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5" r:id="rId4"/>
    <p:sldId id="272" r:id="rId5"/>
    <p:sldId id="269" r:id="rId6"/>
    <p:sldId id="276" r:id="rId7"/>
    <p:sldId id="264" r:id="rId8"/>
    <p:sldId id="280" r:id="rId9"/>
    <p:sldId id="270" r:id="rId10"/>
    <p:sldId id="281" r:id="rId11"/>
    <p:sldId id="282" r:id="rId12"/>
    <p:sldId id="283" r:id="rId13"/>
    <p:sldId id="274" r:id="rId14"/>
    <p:sldId id="273" r:id="rId15"/>
    <p:sldId id="260" r:id="rId16"/>
    <p:sldId id="263" r:id="rId17"/>
    <p:sldId id="268" r:id="rId18"/>
    <p:sldId id="278" r:id="rId19"/>
    <p:sldId id="279" r:id="rId20"/>
    <p:sldId id="277"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06" autoAdjust="0"/>
  </p:normalViewPr>
  <p:slideViewPr>
    <p:cSldViewPr>
      <p:cViewPr>
        <p:scale>
          <a:sx n="66" d="100"/>
          <a:sy n="66" d="100"/>
        </p:scale>
        <p:origin x="-1506" y="1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F0E0028-757C-4FA2-899F-CDF3BF2A3ABD}" type="datetimeFigureOut">
              <a:rPr lang="en-GB" smtClean="0"/>
              <a:pPr/>
              <a:t>05/07/2017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D43DAD-4044-4E49-84F7-A0D7A069080C}" type="slidenum">
              <a:rPr lang="en-GB" smtClean="0"/>
              <a:pPr/>
              <a:t>‹#›</a:t>
            </a:fld>
            <a:endParaRPr lang="en-GB"/>
          </a:p>
        </p:txBody>
      </p:sp>
    </p:spTree>
    <p:extLst>
      <p:ext uri="{BB962C8B-B14F-4D97-AF65-F5344CB8AC3E}">
        <p14:creationId xmlns:p14="http://schemas.microsoft.com/office/powerpoint/2010/main" xmlns="" val="293048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our Transition meeting – hopefully, you will gain lots of information about the things that stay the same as your child moves on a year but also some information about the changes. We have worked with the School’s Parent Board to hopefully include everything that you need to be informed about.</a:t>
            </a:r>
            <a:endParaRPr lang="en-GB" dirty="0"/>
          </a:p>
        </p:txBody>
      </p:sp>
      <p:sp>
        <p:nvSpPr>
          <p:cNvPr id="4" name="Slide Number Placeholder 3"/>
          <p:cNvSpPr>
            <a:spLocks noGrp="1"/>
          </p:cNvSpPr>
          <p:nvPr>
            <p:ph type="sldNum" sz="quarter" idx="10"/>
          </p:nvPr>
        </p:nvSpPr>
        <p:spPr/>
        <p:txBody>
          <a:bodyPr/>
          <a:lstStyle/>
          <a:p>
            <a:fld id="{DCD43DAD-4044-4E49-84F7-A0D7A069080C}" type="slidenum">
              <a:rPr lang="en-GB" smtClean="0"/>
              <a:pPr/>
              <a:t>1</a:t>
            </a:fld>
            <a:endParaRPr lang="en-GB"/>
          </a:p>
        </p:txBody>
      </p:sp>
    </p:spTree>
    <p:extLst>
      <p:ext uri="{BB962C8B-B14F-4D97-AF65-F5344CB8AC3E}">
        <p14:creationId xmlns:p14="http://schemas.microsoft.com/office/powerpoint/2010/main" xmlns="" val="98387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0" dirty="0" smtClean="0">
                <a:solidFill>
                  <a:srgbClr val="FF0000"/>
                </a:solidFill>
              </a:rPr>
              <a:t>School</a:t>
            </a:r>
            <a:r>
              <a:rPr lang="en-GB" b="0" baseline="0" dirty="0" smtClean="0">
                <a:solidFill>
                  <a:srgbClr val="FF0000"/>
                </a:solidFill>
              </a:rPr>
              <a:t> dinners are available everyday and we have a staggered approach. </a:t>
            </a:r>
          </a:p>
          <a:p>
            <a:pPr eaLnBrk="1" hangingPunct="1">
              <a:spcBef>
                <a:spcPct val="0"/>
              </a:spcBef>
            </a:pPr>
            <a:endParaRPr lang="en-GB" b="0" baseline="0" dirty="0" smtClean="0">
              <a:solidFill>
                <a:srgbClr val="FF0000"/>
              </a:solidFill>
            </a:endParaRPr>
          </a:p>
          <a:p>
            <a:pPr eaLnBrk="1" hangingPunct="1">
              <a:spcBef>
                <a:spcPct val="0"/>
              </a:spcBef>
            </a:pPr>
            <a:r>
              <a:rPr lang="en-GB" b="1" baseline="0" dirty="0" smtClean="0">
                <a:solidFill>
                  <a:srgbClr val="FF0000"/>
                </a:solidFill>
              </a:rPr>
              <a:t>SNACKS</a:t>
            </a:r>
            <a:r>
              <a:rPr lang="en-GB" b="0" baseline="0" dirty="0" smtClean="0">
                <a:solidFill>
                  <a:srgbClr val="FF0000"/>
                </a:solidFill>
              </a:rPr>
              <a:t> – make sure you highlight that we have noticed the children’s snacks being less healthy.  Explain that the school promotes healthy eating and there is a new snack policy on the school website.</a:t>
            </a:r>
          </a:p>
          <a:p>
            <a:pPr eaLnBrk="1" hangingPunct="1">
              <a:spcBef>
                <a:spcPct val="0"/>
              </a:spcBef>
            </a:pPr>
            <a:endParaRPr lang="en-GB" b="1"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9FFB14E3-32E2-45AA-ADDA-674D1E9BFE92}" type="slidenum">
              <a:rPr lang="en-GB" smtClean="0"/>
              <a:pPr eaLnBrk="1" hangingPunct="1"/>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To express our commitment to healthy living there will be a new packed lunch and snack policy introduced for the 2017-2018 academic year. The aim of the policy, which will be added to the policies section of the school website, is designed to ensure children have healthy and nutritious food in school, whether they bring food from home, or eat school lunches.  The green</a:t>
            </a:r>
            <a:r>
              <a:rPr lang="en-GB" baseline="0" dirty="0" smtClean="0">
                <a:solidFill>
                  <a:srgbClr val="0070C0"/>
                </a:solidFill>
              </a:rPr>
              <a:t> section is acceptable, orange acceptable on occasions and the red section is a list of foods which aren’t permitted.</a:t>
            </a:r>
            <a:endParaRPr lang="en-GB" dirty="0" smtClean="0">
              <a:solidFill>
                <a:srgbClr val="0070C0"/>
              </a:solidFill>
            </a:endParaRPr>
          </a:p>
          <a:p>
            <a:endParaRPr lang="en-GB" dirty="0"/>
          </a:p>
        </p:txBody>
      </p:sp>
      <p:sp>
        <p:nvSpPr>
          <p:cNvPr id="4" name="Slide Number Placeholder 3"/>
          <p:cNvSpPr>
            <a:spLocks noGrp="1"/>
          </p:cNvSpPr>
          <p:nvPr>
            <p:ph type="sldNum" sz="quarter" idx="10"/>
          </p:nvPr>
        </p:nvSpPr>
        <p:spPr/>
        <p:txBody>
          <a:bodyPr/>
          <a:lstStyle/>
          <a:p>
            <a:fld id="{DCD43DAD-4044-4E49-84F7-A0D7A069080C}"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Children are permitted</a:t>
            </a:r>
            <a:r>
              <a:rPr lang="en-GB" baseline="0" dirty="0" smtClean="0"/>
              <a:t> to bring in a piece of fruit or </a:t>
            </a:r>
            <a:r>
              <a:rPr lang="en-GB" baseline="0" dirty="0" err="1" smtClean="0"/>
              <a:t>veg</a:t>
            </a:r>
            <a:r>
              <a:rPr lang="en-GB" baseline="0" dirty="0" smtClean="0"/>
              <a:t>/salad for snack or alternatively they can purchase an orange or apple juice and wholemeal toast for 50p per day.</a:t>
            </a:r>
            <a:endParaRPr lang="en-GB" dirty="0"/>
          </a:p>
        </p:txBody>
      </p:sp>
      <p:sp>
        <p:nvSpPr>
          <p:cNvPr id="4" name="Slide Number Placeholder 3"/>
          <p:cNvSpPr>
            <a:spLocks noGrp="1"/>
          </p:cNvSpPr>
          <p:nvPr>
            <p:ph type="sldNum" sz="quarter" idx="10"/>
          </p:nvPr>
        </p:nvSpPr>
        <p:spPr/>
        <p:txBody>
          <a:bodyPr/>
          <a:lstStyle/>
          <a:p>
            <a:fld id="{DCD43DAD-4044-4E49-84F7-A0D7A069080C}"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Bullying is a term to include offensive, abusive or intimidating behaviour, repeated unjustified criticism, calculated humiliation, shouting, swearing and physical assault. </a:t>
            </a:r>
          </a:p>
          <a:p>
            <a:pPr marL="0" marR="0" indent="0" algn="l" defTabSz="914400" rtl="0" eaLnBrk="1" fontAlgn="auto" latinLnBrk="0" hangingPunct="1">
              <a:lnSpc>
                <a:spcPct val="100000"/>
              </a:lnSpc>
              <a:spcBef>
                <a:spcPct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eaLnBrk="1" hangingPunct="1">
              <a:spcBef>
                <a:spcPct val="0"/>
              </a:spcBef>
            </a:pPr>
            <a:r>
              <a:rPr lang="en-GB" dirty="0" smtClean="0"/>
              <a:t>Newchurch has a </a:t>
            </a:r>
            <a:r>
              <a:rPr lang="en-GB" b="1" dirty="0" smtClean="0"/>
              <a:t>zero</a:t>
            </a:r>
            <a:r>
              <a:rPr lang="en-GB" b="1" baseline="0" dirty="0" smtClean="0"/>
              <a:t> tolerance </a:t>
            </a:r>
            <a:r>
              <a:rPr lang="en-GB" baseline="0" dirty="0" smtClean="0"/>
              <a:t>to bullying and the children are very aware of this. In November, we have an Anti-bullying week where the children complete activities and are reminded of the definition of what bullying is. However, this does not mean that we only focus on it in that month. It is constantly referred to and our behaviour standards reinforced. This year, we are going to aim to build on the success of our Wise Up Award which we received last year.</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Any evidence of bullying at Newchurch School will be treated very seriously and will not be tolerated.</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are encouraged to report any concern regarding bullying of themselves or others. We use the above criteria to help children to</a:t>
            </a:r>
            <a:r>
              <a:rPr lang="en-GB" sz="1200" kern="1200" baseline="0" dirty="0" smtClean="0">
                <a:solidFill>
                  <a:schemeClr val="tx1"/>
                </a:solidFill>
                <a:effectLst/>
                <a:latin typeface="+mn-lt"/>
                <a:ea typeface="+mn-ea"/>
                <a:cs typeface="+mn-cs"/>
              </a:rPr>
              <a:t> recognise bullying and also use this to help recognise when the word BULLYING is used incorrectly. </a:t>
            </a:r>
            <a:r>
              <a:rPr lang="en-GB" sz="1200" kern="1200" dirty="0" smtClean="0">
                <a:solidFill>
                  <a:schemeClr val="tx1"/>
                </a:solidFill>
                <a:effectLst/>
                <a:latin typeface="+mn-lt"/>
                <a:ea typeface="+mn-ea"/>
                <a:cs typeface="+mn-cs"/>
              </a:rPr>
              <a:t>Sometimes, incidents</a:t>
            </a:r>
            <a:r>
              <a:rPr lang="en-GB" sz="1200" kern="1200" baseline="0" dirty="0" smtClean="0">
                <a:solidFill>
                  <a:schemeClr val="tx1"/>
                </a:solidFill>
                <a:effectLst/>
                <a:latin typeface="+mn-lt"/>
                <a:ea typeface="+mn-ea"/>
                <a:cs typeface="+mn-cs"/>
              </a:rPr>
              <a:t> take time to investigate as quite often there are other children who are witnesses or involved.  Every incident brought to us is dealt with seriously, and is documented.  We have safeguarding logs which are filled in and these are monitored by Mrs Lawrenson every week, analysed by Mrs Narraway each half term and reports given to governors.  Support, intervention and sometimes curriculum changes are put in place as a result of any issues that may arise.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To support the children and to also help them to reflect on relationships, we have a very bespoke and thorough Personal, Social, Health and Emotional Curriculum which runs alongside our main curriculum.  Each class has a session each week were various issues are looked at such as managing anger, dealing with loss, mental and physical health etc.</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Praise points are used to acknowledge the positive behaviours displayed by our children.  These can be given by anyone in the school and when the children achieve 50 = Bronze, 100 = silver, 200 = Gold, 500 = Platinum and 1000 = Diamond. </a:t>
            </a:r>
            <a:endParaRPr lang="en-GB"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4E39814-E526-4083-8567-34FA5DA63B80}" type="slidenum">
              <a:rPr lang="en-GB" smtClean="0"/>
              <a:pPr eaLnBrk="1" hangingPunct="1"/>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parents of the necessity to keep their children</a:t>
            </a:r>
            <a:r>
              <a:rPr lang="en-GB" baseline="0" dirty="0" smtClean="0"/>
              <a:t> safe.  Explain that people seem to think that it is no longer safe to let their children out to play as some harm may come to them, but in actual fact, there has been a reduction in those kinds of incidents.  Children who use the internet and access inappropriate sites are at great risk.</a:t>
            </a:r>
          </a:p>
          <a:p>
            <a:endParaRPr lang="en-GB" baseline="0" dirty="0" smtClean="0"/>
          </a:p>
          <a:p>
            <a:r>
              <a:rPr lang="en-GB" baseline="0" dirty="0" smtClean="0"/>
              <a:t>As part of the Computing curriculum, children from Reception to Year 6 will learn about keeping themselves safe on the internet.  Year 4, 5 and 6 have workshops from the police. We acknowledge that in a highly technological world, children will want to use certain apps such as Instagram, but monitor your child’s use of this.  Children can follow people and have access to inappropriate materials just by following them.  You child can follow others as it is cool to have as many followers as possible. Talk to your children about never giving their address out to strangers.  Believe us, this happens.  </a:t>
            </a:r>
          </a:p>
          <a:p>
            <a:endParaRPr lang="en-GB" baseline="0" dirty="0" smtClean="0"/>
          </a:p>
          <a:p>
            <a:r>
              <a:rPr lang="en-GB" baseline="0" dirty="0" smtClean="0"/>
              <a:t>Children need to be 14years old to have a Facebook account.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CD43DAD-4044-4E49-84F7-A0D7A069080C}" type="slidenum">
              <a:rPr lang="en-GB" smtClean="0"/>
              <a:pPr/>
              <a:t>14</a:t>
            </a:fld>
            <a:endParaRPr lang="en-GB"/>
          </a:p>
        </p:txBody>
      </p:sp>
    </p:spTree>
    <p:extLst>
      <p:ext uri="{BB962C8B-B14F-4D97-AF65-F5344CB8AC3E}">
        <p14:creationId xmlns:p14="http://schemas.microsoft.com/office/powerpoint/2010/main" xmlns="" val="314194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Most things are flexible but these will remain static! </a:t>
            </a:r>
          </a:p>
          <a:p>
            <a:pPr eaLnBrk="1" hangingPunct="1">
              <a:spcBef>
                <a:spcPct val="0"/>
              </a:spcBef>
            </a:pPr>
            <a:r>
              <a:rPr lang="en-GB" dirty="0" smtClean="0"/>
              <a:t>PE: Go</a:t>
            </a:r>
            <a:r>
              <a:rPr lang="en-GB" baseline="0" dirty="0" smtClean="0"/>
              <a:t> through the PE kit expectations – trainers, white t-shirt and black shorts, black hoodie and black leggings or tracksuit  bottoms.  You will be notified by text if your child does not have the correct uniform.  We would recommend that they bring them in on a Monday and take home on a Friday.</a:t>
            </a:r>
          </a:p>
          <a:p>
            <a:pPr eaLnBrk="1" hangingPunct="1">
              <a:spcBef>
                <a:spcPct val="0"/>
              </a:spcBef>
            </a:pPr>
            <a:endParaRPr lang="en-GB" dirty="0" smtClean="0"/>
          </a:p>
          <a:p>
            <a:pPr eaLnBrk="1" hangingPunct="1">
              <a:spcBef>
                <a:spcPct val="0"/>
              </a:spcBef>
            </a:pPr>
            <a:r>
              <a:rPr lang="en-GB" dirty="0" smtClean="0"/>
              <a:t>Add any additional information to your slide:</a:t>
            </a:r>
          </a:p>
          <a:p>
            <a:pPr marL="171450" indent="-171450" eaLnBrk="1" hangingPunct="1">
              <a:spcBef>
                <a:spcPct val="0"/>
              </a:spcBef>
              <a:buFont typeface="Arial" panose="020B0604020202020204" pitchFamily="34" charset="0"/>
              <a:buChar char="•"/>
            </a:pPr>
            <a:r>
              <a:rPr lang="en-GB" dirty="0" smtClean="0"/>
              <a:t>Year 3 Keyboard</a:t>
            </a:r>
          </a:p>
          <a:p>
            <a:pPr marL="171450" indent="-171450" eaLnBrk="1" hangingPunct="1">
              <a:spcBef>
                <a:spcPct val="0"/>
              </a:spcBef>
              <a:buFont typeface="Arial" panose="020B0604020202020204" pitchFamily="34" charset="0"/>
              <a:buChar char="•"/>
            </a:pPr>
            <a:r>
              <a:rPr lang="en-GB" dirty="0" smtClean="0"/>
              <a:t>Year 4 – Gospel</a:t>
            </a:r>
          </a:p>
          <a:p>
            <a:pPr marL="171450" indent="-171450" eaLnBrk="1" hangingPunct="1">
              <a:spcBef>
                <a:spcPct val="0"/>
              </a:spcBef>
              <a:buFont typeface="Arial" panose="020B0604020202020204" pitchFamily="34" charset="0"/>
              <a:buChar char="•"/>
            </a:pPr>
            <a:r>
              <a:rPr lang="en-GB" dirty="0" smtClean="0"/>
              <a:t>Year 5 –Guitars</a:t>
            </a:r>
          </a:p>
          <a:p>
            <a:pPr marL="171450" indent="-171450" eaLnBrk="1" hangingPunct="1">
              <a:spcBef>
                <a:spcPct val="0"/>
              </a:spcBef>
              <a:buFont typeface="Arial" panose="020B0604020202020204" pitchFamily="34" charset="0"/>
              <a:buChar char="•"/>
            </a:pPr>
            <a:r>
              <a:rPr lang="en-GB" dirty="0" smtClean="0"/>
              <a:t>Year</a:t>
            </a:r>
            <a:r>
              <a:rPr lang="en-GB" baseline="0" dirty="0" smtClean="0"/>
              <a:t> 6 - Brass</a:t>
            </a:r>
            <a:endParaRPr lang="en-GB"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4E39814-E526-4083-8567-34FA5DA63B80}" type="slidenum">
              <a:rPr lang="en-GB" smtClean="0"/>
              <a:pPr eaLnBrk="1" hangingPunct="1"/>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Monday to Monday is non-negotiable. Homework</a:t>
            </a:r>
            <a:r>
              <a:rPr lang="en-GB" baseline="0" dirty="0" smtClean="0"/>
              <a:t> can be handed in at any point in the week as long as it is in by the following Monday.  There are two books which will alternate.</a:t>
            </a:r>
          </a:p>
          <a:p>
            <a:pPr eaLnBrk="1" hangingPunct="1">
              <a:spcBef>
                <a:spcPct val="0"/>
              </a:spcBef>
            </a:pPr>
            <a:r>
              <a:rPr lang="en-GB" baseline="0" dirty="0" smtClean="0"/>
              <a:t>It is important that homework is completed.  If the children do not understand the homework, then they need to speak to their teacher.  As the children get further up the school, they need to be more independent and responsible for their homework.  The homework should consolidate the children’s learning from the previous week and so they should be able to do it on their own.  Please ensure that presentation is of the same quality they would expect to have in school. An expectations sheet will be in the children’s homework book. Share expectations sheet with the parents. </a:t>
            </a:r>
          </a:p>
          <a:p>
            <a:pPr eaLnBrk="1" hangingPunct="1">
              <a:spcBef>
                <a:spcPct val="0"/>
              </a:spcBef>
            </a:pPr>
            <a:endParaRPr lang="en-GB" dirty="0" smtClean="0"/>
          </a:p>
          <a:p>
            <a:pPr eaLnBrk="1" hangingPunct="1">
              <a:spcBef>
                <a:spcPct val="0"/>
              </a:spcBef>
            </a:pPr>
            <a:r>
              <a:rPr lang="en-GB" dirty="0" smtClean="0"/>
              <a:t>Spellings will be linked to assessment of the children’s spelling needs as part of our whole school focus.  Explain that we give a pre-test and measure progress.</a:t>
            </a:r>
            <a:r>
              <a:rPr lang="en-GB" baseline="0" dirty="0" smtClean="0"/>
              <a:t>  This will be reported in your child’s homework book. There are also spellings that are linked to the age related expectations. These need to be learnt.  Provide parents with the list of spellings for the year group.</a:t>
            </a:r>
            <a:endParaRPr lang="en-GB"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9FFB14E3-32E2-45AA-ADDA-674D1E9BFE92}" type="slidenum">
              <a:rPr lang="en-GB" smtClean="0"/>
              <a:pPr eaLnBrk="1" hangingPunct="1"/>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Over</a:t>
            </a:r>
            <a:r>
              <a:rPr lang="en-GB" baseline="0" dirty="0" smtClean="0"/>
              <a:t> the past year we have reduced the percentage of authorised and unauthorised absences. We are very proud of this. </a:t>
            </a:r>
            <a:r>
              <a:rPr lang="en-GB" dirty="0" smtClean="0"/>
              <a:t>If your child is ill, please ring school on the morning of their first day of absence.  If you don’t, please</a:t>
            </a:r>
            <a:r>
              <a:rPr lang="en-GB" baseline="0" dirty="0" smtClean="0"/>
              <a:t> expect a call. </a:t>
            </a:r>
            <a:r>
              <a:rPr lang="en-GB" dirty="0" smtClean="0"/>
              <a:t>Holidays in school time are not permitted and will not be authorised.  Only</a:t>
            </a:r>
            <a:r>
              <a:rPr lang="en-GB" baseline="0" dirty="0" smtClean="0"/>
              <a:t> under exceptional circumstances will an absence from school be authorised.  All requests should be submitted in writing to the </a:t>
            </a:r>
            <a:r>
              <a:rPr lang="en-GB" baseline="0" dirty="0" err="1" smtClean="0"/>
              <a:t>headteacher</a:t>
            </a:r>
            <a:r>
              <a:rPr lang="en-GB" baseline="0" dirty="0" smtClean="0"/>
              <a:t>. </a:t>
            </a:r>
            <a:r>
              <a:rPr lang="en-GB" dirty="0" smtClean="0"/>
              <a:t>There</a:t>
            </a:r>
            <a:r>
              <a:rPr lang="en-GB" baseline="0" dirty="0" smtClean="0"/>
              <a:t> is a direct correlation between school attendance and school performance. </a:t>
            </a:r>
            <a:r>
              <a:rPr lang="en-GB" dirty="0" smtClean="0"/>
              <a:t>Attendance is carefully scrutinised and should attendance fall below a given percentage then</a:t>
            </a:r>
            <a:r>
              <a:rPr lang="en-GB" baseline="0" dirty="0" smtClean="0"/>
              <a:t> coordinated and graduated action is taken.  </a:t>
            </a:r>
            <a:r>
              <a:rPr lang="en-GB" b="1" baseline="0" dirty="0" smtClean="0">
                <a:solidFill>
                  <a:srgbClr val="FF0000"/>
                </a:solidFill>
              </a:rPr>
              <a:t>Initially, a letter, followed by a meeting.</a:t>
            </a:r>
            <a:endParaRPr lang="en-GB" b="1" dirty="0" smtClean="0">
              <a:solidFill>
                <a:srgbClr val="FF0000"/>
              </a:solidFill>
            </a:endParaRPr>
          </a:p>
          <a:p>
            <a:pPr eaLnBrk="1" hangingPunct="1">
              <a:spcBef>
                <a:spcPct val="0"/>
              </a:spcBef>
            </a:pPr>
            <a:endParaRPr lang="en-GB" b="1" dirty="0" smtClean="0">
              <a:solidFill>
                <a:srgbClr val="FF0000"/>
              </a:solidFill>
            </a:endParaRPr>
          </a:p>
          <a:p>
            <a:pPr eaLnBrk="1" hangingPunct="1">
              <a:spcBef>
                <a:spcPct val="0"/>
              </a:spcBef>
            </a:pPr>
            <a:r>
              <a:rPr lang="en-GB" b="0" dirty="0" smtClean="0">
                <a:solidFill>
                  <a:srgbClr val="FF0000"/>
                </a:solidFill>
              </a:rPr>
              <a:t>School</a:t>
            </a:r>
            <a:r>
              <a:rPr lang="en-GB" b="0" baseline="0" dirty="0" smtClean="0">
                <a:solidFill>
                  <a:srgbClr val="FF0000"/>
                </a:solidFill>
              </a:rPr>
              <a:t> dinners are available everyday and we have a staggered approach.  If you think that you are eligible for Free School dinners, please ask the office for a form.  If you look on the charging and remissions policy on the website, you will see how you will benefit from the application.  In addition, the school receives additional funding which goes towards additional support for your child e.g. additional Teaching assistants, reading schemes, etc. The impact of this is measured to make sure there is value for money. If you think you are eligible, it is definitely worth applying.</a:t>
            </a:r>
          </a:p>
          <a:p>
            <a:pPr eaLnBrk="1" hangingPunct="1">
              <a:spcBef>
                <a:spcPct val="0"/>
              </a:spcBef>
            </a:pPr>
            <a:endParaRPr lang="en-GB" b="0" baseline="0" dirty="0" smtClean="0">
              <a:solidFill>
                <a:srgbClr val="FF0000"/>
              </a:solidFill>
            </a:endParaRPr>
          </a:p>
          <a:p>
            <a:pPr eaLnBrk="1" hangingPunct="1">
              <a:spcBef>
                <a:spcPct val="0"/>
              </a:spcBef>
            </a:pPr>
            <a:r>
              <a:rPr lang="en-GB" b="1" baseline="0" dirty="0" smtClean="0">
                <a:solidFill>
                  <a:srgbClr val="FF0000"/>
                </a:solidFill>
              </a:rPr>
              <a:t>SNACKS</a:t>
            </a:r>
            <a:r>
              <a:rPr lang="en-GB" b="0" baseline="0" dirty="0" smtClean="0">
                <a:solidFill>
                  <a:srgbClr val="FF0000"/>
                </a:solidFill>
              </a:rPr>
              <a:t> – make sure you highlight that we have noticed the children’s snacks being less healthy.  Explain that the school promotes healthy eating and can all snacks be healthy – no chocolate bars or crisps.  Ideally, a piece of fruit or cereal bar. </a:t>
            </a:r>
          </a:p>
          <a:p>
            <a:pPr eaLnBrk="1" hangingPunct="1">
              <a:spcBef>
                <a:spcPct val="0"/>
              </a:spcBef>
            </a:pPr>
            <a:endParaRPr lang="en-GB" b="0" baseline="0" dirty="0" smtClean="0">
              <a:solidFill>
                <a:srgbClr val="FF0000"/>
              </a:solidFill>
            </a:endParaRPr>
          </a:p>
          <a:p>
            <a:pPr eaLnBrk="1" hangingPunct="1">
              <a:spcBef>
                <a:spcPct val="0"/>
              </a:spcBef>
            </a:pPr>
            <a:r>
              <a:rPr lang="en-GB" b="0" baseline="0" dirty="0" smtClean="0">
                <a:solidFill>
                  <a:srgbClr val="FF0000"/>
                </a:solidFill>
              </a:rPr>
              <a:t>Explain the children need a water bottle filled with water – not juice.</a:t>
            </a:r>
          </a:p>
          <a:p>
            <a:pPr eaLnBrk="1" hangingPunct="1">
              <a:spcBef>
                <a:spcPct val="0"/>
              </a:spcBef>
            </a:pPr>
            <a:endParaRPr lang="en-GB" b="1"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9FFB14E3-32E2-45AA-ADDA-674D1E9BFE92}" type="slidenum">
              <a:rPr lang="en-GB" smtClean="0"/>
              <a:pPr eaLnBrk="1" hangingPunct="1"/>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0" baseline="0" dirty="0" smtClean="0"/>
              <a:t>Key areas: As a parent, you are automatically a member of the PTA.  The PTA has raised money for the Early Years outdoor area, the football pitches, all our </a:t>
            </a:r>
            <a:r>
              <a:rPr lang="en-GB" b="0" baseline="0" dirty="0" err="1" smtClean="0"/>
              <a:t>ipads</a:t>
            </a:r>
            <a:r>
              <a:rPr lang="en-GB" b="0" baseline="0" dirty="0" smtClean="0"/>
              <a:t> and more recently, the stage.</a:t>
            </a:r>
          </a:p>
          <a:p>
            <a:pPr eaLnBrk="1" hangingPunct="1">
              <a:spcBef>
                <a:spcPct val="0"/>
              </a:spcBef>
            </a:pPr>
            <a:r>
              <a:rPr lang="en-GB" b="0" baseline="0" dirty="0" smtClean="0"/>
              <a:t>Without the PTAs contribution to the school, these things could not be afforded and we are very grateful to them.  The PTA meets once a month and is not </a:t>
            </a:r>
            <a:r>
              <a:rPr lang="en-GB" b="0" baseline="0" dirty="0" err="1" smtClean="0"/>
              <a:t>clicky</a:t>
            </a:r>
            <a:r>
              <a:rPr lang="en-GB" b="0" baseline="0" dirty="0" smtClean="0"/>
              <a:t> at all.  </a:t>
            </a:r>
          </a:p>
          <a:p>
            <a:pPr eaLnBrk="1" hangingPunct="1">
              <a:spcBef>
                <a:spcPct val="0"/>
              </a:spcBef>
            </a:pPr>
            <a:endParaRPr lang="en-GB" b="0" baseline="0" dirty="0" smtClean="0"/>
          </a:p>
          <a:p>
            <a:pPr eaLnBrk="1" hangingPunct="1">
              <a:spcBef>
                <a:spcPct val="0"/>
              </a:spcBef>
            </a:pPr>
            <a:r>
              <a:rPr lang="en-GB" b="0" baseline="0" dirty="0" smtClean="0"/>
              <a:t>Please give your time according to your capability e.g. if you can set up but can’t attend then please do.  If you can attend but not set up then that is fine.  If you can only come to help clear, then great!  Every little bit helps.</a:t>
            </a:r>
          </a:p>
          <a:p>
            <a:pPr eaLnBrk="1" hangingPunct="1">
              <a:spcBef>
                <a:spcPct val="0"/>
              </a:spcBef>
            </a:pPr>
            <a:endParaRPr lang="en-GB" b="0" baseline="0" dirty="0" smtClean="0"/>
          </a:p>
          <a:p>
            <a:pPr eaLnBrk="1" hangingPunct="1">
              <a:spcBef>
                <a:spcPct val="0"/>
              </a:spcBef>
            </a:pPr>
            <a:r>
              <a:rPr lang="en-GB" b="0" baseline="0" dirty="0" smtClean="0"/>
              <a:t>Each class is responsible for a particular event and it would be great it everybody pitched in no matter how small a contribution – every little helps.</a:t>
            </a:r>
            <a:endParaRPr lang="en-GB" b="0" dirty="0" smtClean="0"/>
          </a:p>
          <a:p>
            <a:pPr eaLnBrk="1" hangingPunct="1">
              <a:spcBef>
                <a:spcPct val="0"/>
              </a:spcBef>
            </a:pPr>
            <a:endParaRPr lang="en-GB" b="0"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7F12F6E8-902E-453B-ADA5-625F1DEDC3F7}" type="slidenum">
              <a:rPr lang="en-GB" smtClean="0"/>
              <a:pPr eaLnBrk="1" hangingPunct="1"/>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0" dirty="0" smtClean="0"/>
              <a:t>Explain</a:t>
            </a:r>
            <a:r>
              <a:rPr lang="en-GB" b="0" baseline="0" dirty="0" smtClean="0"/>
              <a:t> where the children are to be lined up and routines around picking up – we aim that the children are much ore independent.</a:t>
            </a:r>
          </a:p>
          <a:p>
            <a:pPr eaLnBrk="1" hangingPunct="1">
              <a:spcBef>
                <a:spcPct val="0"/>
              </a:spcBef>
            </a:pPr>
            <a:r>
              <a:rPr lang="en-GB" b="0" baseline="0" dirty="0" smtClean="0"/>
              <a:t>Explain what the children need to have with them – size of the children’s bags!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7F12F6E8-902E-453B-ADA5-625F1DEDC3F7}" type="slidenum">
              <a:rPr lang="en-GB" smtClean="0"/>
              <a:pPr eaLnBrk="1" hangingPunct="1"/>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Explain staff</a:t>
            </a:r>
            <a:r>
              <a:rPr lang="en-GB" baseline="0" dirty="0" smtClean="0"/>
              <a:t> in contact with the children throughout the week</a:t>
            </a:r>
          </a:p>
          <a:p>
            <a:pPr eaLnBrk="1" hangingPunct="1">
              <a:spcBef>
                <a:spcPct val="0"/>
              </a:spcBef>
            </a:pPr>
            <a:r>
              <a:rPr lang="en-GB" baseline="0" dirty="0" smtClean="0"/>
              <a:t>Allow time to introduce the class governor – allow them time to introduce themselves and their role in the governing body.</a:t>
            </a:r>
          </a:p>
          <a:p>
            <a:pPr eaLnBrk="1" hangingPunct="1">
              <a:spcBef>
                <a:spcPct val="0"/>
              </a:spcBef>
            </a:pPr>
            <a:r>
              <a:rPr lang="en-GB" baseline="0" dirty="0" smtClean="0"/>
              <a:t>Explain what happens when you have PPA and the fact that the children will have someone else on that day.</a:t>
            </a:r>
          </a:p>
          <a:p>
            <a:pPr eaLnBrk="1" hangingPunct="1">
              <a:spcBef>
                <a:spcPct val="0"/>
              </a:spcBef>
            </a:pPr>
            <a:endParaRPr lang="en-GB" baseline="0"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4F681E05-FD3F-4234-80E7-4B311FD09207}" type="slidenum">
              <a:rPr lang="en-GB" smtClean="0"/>
              <a:pPr eaLnBrk="1" hangingPunct="1"/>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0" dirty="0" smtClean="0"/>
              <a:t>Explain that if ever there are any issues you wish to discuss then</a:t>
            </a:r>
            <a:r>
              <a:rPr lang="en-GB" b="0" baseline="0" dirty="0" smtClean="0"/>
              <a:t> the best person to see is yourself the class teacher, as you are with the children the vast majority of the time, including playtimes and are more than likely to be able to help quickly. It is better to ask to make an appointment at the start of the day for after school, as staff are not always able to have their classes covered at the start of the day without prior notice.  </a:t>
            </a:r>
          </a:p>
          <a:p>
            <a:pPr eaLnBrk="1" hangingPunct="1">
              <a:spcBef>
                <a:spcPct val="0"/>
              </a:spcBef>
            </a:pPr>
            <a:endParaRPr lang="en-GB" b="0" baseline="0" dirty="0" smtClean="0"/>
          </a:p>
          <a:p>
            <a:pPr eaLnBrk="1" hangingPunct="1">
              <a:spcBef>
                <a:spcPct val="0"/>
              </a:spcBef>
            </a:pPr>
            <a:r>
              <a:rPr lang="en-GB" b="0" baseline="0" dirty="0" smtClean="0"/>
              <a:t>If you are still not satisfied, then speak with Mr. </a:t>
            </a:r>
            <a:r>
              <a:rPr lang="en-GB" b="0" baseline="0" dirty="0" err="1" smtClean="0"/>
              <a:t>Duckett</a:t>
            </a:r>
            <a:r>
              <a:rPr lang="en-GB" b="0" baseline="0" dirty="0" smtClean="0"/>
              <a:t>.</a:t>
            </a:r>
          </a:p>
          <a:p>
            <a:pPr eaLnBrk="1" hangingPunct="1">
              <a:spcBef>
                <a:spcPct val="0"/>
              </a:spcBef>
            </a:pPr>
            <a:endParaRPr lang="en-GB" b="0" baseline="0" dirty="0" smtClean="0"/>
          </a:p>
          <a:p>
            <a:pPr eaLnBrk="1" hangingPunct="1">
              <a:spcBef>
                <a:spcPct val="0"/>
              </a:spcBef>
            </a:pPr>
            <a:r>
              <a:rPr lang="en-GB" b="0" baseline="0" dirty="0" smtClean="0"/>
              <a:t>If still not satisfied, then make an appointment to speak with Mrs. </a:t>
            </a:r>
            <a:r>
              <a:rPr lang="en-GB" b="0" baseline="0" dirty="0" err="1" smtClean="0"/>
              <a:t>Narraway</a:t>
            </a:r>
            <a:r>
              <a:rPr lang="en-GB" b="0" baseline="0" dirty="0" smtClean="0"/>
              <a:t>.</a:t>
            </a:r>
          </a:p>
          <a:p>
            <a:pPr eaLnBrk="1" hangingPunct="1">
              <a:spcBef>
                <a:spcPct val="0"/>
              </a:spcBef>
            </a:pPr>
            <a:endParaRPr lang="en-GB" b="0" baseline="0" dirty="0" smtClean="0"/>
          </a:p>
          <a:p>
            <a:pPr eaLnBrk="1" hangingPunct="1">
              <a:spcBef>
                <a:spcPct val="0"/>
              </a:spcBef>
            </a:pPr>
            <a:r>
              <a:rPr lang="en-GB" b="0" baseline="0" dirty="0" smtClean="0"/>
              <a:t>If the issue is a safeguarding issue, then go directly to Mrs </a:t>
            </a:r>
            <a:r>
              <a:rPr lang="en-GB" b="0" baseline="0" dirty="0" err="1" smtClean="0"/>
              <a:t>Narraway</a:t>
            </a:r>
            <a:r>
              <a:rPr lang="en-GB" b="0" baseline="0" dirty="0" smtClean="0"/>
              <a:t> as she is the Designated Senior Person for safeguarding.  In her absence, Mrs </a:t>
            </a:r>
            <a:r>
              <a:rPr lang="en-GB" b="0" baseline="0" dirty="0" err="1" smtClean="0"/>
              <a:t>Wormleighton</a:t>
            </a:r>
            <a:r>
              <a:rPr lang="en-GB" b="0" baseline="0" smtClean="0"/>
              <a:t>.</a:t>
            </a:r>
            <a:endParaRPr lang="en-GB" b="0"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7F12F6E8-902E-453B-ADA5-625F1DEDC3F7}" type="slidenum">
              <a:rPr lang="en-GB" smtClean="0"/>
              <a:pPr eaLnBrk="1" hangingPunct="1"/>
              <a:t>20</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r>
              <a:rPr lang="en-GB" baseline="0" dirty="0" smtClean="0"/>
              <a:t>Explain details of the types of topics the children will cover and also that they will get an outline of the half term topics and learning at the start of each half term so they can support the children outside of school.</a:t>
            </a:r>
          </a:p>
          <a:p>
            <a:pPr>
              <a:defRPr/>
            </a:pPr>
            <a:endParaRPr lang="en-GB" baseline="0" dirty="0" smtClean="0"/>
          </a:p>
          <a:p>
            <a:pPr>
              <a:defRPr/>
            </a:pPr>
            <a:r>
              <a:rPr lang="en-GB" baseline="0" dirty="0" smtClean="0"/>
              <a:t>The Blogs – explain that these are updated each week on a rota basis allowing the parents to see what has been going on in school.</a:t>
            </a:r>
          </a:p>
          <a:p>
            <a:pPr>
              <a:defRPr/>
            </a:pPr>
            <a:endParaRPr lang="en-GB" baseline="0" dirty="0" smtClean="0"/>
          </a:p>
          <a:p>
            <a:pPr>
              <a:defRPr/>
            </a:pPr>
            <a:r>
              <a:rPr lang="en-GB" baseline="0" dirty="0" smtClean="0"/>
              <a:t>Class Page – explain that this will be the place to go to see what the children are learning, where photographs of the class will be uploaded.  This will be launched in September and will provide a plethora of websites to support learning, help us to upload homework and tasks.  The parents will be provided with a login in September communicated via a sticker in the children’s reading records.</a:t>
            </a:r>
          </a:p>
          <a:p>
            <a:pPr>
              <a:defRPr/>
            </a:pPr>
            <a:endParaRPr lang="en-GB" baseline="0" dirty="0" smtClean="0"/>
          </a:p>
          <a:p>
            <a:pPr>
              <a:defRPr/>
            </a:pPr>
            <a:r>
              <a:rPr lang="en-GB" baseline="0" dirty="0" smtClean="0"/>
              <a:t>Religious Education – we have an agreed syllabus that all community schools must follow.  Our curriculum teaches 50% Christianity and 50% other religions based on the context of the school.  Explain that the long term overview can be found on the website with more detail.  Share an example of MTP.  Explain that it is enquiry based and starts with the children’s prior knowledge and understanding. They then go on to learn about how the faith is shown through the daily practices of the people of the faith, the beliefs and values of the faith and then finishes with the children reflecting on what they have learned.</a:t>
            </a:r>
          </a:p>
          <a:p>
            <a:pPr>
              <a:defRPr/>
            </a:pPr>
            <a:endParaRPr lang="en-GB" baseline="0" dirty="0" smtClean="0"/>
          </a:p>
          <a:p>
            <a:pPr>
              <a:defRPr/>
            </a:pPr>
            <a:r>
              <a:rPr lang="en-GB" baseline="0" dirty="0" smtClean="0"/>
              <a:t>Explain that all classes visit a place of worship:</a:t>
            </a:r>
          </a:p>
          <a:p>
            <a:pPr>
              <a:defRPr/>
            </a:pPr>
            <a:r>
              <a:rPr lang="en-GB" baseline="0" dirty="0" smtClean="0"/>
              <a:t>Rec and Y1 and Y2 – Church</a:t>
            </a:r>
          </a:p>
          <a:p>
            <a:pPr>
              <a:defRPr/>
            </a:pPr>
            <a:r>
              <a:rPr lang="en-GB" baseline="0" dirty="0" smtClean="0"/>
              <a:t>Year 3 – Buddhist temple</a:t>
            </a:r>
          </a:p>
          <a:p>
            <a:pPr>
              <a:defRPr/>
            </a:pPr>
            <a:r>
              <a:rPr lang="en-GB" baseline="0" dirty="0" smtClean="0"/>
              <a:t>Year 4 – Synagogue</a:t>
            </a:r>
          </a:p>
          <a:p>
            <a:pPr>
              <a:defRPr/>
            </a:pPr>
            <a:r>
              <a:rPr lang="en-GB" baseline="0" dirty="0" smtClean="0"/>
              <a:t>Year 5 – Mosque</a:t>
            </a:r>
          </a:p>
          <a:p>
            <a:pPr>
              <a:defRPr/>
            </a:pPr>
            <a:r>
              <a:rPr lang="en-GB" baseline="0" dirty="0" smtClean="0"/>
              <a:t>Year 6 - Church</a:t>
            </a:r>
          </a:p>
          <a:p>
            <a:pPr>
              <a:defRPr/>
            </a:pPr>
            <a:endParaRPr lang="en-GB" baseline="0" dirty="0" smtClean="0"/>
          </a:p>
          <a:p>
            <a:pPr>
              <a:defRPr/>
            </a:pPr>
            <a:r>
              <a:rPr lang="en-GB" baseline="0" dirty="0" smtClean="0"/>
              <a:t>Share also the class gallery which will have photographs uploaded as well as the curriculum gallery with examples of special events throughout the year.</a:t>
            </a:r>
          </a:p>
          <a:p>
            <a:pPr>
              <a:defRPr/>
            </a:pPr>
            <a:r>
              <a:rPr lang="en-GB" baseline="0" dirty="0" smtClean="0"/>
              <a:t>Explain that there are other pieces of information also on the school website e.g. holiday lists, school development plan, policies </a:t>
            </a:r>
            <a:r>
              <a:rPr lang="en-GB" baseline="0" dirty="0" err="1" smtClean="0"/>
              <a:t>etc</a:t>
            </a:r>
            <a:endParaRPr lang="en-GB" baseline="0" dirty="0" smtClean="0"/>
          </a:p>
          <a:p>
            <a:pPr>
              <a:defRPr/>
            </a:pPr>
            <a:endParaRPr lang="en-GB" baseline="0" dirty="0" smtClean="0"/>
          </a:p>
          <a:p>
            <a:pPr>
              <a:defRPr/>
            </a:pPr>
            <a:r>
              <a:rPr lang="en-GB" baseline="0" dirty="0" smtClean="0"/>
              <a:t>Share with the parents where the Visual Calculation Policy is and how this will help you to see how we teach maths.</a:t>
            </a:r>
          </a:p>
          <a:p>
            <a:pPr>
              <a:defRPr/>
            </a:pPr>
            <a:endParaRPr lang="en-GB" baseline="0" dirty="0" smtClean="0"/>
          </a:p>
          <a:p>
            <a:pPr>
              <a:defRPr/>
            </a:pPr>
            <a:r>
              <a:rPr lang="en-GB" baseline="0" dirty="0" smtClean="0"/>
              <a:t>Give out the Maths and English expectations booklets.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Explain to the parents that each class has a set of objectives that they need to achieve and that these are age related.  Included in this are mastery objectives for those children who achieve all the age related objectives.</a:t>
            </a:r>
          </a:p>
          <a:p>
            <a:pPr>
              <a:defRPr/>
            </a:pPr>
            <a:endParaRPr lang="en-GB" baseline="0"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6A847B7B-5AFC-4675-85DF-E946CF75FE18}" type="slidenum">
              <a:rPr lang="en-GB" smtClean="0"/>
              <a:pPr eaLnBrk="1" hangingPunct="1"/>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Explain what this is and how they can support. Explain how phonics is taught.</a:t>
            </a:r>
          </a:p>
          <a:p>
            <a:endParaRPr lang="en-GB" baseline="0" dirty="0" smtClean="0"/>
          </a:p>
          <a:p>
            <a:r>
              <a:rPr lang="en-GB" baseline="0" dirty="0" smtClean="0"/>
              <a:t>Mention that there will be a Parent Workshop for Reading and phonics early in the Autumn term to help support with this but that reading at home every night is vital to ensuring the children develop those blending skills needed.</a:t>
            </a:r>
          </a:p>
        </p:txBody>
      </p:sp>
      <p:sp>
        <p:nvSpPr>
          <p:cNvPr id="4" name="Slide Number Placeholder 3"/>
          <p:cNvSpPr>
            <a:spLocks noGrp="1"/>
          </p:cNvSpPr>
          <p:nvPr>
            <p:ph type="sldNum" sz="quarter" idx="10"/>
          </p:nvPr>
        </p:nvSpPr>
        <p:spPr/>
        <p:txBody>
          <a:bodyPr/>
          <a:lstStyle/>
          <a:p>
            <a:fld id="{DCD43DAD-4044-4E49-84F7-A0D7A069080C}" type="slidenum">
              <a:rPr lang="en-GB" smtClean="0"/>
              <a:pPr/>
              <a:t>4</a:t>
            </a:fld>
            <a:endParaRPr lang="en-GB"/>
          </a:p>
        </p:txBody>
      </p:sp>
    </p:spTree>
    <p:extLst>
      <p:ext uri="{BB962C8B-B14F-4D97-AF65-F5344CB8AC3E}">
        <p14:creationId xmlns:p14="http://schemas.microsoft.com/office/powerpoint/2010/main" xmlns="" val="55699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0" baseline="0" dirty="0" smtClean="0"/>
          </a:p>
          <a:p>
            <a:pPr eaLnBrk="1" hangingPunct="1">
              <a:spcBef>
                <a:spcPct val="0"/>
              </a:spcBef>
            </a:pPr>
            <a:endParaRPr lang="en-GB" b="0"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7F12F6E8-902E-453B-ADA5-625F1DEDC3F7}" type="slidenum">
              <a:rPr lang="en-GB" smtClean="0"/>
              <a:pPr eaLnBrk="1" hangingPunct="1"/>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 as our curriculum, we strive</a:t>
            </a:r>
            <a:r>
              <a:rPr lang="en-GB" baseline="0" dirty="0" smtClean="0"/>
              <a:t> to help the children develop our core values which will stand them in good stead for the future.</a:t>
            </a:r>
          </a:p>
          <a:p>
            <a:endParaRPr lang="en-GB" baseline="0" dirty="0" smtClean="0"/>
          </a:p>
          <a:p>
            <a:r>
              <a:rPr lang="en-GB" baseline="0" dirty="0" smtClean="0"/>
              <a:t>Discuss what each of them means and how this might be displayed in school.</a:t>
            </a:r>
          </a:p>
          <a:p>
            <a:endParaRPr lang="en-GB" baseline="0" dirty="0" smtClean="0"/>
          </a:p>
          <a:p>
            <a:r>
              <a:rPr lang="en-GB" baseline="0" dirty="0" smtClean="0"/>
              <a:t>Explain about the hands in the celebration assembly.</a:t>
            </a:r>
          </a:p>
          <a:p>
            <a:endParaRPr lang="en-GB" baseline="0" dirty="0" smtClean="0"/>
          </a:p>
          <a:p>
            <a:r>
              <a:rPr lang="en-GB" baseline="0" dirty="0" smtClean="0"/>
              <a:t>Discuss how parents can support this especially the responsibility – allowing the children be responsible for their belongings.</a:t>
            </a:r>
          </a:p>
        </p:txBody>
      </p:sp>
      <p:sp>
        <p:nvSpPr>
          <p:cNvPr id="4" name="Slide Number Placeholder 3"/>
          <p:cNvSpPr>
            <a:spLocks noGrp="1"/>
          </p:cNvSpPr>
          <p:nvPr>
            <p:ph type="sldNum" sz="quarter" idx="10"/>
          </p:nvPr>
        </p:nvSpPr>
        <p:spPr/>
        <p:txBody>
          <a:bodyPr/>
          <a:lstStyle/>
          <a:p>
            <a:fld id="{DCD43DAD-4044-4E49-84F7-A0D7A069080C}" type="slidenum">
              <a:rPr lang="en-GB" smtClean="0"/>
              <a:pPr/>
              <a:t>6</a:t>
            </a:fld>
            <a:endParaRPr lang="en-GB"/>
          </a:p>
        </p:txBody>
      </p:sp>
    </p:spTree>
    <p:extLst>
      <p:ext uri="{BB962C8B-B14F-4D97-AF65-F5344CB8AC3E}">
        <p14:creationId xmlns:p14="http://schemas.microsoft.com/office/powerpoint/2010/main" xmlns="" val="291521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 reading book your child takes home is at an independent level and the one they read at school is instructional level, above that of their current level to enable the teacher to teach</a:t>
            </a:r>
            <a:r>
              <a:rPr lang="en-GB" baseline="0" dirty="0" smtClean="0"/>
              <a:t> them key skills.  </a:t>
            </a:r>
          </a:p>
          <a:p>
            <a:pPr eaLnBrk="1" hangingPunct="1">
              <a:spcBef>
                <a:spcPct val="0"/>
              </a:spcBef>
            </a:pPr>
            <a:endParaRPr lang="en-GB" baseline="0" dirty="0" smtClean="0"/>
          </a:p>
          <a:p>
            <a:pPr eaLnBrk="1" hangingPunct="1">
              <a:spcBef>
                <a:spcPct val="0"/>
              </a:spcBef>
            </a:pPr>
            <a:r>
              <a:rPr lang="en-GB" baseline="0" dirty="0" smtClean="0"/>
              <a:t>Reading records – explain the boxes for them to write in and the comments for the teacher. </a:t>
            </a:r>
            <a:r>
              <a:rPr lang="en-GB" dirty="0" smtClean="0"/>
              <a:t>Please sign and make a comment in your child’s diary and then the book will be changed. We</a:t>
            </a:r>
            <a:r>
              <a:rPr lang="en-GB" baseline="0" dirty="0" smtClean="0"/>
              <a:t> monitor the frequency of the book changing.  Share your own personal organisation around book changing and stick to it!</a:t>
            </a:r>
            <a:endParaRPr lang="en-GB" dirty="0" smtClean="0"/>
          </a:p>
          <a:p>
            <a:pPr eaLnBrk="1" hangingPunct="1">
              <a:spcBef>
                <a:spcPct val="0"/>
              </a:spcBef>
            </a:pPr>
            <a:endParaRPr lang="en-GB" dirty="0" smtClean="0"/>
          </a:p>
          <a:p>
            <a:pPr eaLnBrk="1" hangingPunct="1">
              <a:spcBef>
                <a:spcPct val="0"/>
              </a:spcBef>
            </a:pPr>
            <a:r>
              <a:rPr lang="en-GB" dirty="0" smtClean="0"/>
              <a:t>Even though,</a:t>
            </a:r>
            <a:r>
              <a:rPr lang="en-GB" baseline="0" dirty="0" smtClean="0"/>
              <a:t> your child is further up the school, they still need to be questioned and as a parent you have a vital role in this. </a:t>
            </a:r>
          </a:p>
          <a:p>
            <a:pPr eaLnBrk="1" hangingPunct="1">
              <a:spcBef>
                <a:spcPct val="0"/>
              </a:spcBef>
            </a:pPr>
            <a:endParaRPr lang="en-GB" baseline="0" dirty="0" smtClean="0"/>
          </a:p>
          <a:p>
            <a:pPr eaLnBrk="1" hangingPunct="1">
              <a:spcBef>
                <a:spcPct val="0"/>
              </a:spcBef>
            </a:pPr>
            <a:r>
              <a:rPr lang="en-GB" baseline="0" dirty="0" smtClean="0"/>
              <a:t>Any additional reading can also be recorded in the additional reading box.</a:t>
            </a:r>
            <a:endParaRPr lang="en-GB"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EA17D701-0004-4677-897F-C6510999D570}" type="slidenum">
              <a:rPr lang="en-GB" smtClean="0"/>
              <a:pPr eaLnBrk="1" hangingPunct="1"/>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 reading book your child takes home is at an independent level and the one they read at school is instructional level, above that of their current level to enable the teacher to teach</a:t>
            </a:r>
            <a:r>
              <a:rPr lang="en-GB" baseline="0" dirty="0" smtClean="0"/>
              <a:t> them key skills.  </a:t>
            </a:r>
          </a:p>
          <a:p>
            <a:pPr eaLnBrk="1" hangingPunct="1">
              <a:spcBef>
                <a:spcPct val="0"/>
              </a:spcBef>
            </a:pPr>
            <a:endParaRPr lang="en-GB" baseline="0" dirty="0" smtClean="0"/>
          </a:p>
          <a:p>
            <a:pPr eaLnBrk="1" hangingPunct="1">
              <a:spcBef>
                <a:spcPct val="0"/>
              </a:spcBef>
            </a:pPr>
            <a:r>
              <a:rPr lang="en-GB" baseline="0" dirty="0" smtClean="0"/>
              <a:t>Reading records – explain the boxes for them to write in and the comments for the teacher. </a:t>
            </a:r>
            <a:r>
              <a:rPr lang="en-GB" dirty="0" smtClean="0"/>
              <a:t>Please sign and make a comment in your child’s diary and then the book will be changed. We</a:t>
            </a:r>
            <a:r>
              <a:rPr lang="en-GB" baseline="0" dirty="0" smtClean="0"/>
              <a:t> monitor the frequency of the book changing.  </a:t>
            </a:r>
            <a:r>
              <a:rPr lang="en-GB" b="1" baseline="0" dirty="0" smtClean="0"/>
              <a:t>Share your own personal organisation around book changing and stick to it!</a:t>
            </a:r>
            <a:endParaRPr lang="en-GB" b="1" dirty="0" smtClean="0"/>
          </a:p>
          <a:p>
            <a:pPr eaLnBrk="1" hangingPunct="1">
              <a:spcBef>
                <a:spcPct val="0"/>
              </a:spcBef>
            </a:pPr>
            <a:endParaRPr lang="en-GB" dirty="0" smtClean="0"/>
          </a:p>
          <a:p>
            <a:pPr eaLnBrk="1" hangingPunct="1">
              <a:spcBef>
                <a:spcPct val="0"/>
              </a:spcBef>
            </a:pPr>
            <a:r>
              <a:rPr lang="en-GB" dirty="0" smtClean="0"/>
              <a:t>Even though,</a:t>
            </a:r>
            <a:r>
              <a:rPr lang="en-GB" baseline="0" dirty="0" smtClean="0"/>
              <a:t> your child is further up the school, they still need to be questioned and as a parent you have a vital role in this. </a:t>
            </a:r>
          </a:p>
          <a:p>
            <a:pPr eaLnBrk="1" hangingPunct="1">
              <a:spcBef>
                <a:spcPct val="0"/>
              </a:spcBef>
            </a:pPr>
            <a:endParaRPr lang="en-GB" baseline="0" dirty="0" smtClean="0"/>
          </a:p>
          <a:p>
            <a:pPr eaLnBrk="1" hangingPunct="1">
              <a:spcBef>
                <a:spcPct val="0"/>
              </a:spcBef>
            </a:pPr>
            <a:r>
              <a:rPr lang="en-GB" baseline="0" dirty="0" smtClean="0"/>
              <a:t>Any additional reading can also be recorded in the additional reading box.</a:t>
            </a:r>
            <a:endParaRPr lang="en-GB"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EA17D701-0004-4677-897F-C6510999D570}" type="slidenum">
              <a:rPr lang="en-GB" smtClean="0"/>
              <a:pPr eaLnBrk="1" hangingPunct="1"/>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0" dirty="0" smtClean="0"/>
              <a:t>Basic</a:t>
            </a:r>
            <a:r>
              <a:rPr lang="en-GB" b="0" baseline="0" dirty="0" smtClean="0"/>
              <a:t> skills in mathematics is once again a key area of focus this year and all classes will be working with the Number Booklet and Time Tables documents in class. These documents follow on from one another with the Number Booklet initially developing the children’s knowledge of counting, the number system and skills such as doubling and halving. Each child will have a booklet recording their progress in school and class teachers will be able to instruct parents on areas which can be worked on at home. Each of the kay areas will contain six targets, once all six area achieved the child will receive a certificate as a reward. When all six major areas are completed the child will move onto their Times Tables booklet.</a:t>
            </a:r>
          </a:p>
          <a:p>
            <a:pPr eaLnBrk="1" hangingPunct="1">
              <a:spcBef>
                <a:spcPct val="0"/>
              </a:spcBef>
            </a:pPr>
            <a:r>
              <a:rPr lang="en-GB" b="0" baseline="0" dirty="0" smtClean="0"/>
              <a:t>The Times Tables booklet will cover their knowledge of the tables from x2 to x12 and will initially look at three processes (rote recall – bronze award, answering questions – silver award and using inverse processes – gold award). Once the child has received gold in all areas they will move onto advanced usage of their tables including decimals, fractions, ratio and algebra. This will form the Human Calculator, Maths Genius and Almost Einstein sections of the Times Table booklet. </a:t>
            </a:r>
          </a:p>
          <a:p>
            <a:pPr eaLnBrk="1" hangingPunct="1">
              <a:spcBef>
                <a:spcPct val="0"/>
              </a:spcBef>
            </a:pPr>
            <a:endParaRPr lang="en-GB" b="0" baseline="0" dirty="0" smtClean="0"/>
          </a:p>
          <a:p>
            <a:pPr eaLnBrk="1" hangingPunct="1">
              <a:spcBef>
                <a:spcPct val="0"/>
              </a:spcBef>
            </a:pPr>
            <a:r>
              <a:rPr lang="en-GB" b="0" baseline="0" dirty="0" smtClean="0"/>
              <a:t>The class teachers will send home details of where your child is up to in relation to the Maths Awards.</a:t>
            </a:r>
            <a:endParaRPr lang="en-GB" b="0"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cs typeface="Arial" charset="0"/>
              </a:defRPr>
            </a:lvl1pPr>
            <a:lvl2pPr marL="703054" indent="-270405" eaLnBrk="0" hangingPunct="0">
              <a:defRPr>
                <a:solidFill>
                  <a:schemeClr val="tx1"/>
                </a:solidFill>
                <a:latin typeface="Comic Sans MS" pitchFamily="66" charset="0"/>
                <a:cs typeface="Arial" charset="0"/>
              </a:defRPr>
            </a:lvl2pPr>
            <a:lvl3pPr marL="1081621" indent="-216324" eaLnBrk="0" hangingPunct="0">
              <a:defRPr>
                <a:solidFill>
                  <a:schemeClr val="tx1"/>
                </a:solidFill>
                <a:latin typeface="Comic Sans MS" pitchFamily="66" charset="0"/>
                <a:cs typeface="Arial" charset="0"/>
              </a:defRPr>
            </a:lvl3pPr>
            <a:lvl4pPr marL="1514269" indent="-216324" eaLnBrk="0" hangingPunct="0">
              <a:defRPr>
                <a:solidFill>
                  <a:schemeClr val="tx1"/>
                </a:solidFill>
                <a:latin typeface="Comic Sans MS" pitchFamily="66" charset="0"/>
                <a:cs typeface="Arial" charset="0"/>
              </a:defRPr>
            </a:lvl4pPr>
            <a:lvl5pPr marL="1946918" indent="-216324" eaLnBrk="0" hangingPunct="0">
              <a:defRPr>
                <a:solidFill>
                  <a:schemeClr val="tx1"/>
                </a:solidFill>
                <a:latin typeface="Comic Sans MS" pitchFamily="66" charset="0"/>
                <a:cs typeface="Arial" charset="0"/>
              </a:defRPr>
            </a:lvl5pPr>
            <a:lvl6pPr marL="2379566" indent="-216324" eaLnBrk="0" fontAlgn="base" hangingPunct="0">
              <a:spcBef>
                <a:spcPct val="0"/>
              </a:spcBef>
              <a:spcAft>
                <a:spcPct val="0"/>
              </a:spcAft>
              <a:defRPr>
                <a:solidFill>
                  <a:schemeClr val="tx1"/>
                </a:solidFill>
                <a:latin typeface="Comic Sans MS" pitchFamily="66" charset="0"/>
                <a:cs typeface="Arial" charset="0"/>
              </a:defRPr>
            </a:lvl6pPr>
            <a:lvl7pPr marL="2812214" indent="-216324" eaLnBrk="0" fontAlgn="base" hangingPunct="0">
              <a:spcBef>
                <a:spcPct val="0"/>
              </a:spcBef>
              <a:spcAft>
                <a:spcPct val="0"/>
              </a:spcAft>
              <a:defRPr>
                <a:solidFill>
                  <a:schemeClr val="tx1"/>
                </a:solidFill>
                <a:latin typeface="Comic Sans MS" pitchFamily="66" charset="0"/>
                <a:cs typeface="Arial" charset="0"/>
              </a:defRPr>
            </a:lvl7pPr>
            <a:lvl8pPr marL="3244863" indent="-216324" eaLnBrk="0" fontAlgn="base" hangingPunct="0">
              <a:spcBef>
                <a:spcPct val="0"/>
              </a:spcBef>
              <a:spcAft>
                <a:spcPct val="0"/>
              </a:spcAft>
              <a:defRPr>
                <a:solidFill>
                  <a:schemeClr val="tx1"/>
                </a:solidFill>
                <a:latin typeface="Comic Sans MS" pitchFamily="66" charset="0"/>
                <a:cs typeface="Arial" charset="0"/>
              </a:defRPr>
            </a:lvl8pPr>
            <a:lvl9pPr marL="3677511" indent="-216324"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EA17D701-0004-4677-897F-C6510999D570}" type="slidenum">
              <a:rPr lang="en-GB" smtClean="0"/>
              <a:pPr eaLnBrk="1" hangingPunct="1"/>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FF9423-D01F-4C14-ADBD-115A76BEC1B7}" type="datetimeFigureOut">
              <a:rPr lang="en-GB" smtClean="0"/>
              <a:pPr/>
              <a:t>05/07/2017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338817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FF9423-D01F-4C14-ADBD-115A76BEC1B7}" type="datetimeFigureOut">
              <a:rPr lang="en-GB" smtClean="0"/>
              <a:pPr/>
              <a:t>05/07/2017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263418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FF9423-D01F-4C14-ADBD-115A76BEC1B7}" type="datetimeFigureOut">
              <a:rPr lang="en-GB" smtClean="0"/>
              <a:pPr/>
              <a:t>05/07/2017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14454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FF9423-D01F-4C14-ADBD-115A76BEC1B7}" type="datetimeFigureOut">
              <a:rPr lang="en-GB" smtClean="0"/>
              <a:pPr/>
              <a:t>05/07/2017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261845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F9423-D01F-4C14-ADBD-115A76BEC1B7}" type="datetimeFigureOut">
              <a:rPr lang="en-GB" smtClean="0"/>
              <a:pPr/>
              <a:t>05/07/2017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57846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FF9423-D01F-4C14-ADBD-115A76BEC1B7}" type="datetimeFigureOut">
              <a:rPr lang="en-GB" smtClean="0"/>
              <a:pPr/>
              <a:t>05/07/2017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221147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FF9423-D01F-4C14-ADBD-115A76BEC1B7}" type="datetimeFigureOut">
              <a:rPr lang="en-GB" smtClean="0"/>
              <a:pPr/>
              <a:t>05/07/2017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309393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FF9423-D01F-4C14-ADBD-115A76BEC1B7}" type="datetimeFigureOut">
              <a:rPr lang="en-GB" smtClean="0"/>
              <a:pPr/>
              <a:t>05/07/2017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4129951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F9423-D01F-4C14-ADBD-115A76BEC1B7}" type="datetimeFigureOut">
              <a:rPr lang="en-GB" smtClean="0"/>
              <a:pPr/>
              <a:t>05/07/2017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275389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F9423-D01F-4C14-ADBD-115A76BEC1B7}" type="datetimeFigureOut">
              <a:rPr lang="en-GB" smtClean="0"/>
              <a:pPr/>
              <a:t>05/07/2017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150116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F9423-D01F-4C14-ADBD-115A76BEC1B7}" type="datetimeFigureOut">
              <a:rPr lang="en-GB" smtClean="0"/>
              <a:pPr/>
              <a:t>05/07/2017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251504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F9423-D01F-4C14-ADBD-115A76BEC1B7}" type="datetimeFigureOut">
              <a:rPr lang="en-GB" smtClean="0"/>
              <a:pPr/>
              <a:t>05/07/2017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57B7-8093-4D30-9316-85ED92BF3B42}" type="slidenum">
              <a:rPr lang="en-GB" smtClean="0"/>
              <a:pPr/>
              <a:t>‹#›</a:t>
            </a:fld>
            <a:endParaRPr lang="en-GB"/>
          </a:p>
        </p:txBody>
      </p:sp>
    </p:spTree>
    <p:extLst>
      <p:ext uri="{BB962C8B-B14F-4D97-AF65-F5344CB8AC3E}">
        <p14:creationId xmlns:p14="http://schemas.microsoft.com/office/powerpoint/2010/main" xmlns="" val="1044324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docid=yXZAOkV9cMO98M&amp;tbnid=p6SPLkkgdh8WtM:&amp;ved=0CAUQjRw&amp;url=https://www.moneyadviceservice.org.uk/en/articles/get-holidays-for-less&amp;ei=MJ37U5OTCo3faIXFgtgJ&amp;bvm=bv.73612305,d.ZGU&amp;psig=AFQjCNG3ztQEV2oS8_ys7FABWnHPNIpn-Q&amp;ust=140908509707705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CAcQjRxqFQoTCIqu76T40scCFcq3FAodBjsDJQ&amp;url=http://minchacademy.net/pshe/&amp;ei=NRXkVcq_D8rvUob2jKgC&amp;psig=AFQjCNHtxciA7uhyA_l9-kjuMSUH1SV_CA&amp;ust=1441097384472943" TargetMode="External"/><Relationship Id="rId5" Type="http://schemas.openxmlformats.org/officeDocument/2006/relationships/image" Target="../media/image24.png"/><Relationship Id="rId4" Type="http://schemas.openxmlformats.org/officeDocument/2006/relationships/hyperlink" Target="http://www.google.co.uk/url?sa=i&amp;rct=j&amp;q=&amp;esrc=s&amp;source=images&amp;cd=&amp;cad=rja&amp;uact=8&amp;ved=0CAcQjRxqFQoTCIGvleT10scCFYG_FAodAYgELA&amp;url=http://www.kellerisd.net/antibullying&amp;ei=lBLkVYGVKoH_UoGQkuAC&amp;psig=AFQjCNFMQp6yrmsT-yrjTOtUdvUE_YrXuA&amp;ust=144109666744989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www.google.co.uk/url?sa=i&amp;rct=j&amp;q=&amp;esrc=s&amp;source=images&amp;cd=&amp;cad=rja&amp;uact=8&amp;ved=0CAcQjRxqFQoTCMXKqOHy0scCFUZZFAodLRQAFw&amp;url=http://www.troonfc.com/news/facebook/&amp;ei=aQ_kVYXyGMayUa2ogLgB&amp;psig=AFQjCNG0mq4GQb8hdr8HMHnjSSmFs7eOPg&amp;ust=1441095906763640" TargetMode="Externa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docid=yXZAOkV9cMO98M&amp;tbnid=p6SPLkkgdh8WtM:&amp;ved=0CAUQjRw&amp;url=https://www.moneyadviceservice.org.uk/en/articles/get-holidays-for-less&amp;ei=MJ37U5OTCo3faIXFgtgJ&amp;bvm=bv.73612305,d.ZGU&amp;psig=AFQjCNG3ztQEV2oS8_ys7FABWnHPNIpn-Q&amp;ust=140908509707705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png"/><Relationship Id="rId7" Type="http://schemas.openxmlformats.org/officeDocument/2006/relationships/hyperlink" Target="http://www.google.co.uk/url?sa=i&amp;rct=j&amp;q=&amp;esrc=s&amp;source=images&amp;cd=&amp;cad=rja&amp;uact=8&amp;ved=0CAcQjRxqFQoTCLzFvpuS7McCFcK6GgodtgUJQg&amp;url=http://www.continentalsports.co.uk/modular-staging/1417-modular-staging-kit-compact-kit.html&amp;bvm=bv.102022582,d.ZGU&amp;psig=AFQjCNGIhTTjjeOi8IE6lZfBr2Xtb0IWZQ&amp;ust=144196334617613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www.google.co.uk/url?sa=i&amp;rct=j&amp;q=&amp;esrc=s&amp;source=images&amp;cd=&amp;cad=rja&amp;uact=8&amp;ved=0ahUKEwjYiMq2iM_NAhULI8AKHRUhAzkQjRwIBw&amp;url=http://worldartsme.com/students-lining-up-clipart.html&amp;psig=AFQjCNHf7qKitdl6NO2UPsQCXRgRMN6M_g&amp;ust=146735255158158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Y5Ij16O3UAhVJuhQKHTHLDygQjRwIBw&amp;url=https://www.inciid.org/advocacy-jargon-forest-gump&amp;psig=AFQjCNGsX_22gbfyDIysSunzWR4vgQUJWw&amp;ust=149919557781987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P_7Xs6e3UAhXDVxQKHeqnAOAQjRwIBw&amp;url=http://www.examninja.co.uk/Phonics-Screening-Check-Practice-Papers&amp;psig=AFQjCNEw0WFMtV5DvZSOfRVM18QrnlJ59w&amp;ust=1499195832604116"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V_5nK6u3UAhXCWxQKHWtYCWgQjRwIBw&amp;url=http://pakistanforum.co.uk/2016/07/12/pakistan-forum-2016-achievement-awards/&amp;psig=AFQjCNFcTl5vFtuhwQzxPLWQPOW1KNH1rA&amp;ust=149919602656646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189387"/>
            <a:ext cx="9144000" cy="1668613"/>
          </a:xfrm>
          <a:prstGeom prst="rect">
            <a:avLst/>
          </a:prstGeom>
        </p:spPr>
      </p:pic>
      <p:sp>
        <p:nvSpPr>
          <p:cNvPr id="2" name="Rectangle 1"/>
          <p:cNvSpPr/>
          <p:nvPr/>
        </p:nvSpPr>
        <p:spPr>
          <a:xfrm>
            <a:off x="100381" y="188640"/>
            <a:ext cx="891942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itchFamily="82" charset="0"/>
              </a:rPr>
              <a:t>Year 1 Transition Meeting</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itchFamily="82" charset="0"/>
              </a:rPr>
              <a:t>July 2017</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itchFamily="82"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85426" y="2132856"/>
            <a:ext cx="2549327" cy="2707156"/>
          </a:xfrm>
          <a:prstGeom prst="rect">
            <a:avLst/>
          </a:prstGeom>
          <a:noFill/>
          <a:ln w="603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815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04809" y="764704"/>
            <a:ext cx="8229600" cy="1143000"/>
          </a:xfrm>
        </p:spPr>
        <p:txBody>
          <a:bodyPr>
            <a:normAutofit/>
          </a:bodyPr>
          <a:lstStyle/>
          <a:p>
            <a:pPr eaLnBrk="1" hangingPunct="1"/>
            <a:r>
              <a:rPr lang="en-GB" dirty="0" smtClean="0">
                <a:solidFill>
                  <a:srgbClr val="FF0000"/>
                </a:solidFill>
                <a:latin typeface="Jokerman" pitchFamily="82" charset="0"/>
              </a:rPr>
              <a:t>School Dinners and Snacks</a:t>
            </a:r>
          </a:p>
        </p:txBody>
      </p:sp>
      <p:sp>
        <p:nvSpPr>
          <p:cNvPr id="2" name="AutoShape 2" descr="data:image/jpeg;base64,/9j/4AAQSkZJRgABAQAAAQABAAD/2wCEAAkGBxQSEhUTEhQUFBQVFBQUFBQUFRUVFhQUFRQWFhQUFBQYHSggGBomHBQUITEhJSkrLi4uFx8zODMsNygtLisBCgoKDg0OGBAQGiwcHB0sLCwsLCwsLCwsLCwsLCwsLCwsLiwsLCwsLCwsLCwsLCwsLCwsKywsLCsrLCwrLCw3K//AABEIALYA+AMBIgACEQEDEQH/xAAbAAACAgMBAAAAAAAAAAAAAAADBAIFAAEGB//EAEAQAAIBAgQDBQUFBQgCAwAAAAECAAMRBBIhMQVBUQZhcYGREyKhscEUMkJS0QcVU3LwM0NigpLC4fEjsiRjov/EABkBAAMBAQEAAAAAAAAAAAAAAAABAgMEBf/EACURAAICAgEEAgIDAAAAAAAAAAABAhEDEiEEMUFREyIjcWGBkf/aAAwDAQACEQMRAD8ADha9gcotqCCNLGXTYg1LE5S3NrWYnvtvKqlhsuh1PxHlLLDDSdrSOZNlvh8GygFl0bS9xp+ksfsRWxzX8B8xE8PjmsB0O8fp1gdbTB2aKg1KnffeP0KYXeJU3Mbo6yGWizpVRb+tIVagMTRBbaHp6SChiZNXm4AZMmTIAaMWqE8owZBTcwAXamec0KFtSYStUtfe8rKtVibbRpNg2PkqBrrAVqyDa0USoQfe2tvF65pW0zXO+trSqJcglQX1vryAlfimAFrWPU6316xo1ltZSemu8WOHyg3YEHv19JaRDZW1KZcm7AdJX1qVja48pZ1QDoo897ecSrUtbWP6zoiYSK6osCyx2qlou6zVGYpUEAyxphAssoQo6xeokddYB1jARqJFaqSwqLFqiRDRWVEm4eqkyTRVnrnEMGjtZCQ6jYc/LlFqa+7ZwVYHe2/jLhKykAkrntYEb90LVxGyuNG/EdhbcXnEpNcHS4p8lXTpg8jfw38o1Sa0mtG/3bgjv5TbUiDrvHYgqNHcO0Qpm0bpOPAyWWh9GjKEeMQQWP8AVowxOnTumdFDeYDabVoGj5SbHvEQwmabvFgZvW3SABKlTvtAFzfnaaLQVV2I38ufpGBqqw5xPEaa8usK4PQ+Ji9Ud8pENi1QxZhGHgHmqRmwFU3N5BSt/evCNAtLSMyNatyUW8IlUF45UXw+sVdZaRLYtUWAcRplgXE0RAo6wLiNMsC6yhCjiBdY0ywTLKCxJ1gHWOssBUWAFfVSZD1Fm4Ds9Ww/DshJuNDoba+fdLGmWGjMrKeVvlKLDcQZdibHkdR6y0TialbWsfC88+SZ1xaDPQGtmI7iPkYpmIO95p6hbkPI/SQUQSBsYRocuTvrFFhlgJMaVztCq0VUwoaJosZDw1GuBvF6biGSn0PrIaGhgHNqJBa52Jk1B5Wt3TdUdRbp3xFAqtUA98C+JbrYQzop3uPGJV6JGvKNcktknsTe5I6c4tVqDktvHWQaDLTRIhsi8XeFYwTS0Q2AeCYQ7CCYS0ZizCCaMMIJhLRLF2gmWMMsGwlkizrAOsaZYJllIQoywLLHGWBZZSEJssC6xxlgXWArEKiTId1mQGenNgQ97+7bfSxv9RIUcEOpYdVsbeIl4z7fXlIPSU/h89h6zzVNnfqilqUtdDfytJIT0vH69GxBuD3leXQ9YGtQAFwLeenkZSkS4i4MIshJLGSgqmTBgxJAwKCgwqvFwZMSRjVHElTfeErYsNsCD4xNfSYPjFQ7JtUJ3gXblJ5tJTcZ7SYbCkLWc5iLhFUsbciennE2lyHL4LFoNolwbjlHFqz0GLBSAwIswJFxcd9jHXmkXZElQJoJoVpAyzNgjBuIUwbCWiQLCDZYZhIERki5EewPDgwZqhyqNzcD3bXNjA4YLnXN924v4TlO1/GKy1KtOo1qYCpTUDKDYMWJHMageYnP1OdwpLuzo6fAp234OtxtbD5RlZBnuKfQBd7E797ayqqU7eU8so8Ueq6mq1wqqiqNkQbWE9TwpHs0sQQVBG9xp/zJ6bNNy1fJfU4YqOy4F2WCZY4Ugmpz0EzgoRZYJljzpAOsoQhUWZDOsyAHqP2hlGoPmLiSGLFr6d9j9JXLiwxGpUdBtCLVU3Bt4iwPnPO1O/YsMwI0Oh66iRFFSCNuttP+Im1rWDW7tbSanTe/gfpFQ9jHwluen9byDUyOnlJivuCLg+vdNKB1lJsh0RmxJsvSREYEhJAyIm4gsleZIwdesFFzqeQ69fKDHyydauBqT/XhOV412fw+Jre1qCoxsFtmyrYbba/GWzNmuTzMgEmTlZsoUJdm+EUcIavs8wFUpoxzZcgYfe3/ABc5fExNaUxattttrfWVGa7Ezx+RhhBkQu+sgRNjnYJhBkQxEgRLRmwJEgwhisgRGICNDtfu6zgO3Ke2xN/aK5ChSEvlFrjLfr4T0GrVFMGoSAEBa56jb429RPPqeAqOobLfMdTcC7HUn1nD1suUl3PR6GCqUpdjnsLgQre8CVsbhSLjoQZ6Twiqj0lyn7oCkdCBqP0nOngdS9/dXxP6RjhV8NWKMfde2vI32YeennM+myyhK5LhmvU4oTjUHyvB0jCBcRhoJlnrnjCrLAOI26wLLKExN1mQzJMjsk6pUhVWEGH6EHz1kxh26GcbZ16sgohAJtaR6GFWiekVlUwYEmBN5ZsCAGASbaLmHS5sC2XyG5galZVIDMATsCfpK+vx6mj5bMw1uVFx4bjfX0kTVqkXF89jjcd2xrU69b2YRqdMaFhUvc6Zh73PTQ3EuewnaJ8T7RKpzP8A2gbTbQFQBOP4yTUqswQpma1gLZhf3dLb+c7HsXhFw9GpXcBFtlNx7wC6m/fqBacsIyUuTqlq4uu5d8d4wuGTk1RvuJ1t+Jv8Mruzj16wL17EE6NbKfAdV+XfEuFYBsZVbEVhZCfdXuGyDuHM9fGdgoAFhoBsOk1inN2+xnJxxx1Xcr8RTymw2kQYbHnUefzgVjaCLtBVEjiqDZSads9tM21++bWOEQjGyZycWmjj+CccqK5p4jYt986FCeTDpy7p1JEpu0nBvaA1EF2A95R+Mdf5h8Ybs3jfa0Rc3ZPcbvt91vMW9I8TcXpL+gzKMkpx49lgRIFZV9rOOHCUgaahqrk5cwuigWuSL66sIHslxd8SjmplzKy6oLAhgTt5TRZY7aeTB4Zab+C4Ig6hCgliABuSbAeJkeJ4j2aEgjOdEB1u3IASrwvCKjqPtLs3RNNP5rc45ZHesVbCGFVtN0ir4jjXxbCjSBFPMDfm9uZB2UXJH/VrbH4UIFyghQAot3frLLD4RKY9xQOvU+cDxhr5RyAA6ajXfzmWjim5O2zZ5VJqMFUUU6VOvXeC43hVehm5pqCOhNiPjHEUHSwkcWqrTewsMpBt8IuNWON7KvZPAMWpoTvbXxGl/hCMszhtO1Kn/KPjDMs7Mb+i/SOLKvvKvYqywLJG2WCZZrZkLETJN1moAdWKQU738IzTrjp8oEUpIJOPg7OUMpiBzvCionWJgSQWKh7DTCme6U3HuKJTtTpteq1vcUFiF11NttoXGcP9qRmeoEA1pocoY9WYe8fC9pDhHBqeHByD3m1Zjue4HkJDUvBonFK2I4bgVRxmdhTvy+83nrpKni+AFFyocvcAkkW5HS3gJ2VeqtNS7aKoufL+hPP8ZxAu5P5jc/pJlEcZMxWuwXnZj56frB8YxjBVoqfdY5zpclgbKL7W/wCITDUGdwEW7XAA7mGv/qJ0NLsmC1OpUc5kIJVQLEg3HvdJLTa4NYyinbL3D4dUUIosqgADw+cJlhCJmWdF0jkfLsqeIN71ug+fWDE4ntTxWsMQ7UWZVuRpY6rpqOR02iFLtViAnv1bWZdQqlyutwNO7pMHNWbx7HpA07vGWFp49i+1WIqKQXNg1xlAXMt72cAanbYiex0nDqrDZgGHgwv9ZeNkZCFpz9dBhcTnGlKsLPbk197eZPmZ0mWJ8U4ctdMjXGtwRyPIypq1x3JxyUXz2Yh2h4bSrotOpozEimRoQ2W5semg+EF2f4McLTZfdYsc1xmF7DQG8hTwOJNVDWZWSlqrKACxNrXtrfQS8WZRdz2qjoktYa3ZV4XAnN7WtZqnIfhpjovf3xwiMlZApOiEVFUcc5OTsXKxbiiKysbi62XXQk6bW0tHispeKAqx6Eg38Bb6mLJ2Kx9xakvfJVKOdSt/vAi/S/OGpEbDpcgb+MRoY9WqWRgwHQ9N5g2jen/hbUaGRQu+UAX625zTLGmWDZJ2o4XyKMsCyxwrBukrYmhJkm4dqcyOxUdgyCQNEQiqIQLOKzuaFfZzMkbyTXs5VioWyysxfHaFJ2ps16iC7ILXAIuLXtc+EvPZRTF8Io1TepSRzaxLKCbeMmTdcDiku5xXGO01HEYc5RUBFQKAdm0BNyNNLjTfWcthsRmqgcibee4+sP2s4Q+Crladyh/8iKSbEbeZG15S4bEM4LWCkEWtyt4zjnklfJ3QxRrhHo3Ztb1xpsGN/K31nYWnN9gD7Sm9W1r5Ut3gXa3dqJ1Jpzrxv6nFkVSoFabEJkmss0szo8jxiWq1r5VK1KmY8j7xYX8jtEqmBLe3couSklAL4PV1IPXQzXbu/wBurqpZVLBX31uqtcDpyvOkfhFTDcHApU2qVKj06lRVXMxplr2ItyWw7rzCrbNKaRT8JwqLmsQq1GRVF9Qx0svPnPV0pBQFGwAA8ALTyTsrVFZ6QYWKYhOZJ3Hu289+6ewlZWPyTIFlkSsNaaKzWyKKzi2LFJQSbZmtsT/1EMLxmkz5M4zXsRpvp+s120vkpgC93OptZToVb1E4hWz16VMnI5q0iRfVrtotx01mMp/ejaK+h6iRIlYwwkCs3swaF8spu1mFz4Z7brZx/lOvwl+Vi3EKd6b3/I3yJt8JM+YtF4+Jp/ycb2GsXqHpTHxb/iU9RBRxbBtAtcf6SwPyIj/7PamWs6H8dPQ96G9vQn0mftAwGWqtQf3oIP8AMul/QicVfiTXhno3WaSflI7RkkCsX7PYs1sPTdvvWyt4qbR4rO+MrSZ5UoU6FSsGwjRWDZZWxGomyzIZ1mStg1L9TCqZUU+O4f8AiD0b9IwvGaH8Rfj+k5uTq4LIGSDRNOIUj/eLCDHUv4if6hALGw03mif26n+dfWSGNp/nX1EB2I9qeBjF0gugqIb02OwJ3U9xHyE4iv2DrU6V1AeoahuiEWCW0N2tc3+BnpS4lDsy+om/tCfmX/UJnLFGXJrDPKCpFZ2R4YcNhkpvo92ZxcGzMdrjoLS5vAiun5l9ZsV1/Mv+oS0qVGUpW2ws1aQNdfzL6iaNZfzL6xiPHf2hBjjqp6WA8AgInr/DaqtTpOtgpSmw7gVBtPMP2moFxQdSCHpg6dVuD8hO/wCBsq4Wihdb+xUanmU/5+EyhakzfLWkTyXs9UC4ym6r7v2gAD/C1S1vS09uKTxrsTSBxNINoFbMSeqAkfECevNj6f51hhumHUa2v0GyTRSL/vGl+cfGRPFKX5x6H9Jtyc1ooP2gYdvYLUUgZG17w5A0PlOb4NwqocYoKoKgC1zm+6PdUjLYE7H1M6ntZikrYZqaNdmK2Fj1v6aSNLGU/trVbi3sFSwB0bMLiYST3OiGvx3+zoWWRyxKpxml1J8oL9+U/wDF6TppnLaLErB1KWYFeoI9QR9Yg3HqfR/SDbjyD8L+ghqwUop3ZxnY6kRilU6FM9/IEES87fYLPQVwP7N9f5WsD8QJSYPHLSx7ORoxdgDp98X+sv8AHcbWrTankPvqU8CdAfW05ccLhJHZlypZYyNdhx/8Ufzv9JesJx3ZvjDUaPsjTJZXcN/NfUaR5+0j8qR+P6TfCnojmzTj8jL9oJhOfftBW/g+oaK1OO4k7Uh/pb9ZrqzHeJ0dS0ycrV4vi/4aj/Kfq0yPUW8TpaPBV3F7W/Mbwn7lvsDbz/WFXGvy0H8r/rHKWMH4sx79pnszXVCacH5C/qbST8JOxB1tsfTneWaYhOSsb9SJP7Sg/CfIgxbMNUVY4IRyb1MmnBj+Vtf66yz+3Db3r+G/xkqeLU/m9PpeGzDVCP2Bh1El+7n6k/13x5aic7+k2Ky/4reB/WGzDRCH7ubqQPH9DCJgP8fwMb9sh5HzWDFXXQadbGO2GoL7ATtUHqZH92Mfxj1jYY22HoZL2gGwO/jr5RWPVHAftN4ZlpUqhOuZqYF9wVzf7fjOp4bgValSIZiDTQ+6Cd1E5/t9jRUKUQLkXY6WszWVR6DadJw+i2Hw4poSzpTIXMCBmAJA7hciZKVzZtKH442cZ2M4WHxeJI+7SaoBtu1Qhd9tFPrOybhyjm05n9nOFA9vmzGo3sybX2u/LrcnWdq2F0NlPnv8o8T+os8blRXjho628byScKU8r+cd9hU5ZvUQbUau1z6gTXZ+zDRegH7mp7kEa9flBrwekLkLvubmNpRqD8Rt4iScVOp+Bk+bHXihP9zoeTeRkjwamNx6mFYVD+I+qyS5+beto9n7DRehFuEL+FFI77n6zEwA/wAIt1QfWPtmO7jy/wCBF/sw/iN4C/6Q2D416OR/ciYjG1AzALTCsbaEkW93yJE6HiOHWnSeoD9xWYbaEDT4w+D4fTpNUdSxaobsSAdb3sOgvC4ilTdSrKSCLEaDTpMYqk/bN51Jr0qOR7Grnp1APdyuDe2hLL72vXT4y5q0Cu9QDyb9I5RwNNNEUqOitYfCSNMc1v4kmXjesUiMsd5uSXcqHoX/ALwH/NA1MHfd1/1/SW9TDIf7tfj+sC2GXki+kr5DP4Slq4BBu3/6YTctKtPlYegmovkH8JYUD118b/O8cRxzUeHKI0agjCuJFm1DoqjT3VHlJir3D0iqvA43idKjb2tRUvtmNr+EApFgKkmte3Iek5qr2ywi6Cozfyo1vUgTeH7Y4Rt3ZP5qbf7QY+RcHTDE9w9Js4ry8InhMQlVA9NgynZh3b7wpSK2FIP9oB6fCbNcbaekVpUsu3Px/WbKnby3Pz3hbAYV7X946+GncJs1T1lXR9tl1VVIN8oe4I6MxUkQxNQg5lUdwObT0ELHRSYzsuamKNY1AULq5X8WnK40toJ03tb3F976g3t/X0iLJUGg1Xf7wXXprynO1O0yZrMtSmQdVa92HiNV5HvkpVdeSpSbqw/ZTglbDVXaoVC5MujBs2oIJ0uLfWdQanf8es54cULn/wAJo1kA1zVsrC+4KkXv4zWM7QJRI9pSrIraa5CBbmMrEmEVqqQSeztnRX7/AJyJIvy068vWc5R7V4U3BqsLk/eSoN9hcDS0fo16L+7TqUyegcG/S4JvK5JotBbbSRYW52gUw4FtW07z6dDMNAH72vS99IrCglupHrMI74IUBzv5G0Tq4euP7Oqh30qU76dLqRHYDpqLe17npvMU9Rbxt9JU1auLQEn7KRzJaovxN5Vv2mq3yhKFRvy0qrOT4AJCgs6gEHUGRYjqJSUuKYprXwRA76lMf+0nWxtUb4Nm71ek3la8BlrnXqIN6ijn8DKBeK1y1jgnVetgxH+UW+cK1D22mQ0+fvUqi/FXiAtTiU2za9NYCvi6a/edR4kD5xA8BpWs1zbmHrL62qXMEeHKosFJ8a1c/Mm0QDT4umdnU+DCblFiuGX2zr/LXf8A3KZkOALjD1TH6bzUyBQ3TaTekrizKGHQgH5zJkaJKAdisNver4Zh+kbw/ZDCrujN/M5t6LaZMjbYqLFOD0QLIrUxv/46lRNeuhkKfDrEgV8SLf8A2X+YmTIrY6Gfs1QA5az35Z1RvWyg/GJ1FxqKWNTDvYXtkdPkxm5kaJZV4DtYubJVpsH6oxK78gxvOnw1cMLrex6/9zUyNooOJW8X4RTxAtU35OoGYeBm5kQUc3iewSt/Z1T3CoPqv6TlcZhjRdqZNyuhsTaamS4kMBmmw0yZKEN0OJ1k+7UqL4O3yvLLDdqsUu7hx0dR8xYzJkTQFnhu2/8AEpeaN9DHT2upZSQlS9r2IW3reZMkNFopMT2wrMpCoiE6BhckX7jpObo1XRsysVYG+YaG/OZMjJPS+BPUairVWDMeYG45X03jxWamTMtETINMmQGL1FijrMmSWApWJmTJkBn/2Q==">
            <a:hlinkClick r:id="rId3"/>
          </p:cNvPr>
          <p:cNvSpPr>
            <a:spLocks noChangeAspect="1" noChangeArrowheads="1"/>
          </p:cNvSpPr>
          <p:nvPr/>
        </p:nvSpPr>
        <p:spPr bwMode="auto">
          <a:xfrm>
            <a:off x="53975" y="-1036638"/>
            <a:ext cx="2952750" cy="21717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9327" y="2486023"/>
            <a:ext cx="3139865" cy="2304256"/>
          </a:xfrm>
          <a:prstGeom prst="rect">
            <a:avLst/>
          </a:prstGeom>
          <a:noFill/>
          <a:ln w="57150">
            <a:solidFill>
              <a:srgbClr val="0070C0"/>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35513" y="3480434"/>
            <a:ext cx="2368193" cy="2520279"/>
          </a:xfrm>
          <a:prstGeom prst="rect">
            <a:avLst/>
          </a:prstGeom>
          <a:noFill/>
          <a:ln w="57150">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36096" y="2448892"/>
            <a:ext cx="2664296" cy="1995650"/>
          </a:xfrm>
          <a:prstGeom prst="rect">
            <a:avLst/>
          </a:prstGeom>
          <a:noFill/>
          <a:ln w="57150">
            <a:solidFill>
              <a:srgbClr val="00B050"/>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847492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214338"/>
            <a:ext cx="8229600" cy="1143000"/>
          </a:xfrm>
        </p:spPr>
        <p:txBody>
          <a:bodyPr>
            <a:normAutofit/>
          </a:bodyPr>
          <a:lstStyle/>
          <a:p>
            <a:pPr eaLnBrk="1" hangingPunct="1"/>
            <a:r>
              <a:rPr lang="en-GB" dirty="0" smtClean="0">
                <a:solidFill>
                  <a:srgbClr val="FF0000"/>
                </a:solidFill>
                <a:latin typeface="Jokerman" pitchFamily="82" charset="0"/>
              </a:rPr>
              <a:t>Packed Lunches</a:t>
            </a:r>
          </a:p>
        </p:txBody>
      </p:sp>
      <p:sp>
        <p:nvSpPr>
          <p:cNvPr id="6" name="Rectangle 5"/>
          <p:cNvSpPr/>
          <p:nvPr/>
        </p:nvSpPr>
        <p:spPr>
          <a:xfrm>
            <a:off x="214282" y="5143512"/>
            <a:ext cx="8643998" cy="14287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4282" y="3357562"/>
            <a:ext cx="8643998" cy="1571636"/>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14282" y="714356"/>
            <a:ext cx="8643998" cy="235745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14282" y="785794"/>
            <a:ext cx="8501122" cy="2308324"/>
          </a:xfrm>
          <a:prstGeom prst="rect">
            <a:avLst/>
          </a:prstGeom>
          <a:solidFill>
            <a:srgbClr val="92D050">
              <a:alpha val="42000"/>
            </a:srgbClr>
          </a:solidFill>
        </p:spPr>
        <p:txBody>
          <a:bodyPr wrap="square" rtlCol="0">
            <a:spAutoFit/>
          </a:bodyPr>
          <a:lstStyle/>
          <a:p>
            <a:pPr>
              <a:buFont typeface="Arial" pitchFamily="34" charset="0"/>
              <a:buChar char="•"/>
            </a:pPr>
            <a:r>
              <a:rPr lang="en-GB" dirty="0" smtClean="0"/>
              <a:t> At least one portion of fruit and one portion of </a:t>
            </a:r>
            <a:r>
              <a:rPr lang="en-GB" dirty="0" err="1" smtClean="0"/>
              <a:t>veg</a:t>
            </a:r>
            <a:r>
              <a:rPr lang="en-GB" dirty="0" smtClean="0"/>
              <a:t>/salad.</a:t>
            </a:r>
          </a:p>
          <a:p>
            <a:pPr lvl="0">
              <a:buFont typeface="Arial" pitchFamily="34" charset="0"/>
              <a:buChar char="•"/>
            </a:pPr>
            <a:r>
              <a:rPr lang="en-GB" dirty="0" smtClean="0"/>
              <a:t> Meat, fish or another source of non-dairy protein should be included in each meal.</a:t>
            </a:r>
          </a:p>
          <a:p>
            <a:pPr lvl="0">
              <a:buFont typeface="Arial" pitchFamily="34" charset="0"/>
              <a:buChar char="•"/>
            </a:pPr>
            <a:r>
              <a:rPr lang="en-GB" dirty="0" smtClean="0"/>
              <a:t> A starchy food, such as bread or pasta, rice, couscous, noodles, potatoes or other cereals, should be included every day.</a:t>
            </a:r>
          </a:p>
          <a:p>
            <a:pPr>
              <a:buFont typeface="Arial" pitchFamily="34" charset="0"/>
              <a:buChar char="•"/>
            </a:pPr>
            <a:r>
              <a:rPr lang="en-GB" dirty="0" smtClean="0"/>
              <a:t>A dairy food, such as semi-skimmed or skimmed milk, cheese, yoghurt, or fromage frais should be included every day. Please check the sugar content first, as some dairy products can have a lot of added sugar.</a:t>
            </a:r>
          </a:p>
          <a:p>
            <a:pPr>
              <a:buFont typeface="Arial" pitchFamily="34" charset="0"/>
              <a:buChar char="•"/>
            </a:pPr>
            <a:r>
              <a:rPr lang="en-GB" dirty="0" smtClean="0"/>
              <a:t> Include only water, low sugar or no sugar cordial, fruit juice or milk as a drink.</a:t>
            </a:r>
          </a:p>
        </p:txBody>
      </p:sp>
      <p:sp>
        <p:nvSpPr>
          <p:cNvPr id="11" name="TextBox 10"/>
          <p:cNvSpPr txBox="1"/>
          <p:nvPr/>
        </p:nvSpPr>
        <p:spPr>
          <a:xfrm>
            <a:off x="428596" y="3429000"/>
            <a:ext cx="8215370" cy="1477328"/>
          </a:xfrm>
          <a:prstGeom prst="rect">
            <a:avLst/>
          </a:prstGeom>
          <a:solidFill>
            <a:srgbClr val="FF9900">
              <a:alpha val="42000"/>
            </a:srgbClr>
          </a:solidFill>
        </p:spPr>
        <p:txBody>
          <a:bodyPr wrap="square" rtlCol="0">
            <a:spAutoFit/>
          </a:bodyPr>
          <a:lstStyle/>
          <a:p>
            <a:pPr lvl="0">
              <a:buFont typeface="Arial" pitchFamily="34" charset="0"/>
              <a:buChar char="•"/>
            </a:pPr>
            <a:r>
              <a:rPr lang="en-GB" dirty="0" smtClean="0"/>
              <a:t> Snacks such as cereal bars.</a:t>
            </a:r>
          </a:p>
          <a:p>
            <a:pPr lvl="0">
              <a:buFont typeface="Arial" pitchFamily="34" charset="0"/>
              <a:buChar char="•"/>
            </a:pPr>
            <a:r>
              <a:rPr lang="en-GB" dirty="0" smtClean="0"/>
              <a:t> Chocolate coated biscuits or wafers.</a:t>
            </a:r>
          </a:p>
          <a:p>
            <a:pPr lvl="0">
              <a:buFont typeface="Arial" pitchFamily="34" charset="0"/>
              <a:buChar char="•"/>
            </a:pPr>
            <a:r>
              <a:rPr lang="en-GB" dirty="0" smtClean="0"/>
              <a:t> Cakes</a:t>
            </a:r>
          </a:p>
          <a:p>
            <a:pPr lvl="0">
              <a:buFont typeface="Arial" pitchFamily="34" charset="0"/>
              <a:buChar char="•"/>
            </a:pPr>
            <a:r>
              <a:rPr lang="en-GB" dirty="0" smtClean="0"/>
              <a:t> Meat and pastry products such as sausage rolls or pies. </a:t>
            </a:r>
          </a:p>
          <a:p>
            <a:pPr>
              <a:buFont typeface="Arial" pitchFamily="34" charset="0"/>
              <a:buChar char="•"/>
            </a:pPr>
            <a:endParaRPr lang="en-GB" dirty="0" smtClean="0"/>
          </a:p>
        </p:txBody>
      </p:sp>
      <p:sp>
        <p:nvSpPr>
          <p:cNvPr id="12" name="TextBox 11"/>
          <p:cNvSpPr txBox="1"/>
          <p:nvPr/>
        </p:nvSpPr>
        <p:spPr>
          <a:xfrm>
            <a:off x="428596" y="5214950"/>
            <a:ext cx="8215370" cy="1200329"/>
          </a:xfrm>
          <a:prstGeom prst="rect">
            <a:avLst/>
          </a:prstGeom>
          <a:noFill/>
        </p:spPr>
        <p:txBody>
          <a:bodyPr wrap="square" rtlCol="0">
            <a:spAutoFit/>
          </a:bodyPr>
          <a:lstStyle/>
          <a:p>
            <a:pPr lvl="0">
              <a:buFont typeface="Arial" pitchFamily="34" charset="0"/>
              <a:buChar char="•"/>
            </a:pPr>
            <a:r>
              <a:rPr lang="en-GB" dirty="0" smtClean="0"/>
              <a:t> Confectionery such as chocolate bars</a:t>
            </a:r>
          </a:p>
          <a:p>
            <a:pPr lvl="0">
              <a:buFont typeface="Arial" pitchFamily="34" charset="0"/>
              <a:buChar char="•"/>
            </a:pPr>
            <a:r>
              <a:rPr lang="en-GB" dirty="0" smtClean="0"/>
              <a:t> Sweets</a:t>
            </a:r>
          </a:p>
          <a:p>
            <a:pPr lvl="0">
              <a:buFont typeface="Arial" pitchFamily="34" charset="0"/>
              <a:buChar char="•"/>
            </a:pPr>
            <a:r>
              <a:rPr lang="en-GB" dirty="0" smtClean="0"/>
              <a:t> Fizzy drinks </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214338"/>
            <a:ext cx="8229600" cy="1143000"/>
          </a:xfrm>
        </p:spPr>
        <p:txBody>
          <a:bodyPr>
            <a:normAutofit/>
          </a:bodyPr>
          <a:lstStyle/>
          <a:p>
            <a:pPr eaLnBrk="1" hangingPunct="1"/>
            <a:r>
              <a:rPr lang="en-GB" dirty="0" smtClean="0">
                <a:solidFill>
                  <a:srgbClr val="FF0000"/>
                </a:solidFill>
                <a:latin typeface="Jokerman" pitchFamily="82" charset="0"/>
              </a:rPr>
              <a:t>Break Time Snack</a:t>
            </a:r>
          </a:p>
        </p:txBody>
      </p:sp>
      <p:pic>
        <p:nvPicPr>
          <p:cNvPr id="55298" name="Picture 2" descr="https://rosemarycottageclinic.files.wordpress.com/2015/06/rainbow_fruit_n_veg.jpg"/>
          <p:cNvPicPr>
            <a:picLocks noChangeAspect="1" noChangeArrowheads="1"/>
          </p:cNvPicPr>
          <p:nvPr/>
        </p:nvPicPr>
        <p:blipFill>
          <a:blip r:embed="rId3" cstate="print"/>
          <a:srcRect/>
          <a:stretch>
            <a:fillRect/>
          </a:stretch>
        </p:blipFill>
        <p:spPr bwMode="auto">
          <a:xfrm>
            <a:off x="1643042" y="642918"/>
            <a:ext cx="5715000" cy="3238501"/>
          </a:xfrm>
          <a:prstGeom prst="rect">
            <a:avLst/>
          </a:prstGeom>
          <a:noFill/>
        </p:spPr>
      </p:pic>
      <p:pic>
        <p:nvPicPr>
          <p:cNvPr id="55300" name="Picture 4" descr="Image result for apple and orange juice cartons"/>
          <p:cNvPicPr>
            <a:picLocks noChangeAspect="1" noChangeArrowheads="1"/>
          </p:cNvPicPr>
          <p:nvPr/>
        </p:nvPicPr>
        <p:blipFill>
          <a:blip r:embed="rId4" cstate="print"/>
          <a:srcRect/>
          <a:stretch>
            <a:fillRect/>
          </a:stretch>
        </p:blipFill>
        <p:spPr bwMode="auto">
          <a:xfrm>
            <a:off x="2000232" y="4572008"/>
            <a:ext cx="2286016" cy="2086456"/>
          </a:xfrm>
          <a:prstGeom prst="rect">
            <a:avLst/>
          </a:prstGeom>
          <a:noFill/>
        </p:spPr>
      </p:pic>
      <p:sp>
        <p:nvSpPr>
          <p:cNvPr id="14" name="Title 1"/>
          <p:cNvSpPr txBox="1">
            <a:spLocks/>
          </p:cNvSpPr>
          <p:nvPr/>
        </p:nvSpPr>
        <p:spPr>
          <a:xfrm>
            <a:off x="500034" y="378619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Jokerman" pitchFamily="82" charset="0"/>
                <a:ea typeface="+mj-ea"/>
                <a:cs typeface="+mj-cs"/>
              </a:rPr>
              <a:t>OR</a:t>
            </a:r>
          </a:p>
        </p:txBody>
      </p:sp>
      <p:sp>
        <p:nvSpPr>
          <p:cNvPr id="55302" name="AutoShape 6" descr="Image result for wholemeal toa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5303" name="Picture 7"/>
          <p:cNvPicPr>
            <a:picLocks noChangeAspect="1" noChangeArrowheads="1"/>
          </p:cNvPicPr>
          <p:nvPr/>
        </p:nvPicPr>
        <p:blipFill>
          <a:blip r:embed="rId5" cstate="print"/>
          <a:srcRect/>
          <a:stretch>
            <a:fillRect/>
          </a:stretch>
        </p:blipFill>
        <p:spPr bwMode="auto">
          <a:xfrm>
            <a:off x="5072066" y="4572008"/>
            <a:ext cx="2786082" cy="207167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solidFill>
                  <a:srgbClr val="FF0000"/>
                </a:solidFill>
                <a:latin typeface="Jokerman" pitchFamily="82" charset="0"/>
              </a:rPr>
              <a:t>Behaviour </a:t>
            </a:r>
          </a:p>
        </p:txBody>
      </p:sp>
      <p:sp>
        <p:nvSpPr>
          <p:cNvPr id="8196" name="TextBox 1"/>
          <p:cNvSpPr txBox="1">
            <a:spLocks noChangeArrowheads="1"/>
          </p:cNvSpPr>
          <p:nvPr/>
        </p:nvSpPr>
        <p:spPr bwMode="auto">
          <a:xfrm>
            <a:off x="2051844" y="1195387"/>
            <a:ext cx="504031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GB" sz="3200" dirty="0" smtClean="0">
                <a:solidFill>
                  <a:srgbClr val="0070C0"/>
                </a:solidFill>
              </a:rPr>
              <a:t>.</a:t>
            </a:r>
            <a:endParaRPr lang="en-GB" sz="3200" dirty="0">
              <a:solidFill>
                <a:srgbClr val="0070C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189387"/>
            <a:ext cx="9144000" cy="1668613"/>
          </a:xfrm>
          <a:prstGeom prst="rect">
            <a:avLst/>
          </a:prstGeom>
        </p:spPr>
      </p:pic>
      <p:pic>
        <p:nvPicPr>
          <p:cNvPr id="2" name="Picture 2" descr="http://www.kellerisd.net/studentsandfamilies/know/AntiBullying/PublishingImages/AnitBullying.pn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388128"/>
            <a:ext cx="2373272" cy="237327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779912" y="1195387"/>
            <a:ext cx="4752528" cy="2092881"/>
          </a:xfrm>
          <a:prstGeom prst="rect">
            <a:avLst/>
          </a:prstGeom>
          <a:noFill/>
        </p:spPr>
        <p:txBody>
          <a:bodyPr wrap="square" rtlCol="0">
            <a:spAutoFit/>
          </a:bodyPr>
          <a:lstStyle/>
          <a:p>
            <a:r>
              <a:rPr lang="en-GB" sz="2800" dirty="0" smtClean="0">
                <a:solidFill>
                  <a:srgbClr val="0070C0"/>
                </a:solidFill>
                <a:latin typeface="Comic Sans MS" panose="030F0702030302020204" pitchFamily="66" charset="0"/>
              </a:rPr>
              <a:t>Bullying:</a:t>
            </a:r>
          </a:p>
          <a:p>
            <a:pPr marL="285750" indent="-285750">
              <a:buFont typeface="Arial" panose="020B0604020202020204" pitchFamily="34" charset="0"/>
              <a:buChar char="•"/>
            </a:pPr>
            <a:r>
              <a:rPr lang="en-GB" sz="2800" dirty="0" smtClean="0">
                <a:solidFill>
                  <a:srgbClr val="0070C0"/>
                </a:solidFill>
                <a:latin typeface="Comic Sans MS" panose="030F0702030302020204" pitchFamily="66" charset="0"/>
              </a:rPr>
              <a:t>Intentional</a:t>
            </a:r>
          </a:p>
          <a:p>
            <a:pPr marL="285750" indent="-285750">
              <a:buFont typeface="Arial" panose="020B0604020202020204" pitchFamily="34" charset="0"/>
              <a:buChar char="•"/>
            </a:pPr>
            <a:r>
              <a:rPr lang="en-GB" sz="2800" dirty="0" smtClean="0">
                <a:solidFill>
                  <a:srgbClr val="0070C0"/>
                </a:solidFill>
                <a:latin typeface="Comic Sans MS" panose="030F0702030302020204" pitchFamily="66" charset="0"/>
              </a:rPr>
              <a:t>Persistent</a:t>
            </a:r>
          </a:p>
          <a:p>
            <a:pPr marL="285750" indent="-285750">
              <a:buFont typeface="Arial" panose="020B0604020202020204" pitchFamily="34" charset="0"/>
              <a:buChar char="•"/>
            </a:pPr>
            <a:r>
              <a:rPr lang="en-GB" sz="2800" dirty="0" smtClean="0">
                <a:solidFill>
                  <a:srgbClr val="0070C0"/>
                </a:solidFill>
                <a:latin typeface="Comic Sans MS" panose="030F0702030302020204" pitchFamily="66" charset="0"/>
              </a:rPr>
              <a:t>Imbalance of power</a:t>
            </a:r>
          </a:p>
          <a:p>
            <a:pPr marL="285750" indent="-285750">
              <a:buFont typeface="Arial" panose="020B0604020202020204" pitchFamily="34" charset="0"/>
              <a:buChar char="•"/>
            </a:pPr>
            <a:endParaRPr lang="en-GB" dirty="0"/>
          </a:p>
        </p:txBody>
      </p:sp>
      <p:pic>
        <p:nvPicPr>
          <p:cNvPr id="2053" name="Picture 5" descr="http://minchacademy.net/wp-content/uploads/2015/01/pshe.pn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7544" y="2996952"/>
            <a:ext cx="3528392" cy="18495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006935" y="3132012"/>
            <a:ext cx="4876800" cy="1714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4872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187950"/>
            <a:ext cx="9144000" cy="167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950314" y="57398"/>
            <a:ext cx="298511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anose="04090605060D06020702" pitchFamily="82" charset="0"/>
              </a:rPr>
              <a:t>E-safety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anose="04090605060D06020702" pitchFamily="82"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6" y="1207593"/>
            <a:ext cx="3528244" cy="35782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descr="http://www.troonfc.com/media/1030/1-facebook-logo.pn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32040" y="1207593"/>
            <a:ext cx="3743325"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12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solidFill>
                  <a:srgbClr val="FF0000"/>
                </a:solidFill>
                <a:latin typeface="Jokerman" pitchFamily="82" charset="0"/>
              </a:rPr>
              <a:t>Timetable</a:t>
            </a:r>
          </a:p>
        </p:txBody>
      </p:sp>
      <p:pic>
        <p:nvPicPr>
          <p:cNvPr id="819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866" y="1009650"/>
            <a:ext cx="1232140" cy="1539875"/>
          </a:xfrm>
          <a:prstGeom prst="rect">
            <a:avLst/>
          </a:prstGeom>
          <a:noFill/>
          <a:ln w="793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196" name="TextBox 1"/>
          <p:cNvSpPr txBox="1">
            <a:spLocks noChangeArrowheads="1"/>
          </p:cNvSpPr>
          <p:nvPr/>
        </p:nvSpPr>
        <p:spPr bwMode="auto">
          <a:xfrm>
            <a:off x="2051844" y="1195387"/>
            <a:ext cx="504031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GB" sz="2800" dirty="0" smtClean="0">
                <a:solidFill>
                  <a:srgbClr val="0070C0"/>
                </a:solidFill>
              </a:rPr>
              <a:t>Bring PE kit in on Monday and take home on Friday.</a:t>
            </a:r>
            <a:endParaRPr lang="en-GB" sz="2800" dirty="0">
              <a:solidFill>
                <a:srgbClr val="0070C0"/>
              </a:solidFill>
            </a:endParaRPr>
          </a:p>
        </p:txBody>
      </p:sp>
      <p:pic>
        <p:nvPicPr>
          <p:cNvPr id="8200"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7643" y="3573016"/>
            <a:ext cx="1316586" cy="1245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201" name="TextBox 1"/>
          <p:cNvSpPr txBox="1">
            <a:spLocks noChangeArrowheads="1"/>
          </p:cNvSpPr>
          <p:nvPr/>
        </p:nvSpPr>
        <p:spPr bwMode="auto">
          <a:xfrm>
            <a:off x="2159794" y="3902864"/>
            <a:ext cx="4824412"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GB" sz="3200" dirty="0">
                <a:solidFill>
                  <a:srgbClr val="0070C0"/>
                </a:solidFill>
              </a:rPr>
              <a:t>French is on a Monday</a:t>
            </a:r>
            <a:r>
              <a:rPr lang="en-GB" sz="2800" dirty="0">
                <a:solidFill>
                  <a:srgbClr val="0070C0"/>
                </a:solidFill>
              </a:rPr>
              <a:t>.</a:t>
            </a:r>
          </a:p>
        </p:txBody>
      </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5189387"/>
            <a:ext cx="9144000" cy="1668613"/>
          </a:xfrm>
          <a:prstGeom prst="rect">
            <a:avLst/>
          </a:prstGeom>
        </p:spPr>
      </p:pic>
    </p:spTree>
    <p:extLst>
      <p:ext uri="{BB962C8B-B14F-4D97-AF65-F5344CB8AC3E}">
        <p14:creationId xmlns:p14="http://schemas.microsoft.com/office/powerpoint/2010/main" xmlns="" val="3553464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dirty="0" smtClean="0">
                <a:solidFill>
                  <a:srgbClr val="FF0000"/>
                </a:solidFill>
                <a:latin typeface="Jokerman" pitchFamily="82" charset="0"/>
              </a:rPr>
              <a:t>Homework</a:t>
            </a:r>
          </a:p>
        </p:txBody>
      </p:sp>
      <p:sp>
        <p:nvSpPr>
          <p:cNvPr id="12293" name="TextBox 1"/>
          <p:cNvSpPr txBox="1">
            <a:spLocks noChangeArrowheads="1"/>
          </p:cNvSpPr>
          <p:nvPr/>
        </p:nvSpPr>
        <p:spPr bwMode="auto">
          <a:xfrm>
            <a:off x="385664" y="5085184"/>
            <a:ext cx="84969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n-GB" sz="2000" dirty="0">
                <a:solidFill>
                  <a:srgbClr val="0070C0"/>
                </a:solidFill>
              </a:rPr>
              <a:t>Set on a </a:t>
            </a:r>
            <a:r>
              <a:rPr lang="en-GB" sz="2000" dirty="0" smtClean="0">
                <a:solidFill>
                  <a:srgbClr val="0070C0"/>
                </a:solidFill>
              </a:rPr>
              <a:t>Monday and returned the following Monday</a:t>
            </a:r>
            <a:endParaRPr lang="en-GB" sz="2000" dirty="0">
              <a:solidFill>
                <a:srgbClr val="0070C0"/>
              </a:solidFill>
            </a:endParaRPr>
          </a:p>
        </p:txBody>
      </p:sp>
      <p:sp>
        <p:nvSpPr>
          <p:cNvPr id="3" name="Rectangle 2"/>
          <p:cNvSpPr/>
          <p:nvPr/>
        </p:nvSpPr>
        <p:spPr>
          <a:xfrm>
            <a:off x="541932" y="5661248"/>
            <a:ext cx="8003345"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Spellings- </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Pre-test given and then one after learning to show progress</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57349825"/>
              </p:ext>
            </p:extLst>
          </p:nvPr>
        </p:nvGraphicFramePr>
        <p:xfrm>
          <a:off x="541932" y="1340767"/>
          <a:ext cx="8028993" cy="3806217"/>
        </p:xfrm>
        <a:graphic>
          <a:graphicData uri="http://schemas.openxmlformats.org/drawingml/2006/table">
            <a:tbl>
              <a:tblPr firstRow="1" firstCol="1" bandRow="1">
                <a:tableStyleId>{5C22544A-7EE6-4342-B048-85BDC9FD1C3A}</a:tableStyleId>
              </a:tblPr>
              <a:tblGrid>
                <a:gridCol w="1254757"/>
                <a:gridCol w="2759740"/>
                <a:gridCol w="2007248"/>
                <a:gridCol w="2007248"/>
              </a:tblGrid>
              <a:tr h="392457">
                <a:tc>
                  <a:txBody>
                    <a:bodyPr/>
                    <a:lstStyle/>
                    <a:p>
                      <a:pPr algn="ctr"/>
                      <a:r>
                        <a:rPr lang="en-US" sz="1200" dirty="0">
                          <a:effectLst/>
                        </a:rPr>
                        <a:t>Year Group</a:t>
                      </a:r>
                      <a:endParaRPr lang="en-GB" sz="1000" b="1" dirty="0">
                        <a:effectLst/>
                        <a:latin typeface="Times New Roman"/>
                      </a:endParaRPr>
                    </a:p>
                  </a:txBody>
                  <a:tcPr marL="68580" marR="68580" marT="0" marB="0"/>
                </a:tc>
                <a:tc>
                  <a:txBody>
                    <a:bodyPr/>
                    <a:lstStyle/>
                    <a:p>
                      <a:pPr algn="ctr"/>
                      <a:r>
                        <a:rPr lang="en-US" sz="1200" dirty="0">
                          <a:effectLst/>
                        </a:rPr>
                        <a:t>Homework set</a:t>
                      </a:r>
                      <a:endParaRPr lang="en-GB" sz="1000" b="1" dirty="0">
                        <a:effectLst/>
                        <a:latin typeface="Times New Roman"/>
                      </a:endParaRPr>
                    </a:p>
                  </a:txBody>
                  <a:tcPr marL="68580" marR="68580" marT="0" marB="0">
                    <a:solidFill>
                      <a:srgbClr val="FFC000"/>
                    </a:solidFill>
                  </a:tcPr>
                </a:tc>
                <a:tc>
                  <a:txBody>
                    <a:bodyPr/>
                    <a:lstStyle/>
                    <a:p>
                      <a:pPr algn="ctr"/>
                      <a:r>
                        <a:rPr lang="en-US" sz="1200" dirty="0">
                          <a:effectLst/>
                        </a:rPr>
                        <a:t>Time to complete task</a:t>
                      </a:r>
                      <a:endParaRPr lang="en-GB" sz="1000" b="1" dirty="0">
                        <a:effectLst/>
                        <a:latin typeface="Times New Roman"/>
                      </a:endParaRPr>
                    </a:p>
                  </a:txBody>
                  <a:tcPr marL="68580" marR="68580" marT="0" marB="0">
                    <a:solidFill>
                      <a:srgbClr val="00B0F0"/>
                    </a:solidFill>
                  </a:tcPr>
                </a:tc>
                <a:tc>
                  <a:txBody>
                    <a:bodyPr/>
                    <a:lstStyle/>
                    <a:p>
                      <a:pPr algn="ctr"/>
                      <a:r>
                        <a:rPr lang="en-US" sz="1200" dirty="0">
                          <a:effectLst/>
                        </a:rPr>
                        <a:t>Additional expectations</a:t>
                      </a:r>
                      <a:endParaRPr lang="en-GB" sz="1000" b="1" dirty="0">
                        <a:effectLst/>
                        <a:latin typeface="Times New Roman"/>
                      </a:endParaRPr>
                    </a:p>
                  </a:txBody>
                  <a:tcPr marL="68580" marR="68580" marT="0" marB="0">
                    <a:solidFill>
                      <a:srgbClr val="FF66FF"/>
                    </a:solidFill>
                  </a:tcPr>
                </a:tc>
              </a:tr>
              <a:tr h="981144">
                <a:tc>
                  <a:txBody>
                    <a:bodyPr/>
                    <a:lstStyle/>
                    <a:p>
                      <a:pPr algn="ctr"/>
                      <a:r>
                        <a:rPr lang="en-US" sz="1400" dirty="0">
                          <a:effectLst/>
                        </a:rPr>
                        <a:t>1 and 2</a:t>
                      </a:r>
                      <a:endParaRPr lang="en-GB" sz="1400" b="1" dirty="0">
                        <a:effectLst/>
                        <a:latin typeface="Times New Roman"/>
                      </a:endParaRPr>
                    </a:p>
                  </a:txBody>
                  <a:tcPr marL="68580" marR="68580" marT="0" marB="0">
                    <a:solidFill>
                      <a:srgbClr val="FF0000"/>
                    </a:solidFill>
                  </a:tcPr>
                </a:tc>
                <a:tc>
                  <a:txBody>
                    <a:bodyPr/>
                    <a:lstStyle/>
                    <a:p>
                      <a:pPr algn="ctr"/>
                      <a:r>
                        <a:rPr lang="en-US" sz="1400">
                          <a:effectLst/>
                        </a:rPr>
                        <a:t>One piece of mathematics and one piece of English per week.</a:t>
                      </a:r>
                      <a:endParaRPr lang="en-GB" sz="1400">
                        <a:effectLst/>
                      </a:endParaRPr>
                    </a:p>
                    <a:p>
                      <a:pPr algn="ctr"/>
                      <a:r>
                        <a:rPr lang="en-US" sz="1400">
                          <a:effectLst/>
                        </a:rPr>
                        <a:t>Differentiated spellings</a:t>
                      </a:r>
                      <a:endParaRPr lang="en-GB" sz="1400" b="1">
                        <a:effectLst/>
                        <a:latin typeface="Times New Roman"/>
                      </a:endParaRPr>
                    </a:p>
                  </a:txBody>
                  <a:tcPr marL="68580" marR="68580" marT="0" marB="0"/>
                </a:tc>
                <a:tc>
                  <a:txBody>
                    <a:bodyPr/>
                    <a:lstStyle/>
                    <a:p>
                      <a:pPr algn="ctr"/>
                      <a:r>
                        <a:rPr lang="en-US" sz="1400">
                          <a:effectLst/>
                        </a:rPr>
                        <a:t>30 minutes</a:t>
                      </a:r>
                      <a:endParaRPr lang="en-GB" sz="1400">
                        <a:effectLst/>
                      </a:endParaRPr>
                    </a:p>
                    <a:p>
                      <a:pPr algn="ctr"/>
                      <a:r>
                        <a:rPr lang="en-US" sz="1400">
                          <a:effectLst/>
                        </a:rPr>
                        <a:t>(15 minutes per activity)</a:t>
                      </a:r>
                      <a:endParaRPr lang="en-GB" sz="1400" b="1">
                        <a:effectLst/>
                        <a:latin typeface="Times New Roman"/>
                      </a:endParaRPr>
                    </a:p>
                  </a:txBody>
                  <a:tcPr marL="68580" marR="68580" marT="0" marB="0"/>
                </a:tc>
                <a:tc>
                  <a:txBody>
                    <a:bodyPr/>
                    <a:lstStyle/>
                    <a:p>
                      <a:pPr algn="ctr"/>
                      <a:r>
                        <a:rPr lang="en-US" sz="1400">
                          <a:effectLst/>
                        </a:rPr>
                        <a:t>Read twice per week</a:t>
                      </a:r>
                      <a:endParaRPr lang="en-GB" sz="1400">
                        <a:effectLst/>
                      </a:endParaRPr>
                    </a:p>
                    <a:p>
                      <a:pPr algn="ctr"/>
                      <a:r>
                        <a:rPr lang="en-US" sz="1400">
                          <a:effectLst/>
                        </a:rPr>
                        <a:t>Ongoing rote practice of basic skills in mathematics eg. Number bonds and times tables</a:t>
                      </a:r>
                      <a:endParaRPr lang="en-GB" sz="1400" b="1">
                        <a:effectLst/>
                        <a:latin typeface="Times New Roman"/>
                      </a:endParaRPr>
                    </a:p>
                  </a:txBody>
                  <a:tcPr marL="68580" marR="68580" marT="0" marB="0"/>
                </a:tc>
              </a:tr>
              <a:tr h="981144">
                <a:tc>
                  <a:txBody>
                    <a:bodyPr/>
                    <a:lstStyle/>
                    <a:p>
                      <a:pPr algn="ctr"/>
                      <a:r>
                        <a:rPr lang="en-US" sz="1400" dirty="0">
                          <a:effectLst/>
                        </a:rPr>
                        <a:t>3 and 4</a:t>
                      </a:r>
                      <a:endParaRPr lang="en-GB" sz="1400" b="1" dirty="0">
                        <a:effectLst/>
                        <a:latin typeface="Times New Roman"/>
                      </a:endParaRPr>
                    </a:p>
                  </a:txBody>
                  <a:tcPr marL="68580" marR="68580" marT="0" marB="0">
                    <a:solidFill>
                      <a:srgbClr val="00B0F0"/>
                    </a:solidFill>
                  </a:tcPr>
                </a:tc>
                <a:tc>
                  <a:txBody>
                    <a:bodyPr/>
                    <a:lstStyle/>
                    <a:p>
                      <a:pPr algn="ctr"/>
                      <a:r>
                        <a:rPr lang="en-US" sz="1400">
                          <a:effectLst/>
                        </a:rPr>
                        <a:t>One piece of mathematics and one piece of English per week</a:t>
                      </a:r>
                      <a:endParaRPr lang="en-GB" sz="1400">
                        <a:effectLst/>
                      </a:endParaRPr>
                    </a:p>
                    <a:p>
                      <a:pPr algn="ctr"/>
                      <a:r>
                        <a:rPr lang="en-US" sz="1400">
                          <a:effectLst/>
                        </a:rPr>
                        <a:t>Differentiated spellings</a:t>
                      </a:r>
                      <a:endParaRPr lang="en-GB" sz="1400" b="1">
                        <a:effectLst/>
                        <a:latin typeface="Times New Roman"/>
                      </a:endParaRPr>
                    </a:p>
                  </a:txBody>
                  <a:tcPr marL="68580" marR="68580" marT="0" marB="0"/>
                </a:tc>
                <a:tc>
                  <a:txBody>
                    <a:bodyPr/>
                    <a:lstStyle/>
                    <a:p>
                      <a:pPr algn="ctr"/>
                      <a:r>
                        <a:rPr lang="en-US" sz="1400">
                          <a:effectLst/>
                        </a:rPr>
                        <a:t>45-50 minutes</a:t>
                      </a:r>
                      <a:endParaRPr lang="en-GB" sz="1400">
                        <a:effectLst/>
                      </a:endParaRPr>
                    </a:p>
                    <a:p>
                      <a:pPr algn="ctr"/>
                      <a:r>
                        <a:rPr lang="en-US" sz="1400">
                          <a:effectLst/>
                        </a:rPr>
                        <a:t>(Approx. 25 minutes per activity)</a:t>
                      </a:r>
                      <a:endParaRPr lang="en-GB" sz="1400" b="1">
                        <a:effectLst/>
                        <a:latin typeface="Times New Roman"/>
                      </a:endParaRPr>
                    </a:p>
                  </a:txBody>
                  <a:tcPr marL="68580" marR="68580" marT="0" marB="0"/>
                </a:tc>
                <a:tc>
                  <a:txBody>
                    <a:bodyPr/>
                    <a:lstStyle/>
                    <a:p>
                      <a:pPr algn="ctr"/>
                      <a:r>
                        <a:rPr lang="en-US" sz="1400">
                          <a:effectLst/>
                        </a:rPr>
                        <a:t>Read twice per week</a:t>
                      </a:r>
                      <a:endParaRPr lang="en-GB" sz="1400">
                        <a:effectLst/>
                      </a:endParaRPr>
                    </a:p>
                    <a:p>
                      <a:pPr algn="ctr"/>
                      <a:r>
                        <a:rPr lang="en-US" sz="1400">
                          <a:effectLst/>
                        </a:rPr>
                        <a:t>Ongoing rote practice of basic skills in mathematics eg. Number bonds and times tables</a:t>
                      </a:r>
                      <a:endParaRPr lang="en-GB" sz="1400" b="1">
                        <a:effectLst/>
                        <a:latin typeface="Times New Roman"/>
                      </a:endParaRPr>
                    </a:p>
                  </a:txBody>
                  <a:tcPr marL="68580" marR="68580" marT="0" marB="0"/>
                </a:tc>
              </a:tr>
              <a:tr h="981144">
                <a:tc>
                  <a:txBody>
                    <a:bodyPr/>
                    <a:lstStyle/>
                    <a:p>
                      <a:pPr algn="ctr"/>
                      <a:r>
                        <a:rPr lang="en-US" sz="1400" dirty="0">
                          <a:effectLst/>
                        </a:rPr>
                        <a:t>5 and 6</a:t>
                      </a:r>
                      <a:endParaRPr lang="en-GB" sz="1400" b="1" dirty="0">
                        <a:effectLst/>
                        <a:latin typeface="Times New Roman"/>
                      </a:endParaRPr>
                    </a:p>
                  </a:txBody>
                  <a:tcPr marL="68580" marR="68580" marT="0" marB="0">
                    <a:solidFill>
                      <a:srgbClr val="FF66FF"/>
                    </a:solidFill>
                  </a:tcPr>
                </a:tc>
                <a:tc>
                  <a:txBody>
                    <a:bodyPr/>
                    <a:lstStyle/>
                    <a:p>
                      <a:pPr algn="ctr"/>
                      <a:r>
                        <a:rPr lang="en-US" sz="1400">
                          <a:effectLst/>
                        </a:rPr>
                        <a:t>One piece of mathematics and one piece of English per week</a:t>
                      </a:r>
                      <a:endParaRPr lang="en-GB" sz="1400">
                        <a:effectLst/>
                      </a:endParaRPr>
                    </a:p>
                    <a:p>
                      <a:pPr algn="ctr"/>
                      <a:r>
                        <a:rPr lang="en-US" sz="1400">
                          <a:effectLst/>
                        </a:rPr>
                        <a:t>Differentiated spellings</a:t>
                      </a:r>
                      <a:endParaRPr lang="en-GB" sz="1400" b="1">
                        <a:effectLst/>
                        <a:latin typeface="Times New Roman"/>
                      </a:endParaRPr>
                    </a:p>
                  </a:txBody>
                  <a:tcPr marL="68580" marR="68580" marT="0" marB="0"/>
                </a:tc>
                <a:tc>
                  <a:txBody>
                    <a:bodyPr/>
                    <a:lstStyle/>
                    <a:p>
                      <a:pPr algn="ctr"/>
                      <a:r>
                        <a:rPr lang="en-US" sz="1400">
                          <a:effectLst/>
                        </a:rPr>
                        <a:t>1 hour per week</a:t>
                      </a:r>
                      <a:endParaRPr lang="en-GB" sz="1400">
                        <a:effectLst/>
                      </a:endParaRPr>
                    </a:p>
                    <a:p>
                      <a:pPr algn="ctr"/>
                      <a:r>
                        <a:rPr lang="en-US" sz="1400">
                          <a:effectLst/>
                        </a:rPr>
                        <a:t>(30 minutes per activity)</a:t>
                      </a:r>
                      <a:endParaRPr lang="en-GB" sz="1400" b="1">
                        <a:effectLst/>
                        <a:latin typeface="Times New Roman"/>
                      </a:endParaRPr>
                    </a:p>
                  </a:txBody>
                  <a:tcPr marL="68580" marR="68580" marT="0" marB="0"/>
                </a:tc>
                <a:tc>
                  <a:txBody>
                    <a:bodyPr/>
                    <a:lstStyle/>
                    <a:p>
                      <a:pPr algn="ctr"/>
                      <a:r>
                        <a:rPr lang="en-US" sz="1400" dirty="0">
                          <a:effectLst/>
                        </a:rPr>
                        <a:t>Read twice per week</a:t>
                      </a:r>
                      <a:endParaRPr lang="en-GB" sz="1400" dirty="0">
                        <a:effectLst/>
                      </a:endParaRPr>
                    </a:p>
                    <a:p>
                      <a:pPr algn="ctr"/>
                      <a:r>
                        <a:rPr lang="en-US" sz="1400" dirty="0">
                          <a:effectLst/>
                        </a:rPr>
                        <a:t>Ongoing rote practice of basic skills in mathematics </a:t>
                      </a:r>
                      <a:r>
                        <a:rPr lang="en-US" sz="1400" dirty="0" smtClean="0">
                          <a:effectLst/>
                        </a:rPr>
                        <a:t>e.g</a:t>
                      </a:r>
                      <a:r>
                        <a:rPr lang="en-US" sz="1400" dirty="0">
                          <a:effectLst/>
                        </a:rPr>
                        <a:t>. Number bonds and times tables</a:t>
                      </a:r>
                      <a:endParaRPr lang="en-GB" sz="1400" b="1" dirty="0">
                        <a:effectLst/>
                        <a:latin typeface="Times New Roman"/>
                      </a:endParaRPr>
                    </a:p>
                  </a:txBody>
                  <a:tcPr marL="68580" marR="68580" marT="0" marB="0"/>
                </a:tc>
              </a:tr>
            </a:tbl>
          </a:graphicData>
        </a:graphic>
      </p:graphicFrame>
    </p:spTree>
    <p:extLst>
      <p:ext uri="{BB962C8B-B14F-4D97-AF65-F5344CB8AC3E}">
        <p14:creationId xmlns:p14="http://schemas.microsoft.com/office/powerpoint/2010/main" xmlns="" val="2045530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04809" y="764704"/>
            <a:ext cx="8229600" cy="1143000"/>
          </a:xfrm>
        </p:spPr>
        <p:txBody>
          <a:bodyPr>
            <a:normAutofit fontScale="90000"/>
          </a:bodyPr>
          <a:lstStyle/>
          <a:p>
            <a:pPr eaLnBrk="1" hangingPunct="1"/>
            <a:r>
              <a:rPr lang="en-GB" dirty="0" smtClean="0">
                <a:solidFill>
                  <a:srgbClr val="FF0000"/>
                </a:solidFill>
                <a:latin typeface="Jokerman" pitchFamily="82" charset="0"/>
              </a:rPr>
              <a:t>Attendance, School Dinners and Snacks</a:t>
            </a:r>
          </a:p>
        </p:txBody>
      </p:sp>
      <p:sp>
        <p:nvSpPr>
          <p:cNvPr id="2" name="AutoShape 2" descr="data:image/jpeg;base64,/9j/4AAQSkZJRgABAQAAAQABAAD/2wCEAAkGBxQSEhUTEhQUFBQVFBQUFBQUFRUVFhQUFRQWFhQUFBQYHSggGBomHBQUITEhJSkrLi4uFx8zODMsNygtLisBCgoKDg0OGBAQGiwcHB0sLCwsLCwsLCwsLCwsLCwsLCwsLiwsLCwsLCwsLCwsLCwsLCwsKywsLCsrLCwrLCw3K//AABEIALYA+AMBIgACEQEDEQH/xAAbAAACAgMBAAAAAAAAAAAAAAADBAIFAAEGB//EAEAQAAIBAgQDBQUFBQgCAwAAAAECAAMRBBIhMQVBUQZhcYGREyKhscEUMkJS0QcVU3LwM0NigpLC4fEjsiRjov/EABkBAAMBAQEAAAAAAAAAAAAAAAABAgMEBf/EACURAAICAgEEAgIDAAAAAAAAAAABAhEDEiEEMUFREyIjcWGBkf/aAAwDAQACEQMRAD8ADha9gcotqCCNLGXTYg1LE5S3NrWYnvtvKqlhsuh1PxHlLLDDSdrSOZNlvh8GygFl0bS9xp+ksfsRWxzX8B8xE8PjmsB0O8fp1gdbTB2aKg1KnffeP0KYXeJU3Mbo6yGWizpVRb+tIVagMTRBbaHp6SChiZNXm4AZMmTIAaMWqE8owZBTcwAXamec0KFtSYStUtfe8rKtVibbRpNg2PkqBrrAVqyDa0USoQfe2tvF65pW0zXO+trSqJcglQX1vryAlfimAFrWPU6316xo1ltZSemu8WOHyg3YEHv19JaRDZW1KZcm7AdJX1qVja48pZ1QDoo897ecSrUtbWP6zoiYSK6osCyx2qlou6zVGYpUEAyxphAssoQo6xeokddYB1jARqJFaqSwqLFqiRDRWVEm4eqkyTRVnrnEMGjtZCQ6jYc/LlFqa+7ZwVYHe2/jLhKykAkrntYEb90LVxGyuNG/EdhbcXnEpNcHS4p8lXTpg8jfw38o1Sa0mtG/3bgjv5TbUiDrvHYgqNHcO0Qpm0bpOPAyWWh9GjKEeMQQWP8AVowxOnTumdFDeYDabVoGj5SbHvEQwmabvFgZvW3SABKlTvtAFzfnaaLQVV2I38ufpGBqqw5xPEaa8usK4PQ+Ji9Ud8pENi1QxZhGHgHmqRmwFU3N5BSt/evCNAtLSMyNatyUW8IlUF45UXw+sVdZaRLYtUWAcRplgXE0RAo6wLiNMsC6yhCjiBdY0ywTLKCxJ1gHWOssBUWAFfVSZD1Fm4Ds9Ww/DshJuNDoba+fdLGmWGjMrKeVvlKLDcQZdibHkdR6y0TialbWsfC88+SZ1xaDPQGtmI7iPkYpmIO95p6hbkPI/SQUQSBsYRocuTvrFFhlgJMaVztCq0VUwoaJosZDw1GuBvF6biGSn0PrIaGhgHNqJBa52Jk1B5Wt3TdUdRbp3xFAqtUA98C+JbrYQzop3uPGJV6JGvKNcktknsTe5I6c4tVqDktvHWQaDLTRIhsi8XeFYwTS0Q2AeCYQ7CCYS0ZizCCaMMIJhLRLF2gmWMMsGwlkizrAOsaZYJllIQoywLLHGWBZZSEJssC6xxlgXWArEKiTId1mQGenNgQ97+7bfSxv9RIUcEOpYdVsbeIl4z7fXlIPSU/h89h6zzVNnfqilqUtdDfytJIT0vH69GxBuD3leXQ9YGtQAFwLeenkZSkS4i4MIshJLGSgqmTBgxJAwKCgwqvFwZMSRjVHElTfeErYsNsCD4xNfSYPjFQ7JtUJ3gXblJ5tJTcZ7SYbCkLWc5iLhFUsbciennE2lyHL4LFoNolwbjlHFqz0GLBSAwIswJFxcd9jHXmkXZElQJoJoVpAyzNgjBuIUwbCWiQLCDZYZhIERki5EewPDgwZqhyqNzcD3bXNjA4YLnXN924v4TlO1/GKy1KtOo1qYCpTUDKDYMWJHMageYnP1OdwpLuzo6fAp234OtxtbD5RlZBnuKfQBd7E797ayqqU7eU8so8Ueq6mq1wqqiqNkQbWE9TwpHs0sQQVBG9xp/zJ6bNNy1fJfU4YqOy4F2WCZY4Ugmpz0EzgoRZYJljzpAOsoQhUWZDOsyAHqP2hlGoPmLiSGLFr6d9j9JXLiwxGpUdBtCLVU3Bt4iwPnPO1O/YsMwI0Oh66iRFFSCNuttP+Im1rWDW7tbSanTe/gfpFQ9jHwluen9byDUyOnlJivuCLg+vdNKB1lJsh0RmxJsvSREYEhJAyIm4gsleZIwdesFFzqeQ69fKDHyydauBqT/XhOV412fw+Jre1qCoxsFtmyrYbba/GWzNmuTzMgEmTlZsoUJdm+EUcIavs8wFUpoxzZcgYfe3/ABc5fExNaUxattttrfWVGa7Ezx+RhhBkQu+sgRNjnYJhBkQxEgRLRmwJEgwhisgRGICNDtfu6zgO3Ke2xN/aK5ChSEvlFrjLfr4T0GrVFMGoSAEBa56jb429RPPqeAqOobLfMdTcC7HUn1nD1suUl3PR6GCqUpdjnsLgQre8CVsbhSLjoQZ6Twiqj0lyn7oCkdCBqP0nOngdS9/dXxP6RjhV8NWKMfde2vI32YeennM+myyhK5LhmvU4oTjUHyvB0jCBcRhoJlnrnjCrLAOI26wLLKExN1mQzJMjsk6pUhVWEGH6EHz1kxh26GcbZ16sgohAJtaR6GFWiekVlUwYEmBN5ZsCAGASbaLmHS5sC2XyG5galZVIDMATsCfpK+vx6mj5bMw1uVFx4bjfX0kTVqkXF89jjcd2xrU69b2YRqdMaFhUvc6Zh73PTQ3EuewnaJ8T7RKpzP8A2gbTbQFQBOP4yTUqswQpma1gLZhf3dLb+c7HsXhFw9GpXcBFtlNx7wC6m/fqBacsIyUuTqlq4uu5d8d4wuGTk1RvuJ1t+Jv8Mruzj16wL17EE6NbKfAdV+XfEuFYBsZVbEVhZCfdXuGyDuHM9fGdgoAFhoBsOk1inN2+xnJxxx1Xcr8RTymw2kQYbHnUefzgVjaCLtBVEjiqDZSads9tM21++bWOEQjGyZycWmjj+CccqK5p4jYt986FCeTDpy7p1JEpu0nBvaA1EF2A95R+Mdf5h8Ybs3jfa0Rc3ZPcbvt91vMW9I8TcXpL+gzKMkpx49lgRIFZV9rOOHCUgaahqrk5cwuigWuSL66sIHslxd8SjmplzKy6oLAhgTt5TRZY7aeTB4Zab+C4Ig6hCgliABuSbAeJkeJ4j2aEgjOdEB1u3IASrwvCKjqPtLs3RNNP5rc45ZHesVbCGFVtN0ir4jjXxbCjSBFPMDfm9uZB2UXJH/VrbH4UIFyghQAot3frLLD4RKY9xQOvU+cDxhr5RyAA6ajXfzmWjim5O2zZ5VJqMFUUU6VOvXeC43hVehm5pqCOhNiPjHEUHSwkcWqrTewsMpBt8IuNWON7KvZPAMWpoTvbXxGl/hCMszhtO1Kn/KPjDMs7Mb+i/SOLKvvKvYqywLJG2WCZZrZkLETJN1moAdWKQU738IzTrjp8oEUpIJOPg7OUMpiBzvCionWJgSQWKh7DTCme6U3HuKJTtTpteq1vcUFiF11NttoXGcP9qRmeoEA1pocoY9WYe8fC9pDhHBqeHByD3m1Zjue4HkJDUvBonFK2I4bgVRxmdhTvy+83nrpKni+AFFyocvcAkkW5HS3gJ2VeqtNS7aKoufL+hPP8ZxAu5P5jc/pJlEcZMxWuwXnZj56frB8YxjBVoqfdY5zpclgbKL7W/wCITDUGdwEW7XAA7mGv/qJ0NLsmC1OpUc5kIJVQLEg3HvdJLTa4NYyinbL3D4dUUIosqgADw+cJlhCJmWdF0jkfLsqeIN71ug+fWDE4ntTxWsMQ7UWZVuRpY6rpqOR02iFLtViAnv1bWZdQqlyutwNO7pMHNWbx7HpA07vGWFp49i+1WIqKQXNg1xlAXMt72cAanbYiex0nDqrDZgGHgwv9ZeNkZCFpz9dBhcTnGlKsLPbk197eZPmZ0mWJ8U4ctdMjXGtwRyPIypq1x3JxyUXz2Yh2h4bSrotOpozEimRoQ2W5semg+EF2f4McLTZfdYsc1xmF7DQG8hTwOJNVDWZWSlqrKACxNrXtrfQS8WZRdz2qjoktYa3ZV4XAnN7WtZqnIfhpjovf3xwiMlZApOiEVFUcc5OTsXKxbiiKysbi62XXQk6bW0tHispeKAqx6Eg38Bb6mLJ2Kx9xakvfJVKOdSt/vAi/S/OGpEbDpcgb+MRoY9WqWRgwHQ9N5g2jen/hbUaGRQu+UAX625zTLGmWDZJ2o4XyKMsCyxwrBukrYmhJkm4dqcyOxUdgyCQNEQiqIQLOKzuaFfZzMkbyTXs5VioWyysxfHaFJ2ps16iC7ILXAIuLXtc+EvPZRTF8Io1TepSRzaxLKCbeMmTdcDiku5xXGO01HEYc5RUBFQKAdm0BNyNNLjTfWcthsRmqgcibee4+sP2s4Q+Crladyh/8iKSbEbeZG15S4bEM4LWCkEWtyt4zjnklfJ3QxRrhHo3Ztb1xpsGN/K31nYWnN9gD7Sm9W1r5Ut3gXa3dqJ1Jpzrxv6nFkVSoFabEJkmss0szo8jxiWq1r5VK1KmY8j7xYX8jtEqmBLe3couSklAL4PV1IPXQzXbu/wBurqpZVLBX31uqtcDpyvOkfhFTDcHApU2qVKj06lRVXMxplr2ItyWw7rzCrbNKaRT8JwqLmsQq1GRVF9Qx0svPnPV0pBQFGwAA8ALTyTsrVFZ6QYWKYhOZJ3Hu289+6ewlZWPyTIFlkSsNaaKzWyKKzi2LFJQSbZmtsT/1EMLxmkz5M4zXsRpvp+s120vkpgC93OptZToVb1E4hWz16VMnI5q0iRfVrtotx01mMp/ejaK+h6iRIlYwwkCs3swaF8spu1mFz4Z7brZx/lOvwl+Vi3EKd6b3/I3yJt8JM+YtF4+Jp/ycb2GsXqHpTHxb/iU9RBRxbBtAtcf6SwPyIj/7PamWs6H8dPQ96G9vQn0mftAwGWqtQf3oIP8AMul/QicVfiTXhno3WaSflI7RkkCsX7PYs1sPTdvvWyt4qbR4rO+MrSZ5UoU6FSsGwjRWDZZWxGomyzIZ1mStg1L9TCqZUU+O4f8AiD0b9IwvGaH8Rfj+k5uTq4LIGSDRNOIUj/eLCDHUv4if6hALGw03mif26n+dfWSGNp/nX1EB2I9qeBjF0gugqIb02OwJ3U9xHyE4iv2DrU6V1AeoahuiEWCW0N2tc3+BnpS4lDsy+om/tCfmX/UJnLFGXJrDPKCpFZ2R4YcNhkpvo92ZxcGzMdrjoLS5vAiun5l9ZsV1/Mv+oS0qVGUpW2ws1aQNdfzL6iaNZfzL6xiPHf2hBjjqp6WA8AgInr/DaqtTpOtgpSmw7gVBtPMP2moFxQdSCHpg6dVuD8hO/wCBsq4Wihdb+xUanmU/5+EyhakzfLWkTyXs9UC4ym6r7v2gAD/C1S1vS09uKTxrsTSBxNINoFbMSeqAkfECevNj6f51hhumHUa2v0GyTRSL/vGl+cfGRPFKX5x6H9Jtyc1ooP2gYdvYLUUgZG17w5A0PlOb4NwqocYoKoKgC1zm+6PdUjLYE7H1M6ntZikrYZqaNdmK2Fj1v6aSNLGU/trVbi3sFSwB0bMLiYST3OiGvx3+zoWWRyxKpxml1J8oL9+U/wDF6TppnLaLErB1KWYFeoI9QR9Yg3HqfR/SDbjyD8L+ghqwUop3ZxnY6kRilU6FM9/IEES87fYLPQVwP7N9f5WsD8QJSYPHLSx7ORoxdgDp98X+sv8AHcbWrTankPvqU8CdAfW05ccLhJHZlypZYyNdhx/8Ufzv9JesJx3ZvjDUaPsjTJZXcN/NfUaR5+0j8qR+P6TfCnojmzTj8jL9oJhOfftBW/g+oaK1OO4k7Uh/pb9ZrqzHeJ0dS0ycrV4vi/4aj/Kfq0yPUW8TpaPBV3F7W/Mbwn7lvsDbz/WFXGvy0H8r/rHKWMH4sx79pnszXVCacH5C/qbST8JOxB1tsfTneWaYhOSsb9SJP7Sg/CfIgxbMNUVY4IRyb1MmnBj+Vtf66yz+3Db3r+G/xkqeLU/m9PpeGzDVCP2Bh1El+7n6k/13x5aic7+k2Ky/4reB/WGzDRCH7ubqQPH9DCJgP8fwMb9sh5HzWDFXXQadbGO2GoL7ATtUHqZH92Mfxj1jYY22HoZL2gGwO/jr5RWPVHAftN4ZlpUqhOuZqYF9wVzf7fjOp4bgValSIZiDTQ+6Cd1E5/t9jRUKUQLkXY6WszWVR6DadJw+i2Hw4poSzpTIXMCBmAJA7hciZKVzZtKH442cZ2M4WHxeJI+7SaoBtu1Qhd9tFPrOybhyjm05n9nOFA9vmzGo3sybX2u/LrcnWdq2F0NlPnv8o8T+os8blRXjho628byScKU8r+cd9hU5ZvUQbUau1z6gTXZ+zDRegH7mp7kEa9flBrwekLkLvubmNpRqD8Rt4iScVOp+Bk+bHXihP9zoeTeRkjwamNx6mFYVD+I+qyS5+beto9n7DRehFuEL+FFI77n6zEwA/wAIt1QfWPtmO7jy/wCBF/sw/iN4C/6Q2D416OR/ciYjG1AzALTCsbaEkW93yJE6HiOHWnSeoD9xWYbaEDT4w+D4fTpNUdSxaobsSAdb3sOgvC4ilTdSrKSCLEaDTpMYqk/bN51Jr0qOR7Grnp1APdyuDe2hLL72vXT4y5q0Cu9QDyb9I5RwNNNEUqOitYfCSNMc1v4kmXjesUiMsd5uSXcqHoX/ALwH/NA1MHfd1/1/SW9TDIf7tfj+sC2GXki+kr5DP4Slq4BBu3/6YTctKtPlYegmovkH8JYUD118b/O8cRxzUeHKI0agjCuJFm1DoqjT3VHlJir3D0iqvA43idKjb2tRUvtmNr+EApFgKkmte3Iek5qr2ywi6Cozfyo1vUgTeH7Y4Rt3ZP5qbf7QY+RcHTDE9w9Js4ry8InhMQlVA9NgynZh3b7wpSK2FIP9oB6fCbNcbaekVpUsu3Px/WbKnby3Pz3hbAYV7X946+GncJs1T1lXR9tl1VVIN8oe4I6MxUkQxNQg5lUdwObT0ELHRSYzsuamKNY1AULq5X8WnK40toJ03tb3F976g3t/X0iLJUGg1Xf7wXXprynO1O0yZrMtSmQdVa92HiNV5HvkpVdeSpSbqw/ZTglbDVXaoVC5MujBs2oIJ0uLfWdQanf8es54cULn/wAJo1kA1zVsrC+4KkXv4zWM7QJRI9pSrIraa5CBbmMrEmEVqqQSeztnRX7/AJyJIvy068vWc5R7V4U3BqsLk/eSoN9hcDS0fo16L+7TqUyegcG/S4JvK5JotBbbSRYW52gUw4FtW07z6dDMNAH72vS99IrCglupHrMI74IUBzv5G0Tq4euP7Oqh30qU76dLqRHYDpqLe17npvMU9Rbxt9JU1auLQEn7KRzJaovxN5Vv2mq3yhKFRvy0qrOT4AJCgs6gEHUGRYjqJSUuKYprXwRA76lMf+0nWxtUb4Nm71ek3la8BlrnXqIN6ijn8DKBeK1y1jgnVetgxH+UW+cK1D22mQ0+fvUqi/FXiAtTiU2za9NYCvi6a/edR4kD5xA8BpWs1zbmHrL62qXMEeHKosFJ8a1c/Mm0QDT4umdnU+DCblFiuGX2zr/LXf8A3KZkOALjD1TH6bzUyBQ3TaTekrizKGHQgH5zJkaJKAdisNver4Zh+kbw/ZDCrujN/M5t6LaZMjbYqLFOD0QLIrUxv/46lRNeuhkKfDrEgV8SLf8A2X+YmTIrY6Gfs1QA5az35Z1RvWyg/GJ1FxqKWNTDvYXtkdPkxm5kaJZV4DtYubJVpsH6oxK78gxvOnw1cMLrex6/9zUyNooOJW8X4RTxAtU35OoGYeBm5kQUc3iewSt/Z1T3CoPqv6TlcZhjRdqZNyuhsTaamS4kMBmmw0yZKEN0OJ1k+7UqL4O3yvLLDdqsUu7hx0dR8xYzJkTQFnhu2/8AEpeaN9DHT2upZSQlS9r2IW3reZMkNFopMT2wrMpCoiE6BhckX7jpObo1XRsysVYG+YaG/OZMjJPS+BPUairVWDMeYG45X03jxWamTMtETINMmQGL1FijrMmSWApWJmTJkBn/2Q==">
            <a:hlinkClick r:id="rId3"/>
          </p:cNvPr>
          <p:cNvSpPr>
            <a:spLocks noChangeAspect="1" noChangeArrowheads="1"/>
          </p:cNvSpPr>
          <p:nvPr/>
        </p:nvSpPr>
        <p:spPr bwMode="auto">
          <a:xfrm>
            <a:off x="53975" y="-1036638"/>
            <a:ext cx="2952750" cy="21717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9327" y="2486023"/>
            <a:ext cx="3139865" cy="2304256"/>
          </a:xfrm>
          <a:prstGeom prst="rect">
            <a:avLst/>
          </a:prstGeom>
          <a:noFill/>
          <a:ln w="57150">
            <a:solidFill>
              <a:srgbClr val="0070C0"/>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35513" y="3480434"/>
            <a:ext cx="2368193" cy="2520279"/>
          </a:xfrm>
          <a:prstGeom prst="rect">
            <a:avLst/>
          </a:prstGeom>
          <a:noFill/>
          <a:ln w="57150">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36096" y="2448892"/>
            <a:ext cx="2664296" cy="1995650"/>
          </a:xfrm>
          <a:prstGeom prst="rect">
            <a:avLst/>
          </a:prstGeom>
          <a:noFill/>
          <a:ln w="57150">
            <a:solidFill>
              <a:srgbClr val="00B050"/>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847492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1519" y="62075"/>
            <a:ext cx="8229600" cy="1143000"/>
          </a:xfrm>
        </p:spPr>
        <p:txBody>
          <a:bodyPr/>
          <a:lstStyle/>
          <a:p>
            <a:pPr eaLnBrk="1" hangingPunct="1"/>
            <a:r>
              <a:rPr lang="en-GB" dirty="0" smtClean="0">
                <a:solidFill>
                  <a:srgbClr val="FF0000"/>
                </a:solidFill>
                <a:latin typeface="Jokerman" pitchFamily="82" charset="0"/>
              </a:rPr>
              <a:t>PTA</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189387"/>
            <a:ext cx="9144000" cy="166861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3568" y="858774"/>
            <a:ext cx="2813854" cy="2101706"/>
          </a:xfrm>
          <a:prstGeom prst="rect">
            <a:avLst/>
          </a:prstGeom>
          <a:ln w="76200">
            <a:solidFill>
              <a:srgbClr val="00B0F0"/>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36096" y="836712"/>
            <a:ext cx="2813854" cy="2101706"/>
          </a:xfrm>
          <a:prstGeom prst="rect">
            <a:avLst/>
          </a:prstGeom>
          <a:ln w="76200">
            <a:solidFill>
              <a:srgbClr val="FF0000"/>
            </a:solidFill>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76056" y="2793902"/>
            <a:ext cx="2124236" cy="2124236"/>
          </a:xfrm>
          <a:prstGeom prst="rect">
            <a:avLst/>
          </a:prstGeom>
          <a:noFill/>
          <a:ln w="76200">
            <a:solidFill>
              <a:srgbClr val="FFFF00"/>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8" name="Picture 4" descr="http://www.continentalsports.co.uk/1417-3720-large/modular-staging-kit-compact-kit.jpg">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311218" y="2819817"/>
            <a:ext cx="2072407" cy="2072407"/>
          </a:xfrm>
          <a:prstGeom prst="rect">
            <a:avLst/>
          </a:prstGeom>
          <a:noFill/>
          <a:ln w="76200">
            <a:solidFill>
              <a:srgbClr val="92D05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2764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1519" y="62075"/>
            <a:ext cx="8229600" cy="1143000"/>
          </a:xfrm>
        </p:spPr>
        <p:txBody>
          <a:bodyPr/>
          <a:lstStyle/>
          <a:p>
            <a:pPr eaLnBrk="1" hangingPunct="1"/>
            <a:r>
              <a:rPr lang="en-GB" dirty="0" smtClean="0">
                <a:solidFill>
                  <a:srgbClr val="FF0000"/>
                </a:solidFill>
                <a:latin typeface="Jokerman" pitchFamily="82" charset="0"/>
              </a:rPr>
              <a:t>The First Day Back…</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189387"/>
            <a:ext cx="9144000" cy="1668613"/>
          </a:xfrm>
          <a:prstGeom prst="rect">
            <a:avLst/>
          </a:prstGeom>
        </p:spPr>
      </p:pic>
      <p:pic>
        <p:nvPicPr>
          <p:cNvPr id="2" name="Picture 2" descr="http://worldartsme.com/images/students-lining-up-clipart-1.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1122115"/>
            <a:ext cx="4001007" cy="233392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32040" y="1340768"/>
            <a:ext cx="3323069" cy="2569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48666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eaLnBrk="1" hangingPunct="1"/>
            <a:r>
              <a:rPr lang="en-GB" sz="5400" dirty="0" smtClean="0">
                <a:solidFill>
                  <a:srgbClr val="FF0000"/>
                </a:solidFill>
                <a:latin typeface="Jokerman" pitchFamily="82" charset="0"/>
              </a:rPr>
              <a:t>Year 1 Team</a:t>
            </a: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189387"/>
            <a:ext cx="9144000" cy="1668613"/>
          </a:xfrm>
          <a:prstGeom prst="rect">
            <a:avLst/>
          </a:prstGeom>
        </p:spPr>
      </p:pic>
      <p:pic>
        <p:nvPicPr>
          <p:cNvPr id="1026" name="Picture 2"/>
          <p:cNvPicPr>
            <a:picLocks noChangeAspect="1" noChangeArrowheads="1"/>
          </p:cNvPicPr>
          <p:nvPr/>
        </p:nvPicPr>
        <p:blipFill>
          <a:blip r:embed="rId4" cstate="print"/>
          <a:srcRect l="51189" t="40969" r="32762" b="27532"/>
          <a:stretch>
            <a:fillRect/>
          </a:stretch>
        </p:blipFill>
        <p:spPr bwMode="auto">
          <a:xfrm>
            <a:off x="5940152" y="1340768"/>
            <a:ext cx="2592288" cy="2860456"/>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10153" t="48031" r="74351" b="19485"/>
          <a:stretch>
            <a:fillRect/>
          </a:stretch>
        </p:blipFill>
        <p:spPr bwMode="auto">
          <a:xfrm>
            <a:off x="323528" y="1268760"/>
            <a:ext cx="2448272" cy="2885463"/>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l="9599" t="50000" r="73798" b="20469"/>
          <a:stretch>
            <a:fillRect/>
          </a:stretch>
        </p:blipFill>
        <p:spPr bwMode="auto">
          <a:xfrm>
            <a:off x="2987824" y="1412776"/>
            <a:ext cx="2736304" cy="2736304"/>
          </a:xfrm>
          <a:prstGeom prst="rect">
            <a:avLst/>
          </a:prstGeom>
          <a:noFill/>
          <a:ln w="9525">
            <a:noFill/>
            <a:miter lim="800000"/>
            <a:headEnd/>
            <a:tailEnd/>
          </a:ln>
        </p:spPr>
      </p:pic>
      <p:sp>
        <p:nvSpPr>
          <p:cNvPr id="8" name="TextBox 7"/>
          <p:cNvSpPr txBox="1"/>
          <p:nvPr/>
        </p:nvSpPr>
        <p:spPr>
          <a:xfrm>
            <a:off x="251520" y="4365104"/>
            <a:ext cx="2592288" cy="369332"/>
          </a:xfrm>
          <a:prstGeom prst="rect">
            <a:avLst/>
          </a:prstGeom>
          <a:noFill/>
        </p:spPr>
        <p:txBody>
          <a:bodyPr wrap="square" rtlCol="0">
            <a:spAutoFit/>
          </a:bodyPr>
          <a:lstStyle/>
          <a:p>
            <a:pPr algn="ctr"/>
            <a:r>
              <a:rPr lang="en-GB" dirty="0" smtClean="0"/>
              <a:t>Mrs. Davies</a:t>
            </a:r>
            <a:endParaRPr lang="en-GB" dirty="0"/>
          </a:p>
        </p:txBody>
      </p:sp>
      <p:sp>
        <p:nvSpPr>
          <p:cNvPr id="9" name="TextBox 8"/>
          <p:cNvSpPr txBox="1"/>
          <p:nvPr/>
        </p:nvSpPr>
        <p:spPr>
          <a:xfrm>
            <a:off x="3131840" y="4365104"/>
            <a:ext cx="2592288" cy="369332"/>
          </a:xfrm>
          <a:prstGeom prst="rect">
            <a:avLst/>
          </a:prstGeom>
          <a:noFill/>
        </p:spPr>
        <p:txBody>
          <a:bodyPr wrap="square" rtlCol="0">
            <a:spAutoFit/>
          </a:bodyPr>
          <a:lstStyle/>
          <a:p>
            <a:pPr algn="ctr"/>
            <a:r>
              <a:rPr lang="en-GB" dirty="0" smtClean="0"/>
              <a:t>Mrs. </a:t>
            </a:r>
            <a:r>
              <a:rPr lang="en-GB" dirty="0" err="1" smtClean="0"/>
              <a:t>Wormleighton</a:t>
            </a:r>
            <a:endParaRPr lang="en-GB" dirty="0"/>
          </a:p>
        </p:txBody>
      </p:sp>
      <p:sp>
        <p:nvSpPr>
          <p:cNvPr id="10" name="TextBox 9"/>
          <p:cNvSpPr txBox="1"/>
          <p:nvPr/>
        </p:nvSpPr>
        <p:spPr>
          <a:xfrm>
            <a:off x="5940152" y="4365104"/>
            <a:ext cx="2592288" cy="369332"/>
          </a:xfrm>
          <a:prstGeom prst="rect">
            <a:avLst/>
          </a:prstGeom>
          <a:noFill/>
        </p:spPr>
        <p:txBody>
          <a:bodyPr wrap="square" rtlCol="0">
            <a:spAutoFit/>
          </a:bodyPr>
          <a:lstStyle/>
          <a:p>
            <a:pPr algn="ctr"/>
            <a:r>
              <a:rPr lang="en-GB" dirty="0" smtClean="0"/>
              <a:t>Mrs. Worthington</a:t>
            </a:r>
            <a:endParaRPr lang="en-GB" dirty="0"/>
          </a:p>
        </p:txBody>
      </p:sp>
    </p:spTree>
    <p:extLst>
      <p:ext uri="{BB962C8B-B14F-4D97-AF65-F5344CB8AC3E}">
        <p14:creationId xmlns:p14="http://schemas.microsoft.com/office/powerpoint/2010/main" xmlns="" val="2060495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1519" y="62075"/>
            <a:ext cx="8229600" cy="1143000"/>
          </a:xfrm>
        </p:spPr>
        <p:txBody>
          <a:bodyPr/>
          <a:lstStyle/>
          <a:p>
            <a:pPr eaLnBrk="1" hangingPunct="1"/>
            <a:r>
              <a:rPr lang="en-GB" dirty="0" smtClean="0">
                <a:solidFill>
                  <a:srgbClr val="FF0000"/>
                </a:solidFill>
                <a:latin typeface="Jokerman" pitchFamily="82" charset="0"/>
              </a:rPr>
              <a:t>Questions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189387"/>
            <a:ext cx="9144000" cy="1668613"/>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5816" y="980728"/>
            <a:ext cx="3025714" cy="3025714"/>
          </a:xfrm>
          <a:prstGeom prst="rect">
            <a:avLst/>
          </a:prstGeom>
          <a:noFill/>
          <a:ln w="57150">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Right Arrow Callout 1"/>
          <p:cNvSpPr/>
          <p:nvPr/>
        </p:nvSpPr>
        <p:spPr>
          <a:xfrm>
            <a:off x="1763688" y="4170151"/>
            <a:ext cx="2016224" cy="968299"/>
          </a:xfrm>
          <a:prstGeom prst="righ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Class teacher</a:t>
            </a:r>
            <a:endParaRPr lang="en-GB" dirty="0">
              <a:latin typeface="Comic Sans MS" panose="030F0702030302020204" pitchFamily="66" charset="0"/>
            </a:endParaRPr>
          </a:p>
        </p:txBody>
      </p:sp>
      <p:sp>
        <p:nvSpPr>
          <p:cNvPr id="7" name="Right Arrow Callout 6"/>
          <p:cNvSpPr/>
          <p:nvPr/>
        </p:nvSpPr>
        <p:spPr>
          <a:xfrm>
            <a:off x="3779912" y="4165327"/>
            <a:ext cx="2016224" cy="968299"/>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latin typeface="Comic Sans MS" panose="030F0702030302020204" pitchFamily="66" charset="0"/>
              </a:rPr>
              <a:t>Mr.Duckett</a:t>
            </a:r>
            <a:endParaRPr lang="en-GB" sz="1600" dirty="0">
              <a:latin typeface="Comic Sans MS" panose="030F0702030302020204" pitchFamily="66" charset="0"/>
            </a:endParaRPr>
          </a:p>
        </p:txBody>
      </p:sp>
      <p:sp>
        <p:nvSpPr>
          <p:cNvPr id="8" name="Right Arrow Callout 7"/>
          <p:cNvSpPr/>
          <p:nvPr/>
        </p:nvSpPr>
        <p:spPr>
          <a:xfrm>
            <a:off x="5796136" y="4165326"/>
            <a:ext cx="2016224" cy="968299"/>
          </a:xfrm>
          <a:prstGeom prst="righ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Mrs. </a:t>
            </a:r>
            <a:r>
              <a:rPr lang="en-GB" dirty="0" err="1" smtClean="0">
                <a:latin typeface="Comic Sans MS" panose="030F0702030302020204" pitchFamily="66" charset="0"/>
              </a:rPr>
              <a:t>Narraway</a:t>
            </a:r>
            <a:endParaRPr lang="en-GB" dirty="0">
              <a:latin typeface="Comic Sans MS" panose="030F0702030302020204" pitchFamily="66" charset="0"/>
            </a:endParaRPr>
          </a:p>
        </p:txBody>
      </p:sp>
    </p:spTree>
    <p:extLst>
      <p:ext uri="{BB962C8B-B14F-4D97-AF65-F5344CB8AC3E}">
        <p14:creationId xmlns:p14="http://schemas.microsoft.com/office/powerpoint/2010/main" xmlns="" val="1015967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GB" dirty="0" smtClean="0">
                <a:solidFill>
                  <a:srgbClr val="FF0000"/>
                </a:solidFill>
                <a:latin typeface="Jokerman" pitchFamily="82" charset="0"/>
              </a:rPr>
              <a:t>The Curriculum and Learning Challenges</a:t>
            </a:r>
            <a:br>
              <a:rPr lang="en-GB" dirty="0" smtClean="0">
                <a:solidFill>
                  <a:srgbClr val="FF0000"/>
                </a:solidFill>
                <a:latin typeface="Jokerman" pitchFamily="82" charset="0"/>
              </a:rPr>
            </a:br>
            <a:endParaRPr lang="en-GB" dirty="0" smtClean="0">
              <a:solidFill>
                <a:srgbClr val="FF0000"/>
              </a:solidFill>
              <a:latin typeface="Jokerman" pitchFamily="82" charset="0"/>
            </a:endParaRPr>
          </a:p>
        </p:txBody>
      </p:sp>
      <p:pic>
        <p:nvPicPr>
          <p:cNvPr id="33794" name="Picture 2" descr="Image result for Box of chocolates">
            <a:hlinkClick r:id="rId3"/>
          </p:cNvPr>
          <p:cNvPicPr>
            <a:picLocks noChangeAspect="1" noChangeArrowheads="1"/>
          </p:cNvPicPr>
          <p:nvPr/>
        </p:nvPicPr>
        <p:blipFill>
          <a:blip r:embed="rId4" cstate="print"/>
          <a:srcRect/>
          <a:stretch>
            <a:fillRect/>
          </a:stretch>
        </p:blipFill>
        <p:spPr bwMode="auto">
          <a:xfrm>
            <a:off x="1979712" y="1340768"/>
            <a:ext cx="5184576" cy="4784623"/>
          </a:xfrm>
          <a:prstGeom prst="rect">
            <a:avLst/>
          </a:prstGeom>
          <a:noFill/>
          <a:ln w="57150">
            <a:solidFill>
              <a:srgbClr val="FF0000"/>
            </a:solidFill>
          </a:ln>
        </p:spPr>
      </p:pic>
    </p:spTree>
    <p:extLst>
      <p:ext uri="{BB962C8B-B14F-4D97-AF65-F5344CB8AC3E}">
        <p14:creationId xmlns:p14="http://schemas.microsoft.com/office/powerpoint/2010/main" xmlns="" val="676695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6510" y="260648"/>
            <a:ext cx="741100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anose="04090605060D06020702" pitchFamily="82" charset="0"/>
              </a:rPr>
              <a:t>Year 1 Phonics </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anose="04090605060D06020702" pitchFamily="82" charset="0"/>
              </a:rPr>
              <a:t>Sc</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anose="04090605060D06020702" pitchFamily="82" charset="0"/>
              </a:rPr>
              <a:t>reening Check</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anose="04090605060D06020702" pitchFamily="82" charset="0"/>
            </a:endParaRPr>
          </a:p>
        </p:txBody>
      </p:sp>
      <p:pic>
        <p:nvPicPr>
          <p:cNvPr id="31746" name="Picture 2" descr="Image result for phonics screening">
            <a:hlinkClick r:id="rId3"/>
          </p:cNvPr>
          <p:cNvPicPr>
            <a:picLocks noChangeAspect="1" noChangeArrowheads="1"/>
          </p:cNvPicPr>
          <p:nvPr/>
        </p:nvPicPr>
        <p:blipFill>
          <a:blip r:embed="rId4" cstate="print"/>
          <a:srcRect l="15196" r="14524"/>
          <a:stretch>
            <a:fillRect/>
          </a:stretch>
        </p:blipFill>
        <p:spPr bwMode="auto">
          <a:xfrm>
            <a:off x="2699792" y="1196752"/>
            <a:ext cx="3593135" cy="5112568"/>
          </a:xfrm>
          <a:prstGeom prst="rect">
            <a:avLst/>
          </a:prstGeom>
          <a:noFill/>
        </p:spPr>
      </p:pic>
    </p:spTree>
    <p:extLst>
      <p:ext uri="{BB962C8B-B14F-4D97-AF65-F5344CB8AC3E}">
        <p14:creationId xmlns:p14="http://schemas.microsoft.com/office/powerpoint/2010/main" xmlns="" val="66540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1519" y="62075"/>
            <a:ext cx="8229600" cy="1143000"/>
          </a:xfrm>
        </p:spPr>
        <p:txBody>
          <a:bodyPr>
            <a:normAutofit fontScale="90000"/>
          </a:bodyPr>
          <a:lstStyle/>
          <a:p>
            <a:pPr eaLnBrk="1" hangingPunct="1"/>
            <a:r>
              <a:rPr lang="en-GB" dirty="0" smtClean="0">
                <a:solidFill>
                  <a:srgbClr val="FF0000"/>
                </a:solidFill>
                <a:latin typeface="Jokerman" pitchFamily="82" charset="0"/>
              </a:rPr>
              <a:t>How will the teacher know my child?</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189387"/>
            <a:ext cx="9144000" cy="1668613"/>
          </a:xfrm>
          <a:prstGeom prst="rect">
            <a:avLst/>
          </a:prstGeom>
        </p:spPr>
      </p:pic>
      <p:sp>
        <p:nvSpPr>
          <p:cNvPr id="2" name="TextBox 1"/>
          <p:cNvSpPr txBox="1"/>
          <p:nvPr/>
        </p:nvSpPr>
        <p:spPr>
          <a:xfrm>
            <a:off x="755576" y="1340768"/>
            <a:ext cx="8064896" cy="461664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rgbClr val="002060"/>
                </a:solidFill>
                <a:latin typeface="Comic Sans MS" panose="030F0702030302020204" pitchFamily="66" charset="0"/>
              </a:rPr>
              <a:t>Transition days</a:t>
            </a:r>
          </a:p>
          <a:p>
            <a:pPr marL="285750" indent="-285750">
              <a:buFont typeface="Arial" panose="020B0604020202020204" pitchFamily="34" charset="0"/>
              <a:buChar char="•"/>
            </a:pPr>
            <a:r>
              <a:rPr lang="en-GB" sz="2400" dirty="0" smtClean="0">
                <a:solidFill>
                  <a:srgbClr val="002060"/>
                </a:solidFill>
                <a:latin typeface="Comic Sans MS" panose="030F0702030302020204" pitchFamily="66" charset="0"/>
              </a:rPr>
              <a:t>Teachers will pass on information in a staff meeting </a:t>
            </a:r>
          </a:p>
          <a:p>
            <a:pPr marL="285750" indent="-285750">
              <a:buFont typeface="Arial" panose="020B0604020202020204" pitchFamily="34" charset="0"/>
              <a:buChar char="•"/>
            </a:pPr>
            <a:r>
              <a:rPr lang="en-GB" sz="2400" dirty="0" smtClean="0">
                <a:solidFill>
                  <a:srgbClr val="002060"/>
                </a:solidFill>
                <a:latin typeface="Comic Sans MS" panose="030F0702030302020204" pitchFamily="66" charset="0"/>
              </a:rPr>
              <a:t> Piece of writing which will be marked by their next teacher</a:t>
            </a:r>
          </a:p>
          <a:p>
            <a:pPr marL="285750" indent="-285750">
              <a:buFont typeface="Arial" panose="020B0604020202020204" pitchFamily="34" charset="0"/>
              <a:buChar char="•"/>
            </a:pPr>
            <a:r>
              <a:rPr lang="en-GB" sz="2400" dirty="0" smtClean="0">
                <a:solidFill>
                  <a:srgbClr val="002060"/>
                </a:solidFill>
                <a:latin typeface="Comic Sans MS" panose="030F0702030302020204" pitchFamily="66" charset="0"/>
              </a:rPr>
              <a:t>Tracking documents are shared for all subjects</a:t>
            </a:r>
          </a:p>
          <a:p>
            <a:pPr marL="285750" indent="-285750">
              <a:buFont typeface="Arial" panose="020B0604020202020204" pitchFamily="34" charset="0"/>
              <a:buChar char="•"/>
            </a:pPr>
            <a:r>
              <a:rPr lang="en-GB" sz="2400" dirty="0" smtClean="0">
                <a:solidFill>
                  <a:srgbClr val="002060"/>
                </a:solidFill>
                <a:latin typeface="Comic Sans MS" panose="030F0702030302020204" pitchFamily="66" charset="0"/>
              </a:rPr>
              <a:t>Student Passports/Personal Education Plans</a:t>
            </a:r>
          </a:p>
          <a:p>
            <a:pPr marL="285750" indent="-285750">
              <a:buFont typeface="Arial" panose="020B0604020202020204" pitchFamily="34" charset="0"/>
              <a:buChar char="•"/>
            </a:pPr>
            <a:r>
              <a:rPr lang="en-GB" sz="2400" dirty="0" smtClean="0">
                <a:solidFill>
                  <a:srgbClr val="002060"/>
                </a:solidFill>
                <a:latin typeface="Comic Sans MS" panose="030F0702030302020204" pitchFamily="66" charset="0"/>
              </a:rPr>
              <a:t>Routines shared to ensure seamless transition</a:t>
            </a:r>
          </a:p>
          <a:p>
            <a:pPr marL="285750" indent="-285750">
              <a:buFont typeface="Arial" panose="020B0604020202020204" pitchFamily="34" charset="0"/>
              <a:buChar char="•"/>
            </a:pPr>
            <a:r>
              <a:rPr lang="en-GB" sz="2400" dirty="0" smtClean="0">
                <a:solidFill>
                  <a:srgbClr val="002060"/>
                </a:solidFill>
                <a:latin typeface="Comic Sans MS" panose="030F0702030302020204" pitchFamily="66" charset="0"/>
              </a:rPr>
              <a:t>Discussions around each child</a:t>
            </a:r>
          </a:p>
          <a:p>
            <a:pPr marL="285750" indent="-285750">
              <a:buFont typeface="Arial" panose="020B0604020202020204" pitchFamily="34" charset="0"/>
              <a:buChar char="•"/>
            </a:pPr>
            <a:r>
              <a:rPr lang="en-GB" sz="2400" dirty="0" smtClean="0">
                <a:solidFill>
                  <a:srgbClr val="002060"/>
                </a:solidFill>
                <a:latin typeface="Comic Sans MS" panose="030F0702030302020204" pitchFamily="66" charset="0"/>
              </a:rPr>
              <a:t>Groupings for guided reading, spelling etc. will be shared</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xmlns="" val="594398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189387"/>
            <a:ext cx="9144000" cy="1668613"/>
          </a:xfrm>
          <a:prstGeom prst="rect">
            <a:avLst/>
          </a:prstGeom>
        </p:spPr>
      </p:pic>
      <p:sp>
        <p:nvSpPr>
          <p:cNvPr id="2" name="Rectangle 1"/>
          <p:cNvSpPr/>
          <p:nvPr/>
        </p:nvSpPr>
        <p:spPr>
          <a:xfrm>
            <a:off x="2775841" y="0"/>
            <a:ext cx="353334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itchFamily="82" charset="0"/>
              </a:rPr>
              <a:t>Our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itchFamily="82" charset="0"/>
              </a:rPr>
              <a:t>C</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itchFamily="82" charset="0"/>
              </a:rPr>
              <a:t>ore Values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Jokerman" pitchFamily="82" charset="0"/>
            </a:endParaRPr>
          </a:p>
        </p:txBody>
      </p:sp>
      <p:sp>
        <p:nvSpPr>
          <p:cNvPr id="9"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smtClean="0">
              <a:solidFill>
                <a:srgbClr val="002060"/>
              </a:solidFill>
              <a:latin typeface="Comic Sans MS" panose="030F0702030302020204" pitchFamily="66"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662" y="481027"/>
            <a:ext cx="2003098" cy="2008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96682" y="481027"/>
            <a:ext cx="2090118" cy="208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6897" y="2869284"/>
            <a:ext cx="2214863" cy="2198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89743" y="2842400"/>
            <a:ext cx="2231359" cy="2147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96297" y="499399"/>
            <a:ext cx="2292425" cy="2251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411948" y="2842400"/>
            <a:ext cx="2320103" cy="2320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2845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323528" y="1124744"/>
            <a:ext cx="8226425"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GB" dirty="0">
                <a:solidFill>
                  <a:srgbClr val="002060"/>
                </a:solidFill>
                <a:cs typeface="Aparajita" pitchFamily="34" charset="0"/>
              </a:rPr>
              <a:t>Your child will take part in </a:t>
            </a:r>
            <a:r>
              <a:rPr lang="en-GB" dirty="0" smtClean="0">
                <a:solidFill>
                  <a:srgbClr val="002060"/>
                </a:solidFill>
                <a:cs typeface="Aparajita" pitchFamily="34" charset="0"/>
              </a:rPr>
              <a:t>two </a:t>
            </a:r>
            <a:r>
              <a:rPr lang="en-GB" dirty="0">
                <a:solidFill>
                  <a:srgbClr val="002060"/>
                </a:solidFill>
                <a:cs typeface="Aparajita" pitchFamily="34" charset="0"/>
              </a:rPr>
              <a:t>guided reading session every week.  This </a:t>
            </a:r>
            <a:r>
              <a:rPr lang="en-GB" dirty="0" smtClean="0">
                <a:solidFill>
                  <a:srgbClr val="002060"/>
                </a:solidFill>
                <a:cs typeface="Aparajita" pitchFamily="34" charset="0"/>
              </a:rPr>
              <a:t>will include a pre-reading session and then a comprehension session which will </a:t>
            </a:r>
            <a:r>
              <a:rPr lang="en-GB" dirty="0">
                <a:solidFill>
                  <a:srgbClr val="002060"/>
                </a:solidFill>
                <a:cs typeface="Aparajita" pitchFamily="34" charset="0"/>
              </a:rPr>
              <a:t>be when the teacher </a:t>
            </a:r>
            <a:r>
              <a:rPr lang="en-GB" u="sng" dirty="0">
                <a:solidFill>
                  <a:srgbClr val="002060"/>
                </a:solidFill>
                <a:cs typeface="Aparajita" pitchFamily="34" charset="0"/>
              </a:rPr>
              <a:t>teaches</a:t>
            </a:r>
            <a:r>
              <a:rPr lang="en-GB" dirty="0">
                <a:solidFill>
                  <a:srgbClr val="002060"/>
                </a:solidFill>
                <a:cs typeface="Aparajita" pitchFamily="34" charset="0"/>
              </a:rPr>
              <a:t> your child to </a:t>
            </a:r>
            <a:r>
              <a:rPr lang="en-GB" dirty="0" smtClean="0">
                <a:solidFill>
                  <a:srgbClr val="002060"/>
                </a:solidFill>
                <a:cs typeface="Aparajita" pitchFamily="34" charset="0"/>
              </a:rPr>
              <a:t>use the text to answer a range of questions.</a:t>
            </a:r>
            <a:endParaRPr lang="en-GB" dirty="0">
              <a:solidFill>
                <a:srgbClr val="002060"/>
              </a:solidFill>
              <a:cs typeface="Aparajita" pitchFamily="34" charset="0"/>
            </a:endParaRPr>
          </a:p>
          <a:p>
            <a:pPr eaLnBrk="1" hangingPunct="1"/>
            <a:endParaRPr lang="en-GB" dirty="0">
              <a:solidFill>
                <a:srgbClr val="002060"/>
              </a:solidFill>
              <a:cs typeface="Aparajita" pitchFamily="34" charset="0"/>
            </a:endParaRPr>
          </a:p>
          <a:p>
            <a:pPr eaLnBrk="1" hangingPunct="1"/>
            <a:r>
              <a:rPr lang="en-GB" dirty="0">
                <a:solidFill>
                  <a:srgbClr val="002060"/>
                </a:solidFill>
                <a:cs typeface="Aparajita" pitchFamily="34" charset="0"/>
              </a:rPr>
              <a:t>The text they </a:t>
            </a:r>
            <a:r>
              <a:rPr lang="en-GB" dirty="0" smtClean="0">
                <a:solidFill>
                  <a:srgbClr val="002060"/>
                </a:solidFill>
                <a:cs typeface="Aparajita" pitchFamily="34" charset="0"/>
              </a:rPr>
              <a:t>read in class </a:t>
            </a:r>
            <a:r>
              <a:rPr lang="en-GB" dirty="0">
                <a:solidFill>
                  <a:srgbClr val="002060"/>
                </a:solidFill>
                <a:cs typeface="Aparajita" pitchFamily="34" charset="0"/>
              </a:rPr>
              <a:t>will be at an </a:t>
            </a:r>
            <a:r>
              <a:rPr lang="en-GB" b="1" dirty="0">
                <a:solidFill>
                  <a:srgbClr val="002060"/>
                </a:solidFill>
                <a:cs typeface="Aparajita" pitchFamily="34" charset="0"/>
              </a:rPr>
              <a:t>instructional</a:t>
            </a:r>
            <a:r>
              <a:rPr lang="en-GB" dirty="0">
                <a:solidFill>
                  <a:srgbClr val="002060"/>
                </a:solidFill>
                <a:cs typeface="Aparajita" pitchFamily="34" charset="0"/>
              </a:rPr>
              <a:t> level. </a:t>
            </a:r>
            <a:r>
              <a:rPr lang="en-GB" dirty="0" smtClean="0">
                <a:solidFill>
                  <a:srgbClr val="002060"/>
                </a:solidFill>
                <a:cs typeface="Aparajita" pitchFamily="34" charset="0"/>
              </a:rPr>
              <a:t>Your child will be given a reading target to work on.   </a:t>
            </a:r>
            <a:endParaRPr lang="en-GB" dirty="0">
              <a:solidFill>
                <a:srgbClr val="002060"/>
              </a:solidFill>
              <a:cs typeface="Aparajita" pitchFamily="34" charset="0"/>
            </a:endParaRPr>
          </a:p>
          <a:p>
            <a:pPr eaLnBrk="1" hangingPunct="1"/>
            <a:endParaRPr lang="en-GB" dirty="0">
              <a:solidFill>
                <a:srgbClr val="002060"/>
              </a:solidFill>
              <a:cs typeface="Aparajita" pitchFamily="34" charset="0"/>
            </a:endParaRPr>
          </a:p>
          <a:p>
            <a:pPr eaLnBrk="1" hangingPunct="1"/>
            <a:r>
              <a:rPr lang="en-GB" dirty="0" smtClean="0">
                <a:solidFill>
                  <a:srgbClr val="002060"/>
                </a:solidFill>
                <a:cs typeface="Aparajita" pitchFamily="34" charset="0"/>
              </a:rPr>
              <a:t>We will </a:t>
            </a:r>
            <a:r>
              <a:rPr lang="en-GB" dirty="0">
                <a:solidFill>
                  <a:srgbClr val="002060"/>
                </a:solidFill>
                <a:cs typeface="Aparajita" pitchFamily="34" charset="0"/>
              </a:rPr>
              <a:t>make a comment in your child’s reading </a:t>
            </a:r>
            <a:r>
              <a:rPr lang="en-GB" dirty="0" smtClean="0">
                <a:solidFill>
                  <a:srgbClr val="002060"/>
                </a:solidFill>
                <a:cs typeface="Aparajita" pitchFamily="34" charset="0"/>
              </a:rPr>
              <a:t>diary. We </a:t>
            </a:r>
            <a:r>
              <a:rPr lang="en-GB" dirty="0">
                <a:solidFill>
                  <a:srgbClr val="002060"/>
                </a:solidFill>
                <a:cs typeface="Aparajita" pitchFamily="34" charset="0"/>
              </a:rPr>
              <a:t>will indicate how your child is doing in relation to their reading target, and may indicate next steps</a:t>
            </a:r>
            <a:r>
              <a:rPr lang="en-GB" dirty="0" smtClean="0">
                <a:solidFill>
                  <a:srgbClr val="002060"/>
                </a:solidFill>
                <a:cs typeface="Aparajita" pitchFamily="34" charset="0"/>
              </a:rPr>
              <a:t>.</a:t>
            </a:r>
          </a:p>
          <a:p>
            <a:pPr eaLnBrk="1" hangingPunct="1"/>
            <a:endParaRPr lang="en-GB" dirty="0" smtClean="0">
              <a:solidFill>
                <a:srgbClr val="002060"/>
              </a:solidFill>
              <a:cs typeface="Aparajita" pitchFamily="34" charset="0"/>
            </a:endParaRPr>
          </a:p>
          <a:p>
            <a:pPr eaLnBrk="1" hangingPunct="1"/>
            <a:r>
              <a:rPr lang="en-GB" dirty="0" smtClean="0">
                <a:solidFill>
                  <a:srgbClr val="002060"/>
                </a:solidFill>
                <a:cs typeface="Aparajita" pitchFamily="34" charset="0"/>
              </a:rPr>
              <a:t>Reading records are vitally important as they provide the evidence base for making teacher assessments throughout the year. These are moderated by the Senior Leadership Team.</a:t>
            </a:r>
          </a:p>
          <a:p>
            <a:pPr eaLnBrk="1" hangingPunct="1"/>
            <a:endParaRPr lang="en-GB" dirty="0" smtClean="0">
              <a:solidFill>
                <a:srgbClr val="002060"/>
              </a:solidFill>
              <a:cs typeface="Aparajita" pitchFamily="34" charset="0"/>
            </a:endParaRPr>
          </a:p>
          <a:p>
            <a:pPr eaLnBrk="1" hangingPunct="1"/>
            <a:r>
              <a:rPr lang="en-GB" dirty="0" smtClean="0">
                <a:solidFill>
                  <a:srgbClr val="002060"/>
                </a:solidFill>
                <a:cs typeface="Aparajita" pitchFamily="34" charset="0"/>
              </a:rPr>
              <a:t>Please don’t lose them!</a:t>
            </a:r>
            <a:endParaRPr lang="en-GB" dirty="0">
              <a:solidFill>
                <a:srgbClr val="002060"/>
              </a:solidFill>
              <a:cs typeface="Aparajita" pitchFamily="34" charset="0"/>
            </a:endParaRPr>
          </a:p>
        </p:txBody>
      </p:sp>
      <p:pic>
        <p:nvPicPr>
          <p:cNvPr id="133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59" y="5026636"/>
            <a:ext cx="3130253" cy="183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Rectangle 8"/>
          <p:cNvSpPr>
            <a:spLocks noChangeArrowheads="1"/>
          </p:cNvSpPr>
          <p:nvPr/>
        </p:nvSpPr>
        <p:spPr bwMode="auto">
          <a:xfrm>
            <a:off x="2699792" y="188640"/>
            <a:ext cx="458811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4400" dirty="0" smtClean="0">
                <a:solidFill>
                  <a:srgbClr val="FF0000"/>
                </a:solidFill>
                <a:latin typeface="Jokerman" pitchFamily="82" charset="0"/>
              </a:rPr>
              <a:t>Guided Reading</a:t>
            </a:r>
            <a:endParaRPr lang="en-GB" sz="4400" dirty="0">
              <a:solidFill>
                <a:srgbClr val="FF0000"/>
              </a:solidFill>
              <a:latin typeface="Jokerman" pitchFamily="82" charset="0"/>
            </a:endParaRPr>
          </a:p>
        </p:txBody>
      </p:sp>
    </p:spTree>
    <p:extLst>
      <p:ext uri="{BB962C8B-B14F-4D97-AF65-F5344CB8AC3E}">
        <p14:creationId xmlns:p14="http://schemas.microsoft.com/office/powerpoint/2010/main" xmlns="" val="3322363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8"/>
          <p:cNvSpPr>
            <a:spLocks noChangeArrowheads="1"/>
          </p:cNvSpPr>
          <p:nvPr/>
        </p:nvSpPr>
        <p:spPr bwMode="auto">
          <a:xfrm>
            <a:off x="2699792" y="188640"/>
            <a:ext cx="408316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4400" dirty="0" smtClean="0">
                <a:solidFill>
                  <a:srgbClr val="FF0000"/>
                </a:solidFill>
                <a:latin typeface="Jokerman" pitchFamily="82" charset="0"/>
              </a:rPr>
              <a:t>Home Reading</a:t>
            </a:r>
            <a:endParaRPr lang="en-GB" sz="4400" dirty="0">
              <a:solidFill>
                <a:srgbClr val="FF0000"/>
              </a:solidFill>
              <a:latin typeface="Jokerman" pitchFamily="82" charset="0"/>
            </a:endParaRPr>
          </a:p>
        </p:txBody>
      </p:sp>
      <p:sp>
        <p:nvSpPr>
          <p:cNvPr id="13320" name="TextBox 7"/>
          <p:cNvSpPr txBox="1">
            <a:spLocks noChangeArrowheads="1"/>
          </p:cNvSpPr>
          <p:nvPr/>
        </p:nvSpPr>
        <p:spPr bwMode="auto">
          <a:xfrm>
            <a:off x="251520" y="980728"/>
            <a:ext cx="8424936" cy="59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GB" sz="2000" dirty="0">
                <a:solidFill>
                  <a:srgbClr val="002060"/>
                </a:solidFill>
                <a:cs typeface="Aparajita" pitchFamily="34" charset="0"/>
              </a:rPr>
              <a:t>It is expected that your child reads at home every evening.  Please make a comment in your </a:t>
            </a:r>
            <a:r>
              <a:rPr lang="en-GB" sz="2000" dirty="0" smtClean="0">
                <a:solidFill>
                  <a:srgbClr val="002060"/>
                </a:solidFill>
                <a:cs typeface="Aparajita" pitchFamily="34" charset="0"/>
              </a:rPr>
              <a:t>child’s </a:t>
            </a:r>
            <a:r>
              <a:rPr lang="en-GB" sz="2000" dirty="0">
                <a:solidFill>
                  <a:srgbClr val="002060"/>
                </a:solidFill>
                <a:cs typeface="Aparajita" pitchFamily="34" charset="0"/>
              </a:rPr>
              <a:t>diary and sign it. </a:t>
            </a:r>
            <a:r>
              <a:rPr lang="en-GB" sz="2000" dirty="0" smtClean="0">
                <a:solidFill>
                  <a:srgbClr val="002060"/>
                </a:solidFill>
                <a:cs typeface="Aparajita" pitchFamily="34" charset="0"/>
              </a:rPr>
              <a:t>Please ensure there are at least two signatures each week with a comment.</a:t>
            </a:r>
            <a:endParaRPr lang="en-GB" sz="2000" dirty="0">
              <a:solidFill>
                <a:srgbClr val="002060"/>
              </a:solidFill>
              <a:cs typeface="Aparajita" pitchFamily="34" charset="0"/>
            </a:endParaRPr>
          </a:p>
          <a:p>
            <a:pPr eaLnBrk="1" hangingPunct="1"/>
            <a:r>
              <a:rPr lang="en-GB" sz="2000" dirty="0">
                <a:solidFill>
                  <a:srgbClr val="002060"/>
                </a:solidFill>
                <a:cs typeface="Aparajita" pitchFamily="34" charset="0"/>
              </a:rPr>
              <a:t>Home readers are at an </a:t>
            </a:r>
            <a:r>
              <a:rPr lang="en-GB" sz="2000" b="1" dirty="0">
                <a:solidFill>
                  <a:srgbClr val="002060"/>
                </a:solidFill>
                <a:cs typeface="Aparajita" pitchFamily="34" charset="0"/>
              </a:rPr>
              <a:t>independent</a:t>
            </a:r>
            <a:r>
              <a:rPr lang="en-GB" sz="2000" dirty="0">
                <a:solidFill>
                  <a:srgbClr val="002060"/>
                </a:solidFill>
                <a:cs typeface="Aparajita" pitchFamily="34" charset="0"/>
              </a:rPr>
              <a:t> level</a:t>
            </a:r>
            <a:r>
              <a:rPr lang="en-GB" sz="2000" dirty="0" smtClean="0">
                <a:solidFill>
                  <a:srgbClr val="002060"/>
                </a:solidFill>
                <a:cs typeface="Aparajita" pitchFamily="34" charset="0"/>
              </a:rPr>
              <a:t>. We will begin to use benchmarking next year to assess comprehension as well as reading ages.  This will indicate when your child is ready to move on to the next level in their reading – please trust us!</a:t>
            </a:r>
          </a:p>
          <a:p>
            <a:pPr eaLnBrk="1" hangingPunct="1"/>
            <a:endParaRPr lang="en-GB" sz="2000" dirty="0" smtClean="0">
              <a:solidFill>
                <a:srgbClr val="002060"/>
              </a:solidFill>
              <a:cs typeface="Aparajita" pitchFamily="34" charset="0"/>
            </a:endParaRPr>
          </a:p>
          <a:p>
            <a:pPr eaLnBrk="1" hangingPunct="1"/>
            <a:endParaRPr lang="en-GB" sz="2000" dirty="0" smtClean="0">
              <a:solidFill>
                <a:srgbClr val="002060"/>
              </a:solidFill>
              <a:cs typeface="Aparajita" pitchFamily="34" charset="0"/>
            </a:endParaRPr>
          </a:p>
          <a:p>
            <a:pPr eaLnBrk="1" hangingPunct="1"/>
            <a:r>
              <a:rPr lang="en-GB" sz="2000" dirty="0" smtClean="0">
                <a:solidFill>
                  <a:srgbClr val="002060"/>
                </a:solidFill>
                <a:cs typeface="Aparajita" pitchFamily="34" charset="0"/>
              </a:rPr>
              <a:t>This year we are introducing a </a:t>
            </a:r>
            <a:r>
              <a:rPr lang="en-GB" sz="2000" b="1" dirty="0" smtClean="0">
                <a:solidFill>
                  <a:srgbClr val="002060"/>
                </a:solidFill>
                <a:cs typeface="Aparajita" pitchFamily="34" charset="0"/>
              </a:rPr>
              <a:t>reward scheme </a:t>
            </a:r>
            <a:r>
              <a:rPr lang="en-GB" sz="2000" dirty="0" smtClean="0">
                <a:solidFill>
                  <a:srgbClr val="002060"/>
                </a:solidFill>
                <a:cs typeface="Aparajita" pitchFamily="34" charset="0"/>
              </a:rPr>
              <a:t>to celebrate those children who read at home.</a:t>
            </a:r>
          </a:p>
          <a:p>
            <a:pPr eaLnBrk="1" hangingPunct="1"/>
            <a:endParaRPr lang="en-GB" sz="2000" dirty="0" smtClean="0">
              <a:solidFill>
                <a:srgbClr val="002060"/>
              </a:solidFill>
              <a:cs typeface="Aparajita" pitchFamily="34" charset="0"/>
            </a:endParaRPr>
          </a:p>
          <a:p>
            <a:pPr eaLnBrk="1" hangingPunct="1"/>
            <a:r>
              <a:rPr lang="en-GB" sz="2000" dirty="0" smtClean="0">
                <a:solidFill>
                  <a:srgbClr val="002060"/>
                </a:solidFill>
                <a:cs typeface="Aparajita" pitchFamily="34" charset="0"/>
              </a:rPr>
              <a:t>Bronze Award – 20 books</a:t>
            </a:r>
          </a:p>
          <a:p>
            <a:pPr eaLnBrk="1" hangingPunct="1"/>
            <a:r>
              <a:rPr lang="en-GB" sz="2000" dirty="0" smtClean="0">
                <a:solidFill>
                  <a:srgbClr val="002060"/>
                </a:solidFill>
                <a:cs typeface="Aparajita" pitchFamily="34" charset="0"/>
              </a:rPr>
              <a:t>Silver Award – 40 books</a:t>
            </a:r>
          </a:p>
          <a:p>
            <a:pPr eaLnBrk="1" hangingPunct="1"/>
            <a:r>
              <a:rPr lang="en-GB" sz="2000" dirty="0" smtClean="0">
                <a:solidFill>
                  <a:srgbClr val="002060"/>
                </a:solidFill>
                <a:cs typeface="Aparajita" pitchFamily="34" charset="0"/>
              </a:rPr>
              <a:t>Gold Award – 60 books</a:t>
            </a:r>
          </a:p>
          <a:p>
            <a:pPr eaLnBrk="1" hangingPunct="1"/>
            <a:r>
              <a:rPr lang="en-GB" sz="2000" dirty="0" smtClean="0">
                <a:solidFill>
                  <a:srgbClr val="002060"/>
                </a:solidFill>
                <a:cs typeface="Aparajita" pitchFamily="34" charset="0"/>
              </a:rPr>
              <a:t>Reading Champion Award – completion of a range of reading tasks to allow the children to experience </a:t>
            </a:r>
            <a:endParaRPr lang="en-GB" sz="2000" dirty="0">
              <a:solidFill>
                <a:srgbClr val="002060"/>
              </a:solidFill>
              <a:cs typeface="Aparajita" pitchFamily="34" charset="0"/>
            </a:endParaRPr>
          </a:p>
          <a:p>
            <a:pPr eaLnBrk="1" hangingPunct="1"/>
            <a:endParaRPr lang="en-GB" sz="2000" dirty="0">
              <a:solidFill>
                <a:srgbClr val="0070C0"/>
              </a:solidFill>
              <a:cs typeface="Aparajita" pitchFamily="34" charset="0"/>
            </a:endParaRPr>
          </a:p>
          <a:p>
            <a:pPr eaLnBrk="1" hangingPunct="1"/>
            <a:endParaRPr lang="en-GB" sz="2000" dirty="0">
              <a:solidFill>
                <a:srgbClr val="0070C0"/>
              </a:solidFill>
              <a:cs typeface="Aparajita" pitchFamily="34" charset="0"/>
            </a:endParaRPr>
          </a:p>
        </p:txBody>
      </p:sp>
      <p:pic>
        <p:nvPicPr>
          <p:cNvPr id="23554" name="Picture 2" descr="Image result for award">
            <a:hlinkClick r:id="rId3"/>
          </p:cNvPr>
          <p:cNvPicPr>
            <a:picLocks noChangeAspect="1" noChangeArrowheads="1"/>
          </p:cNvPicPr>
          <p:nvPr/>
        </p:nvPicPr>
        <p:blipFill>
          <a:blip r:embed="rId4" cstate="print"/>
          <a:srcRect/>
          <a:stretch>
            <a:fillRect/>
          </a:stretch>
        </p:blipFill>
        <p:spPr bwMode="auto">
          <a:xfrm>
            <a:off x="5868144" y="4149080"/>
            <a:ext cx="1555035" cy="1438672"/>
          </a:xfrm>
          <a:prstGeom prst="rect">
            <a:avLst/>
          </a:prstGeom>
          <a:noFill/>
        </p:spPr>
      </p:pic>
    </p:spTree>
    <p:extLst>
      <p:ext uri="{BB962C8B-B14F-4D97-AF65-F5344CB8AC3E}">
        <p14:creationId xmlns:p14="http://schemas.microsoft.com/office/powerpoint/2010/main" xmlns="" val="332236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8"/>
          <p:cNvSpPr>
            <a:spLocks noChangeArrowheads="1"/>
          </p:cNvSpPr>
          <p:nvPr/>
        </p:nvSpPr>
        <p:spPr bwMode="auto">
          <a:xfrm>
            <a:off x="3093655" y="173232"/>
            <a:ext cx="410881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4400" dirty="0" smtClean="0">
                <a:solidFill>
                  <a:srgbClr val="FF0000"/>
                </a:solidFill>
                <a:latin typeface="Jokerman" pitchFamily="82" charset="0"/>
              </a:rPr>
              <a:t>Maths Awards</a:t>
            </a:r>
            <a:endParaRPr lang="en-GB" sz="4400" dirty="0">
              <a:solidFill>
                <a:srgbClr val="FF0000"/>
              </a:solidFill>
              <a:latin typeface="Jokerman" pitchFamily="82"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646" t="23322" r="29116" b="24417"/>
          <a:stretch/>
        </p:blipFill>
        <p:spPr bwMode="auto">
          <a:xfrm>
            <a:off x="251520" y="942673"/>
            <a:ext cx="4693795" cy="25427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2"/>
          <p:cNvSpPr txBox="1">
            <a:spLocks noChangeArrowheads="1"/>
          </p:cNvSpPr>
          <p:nvPr/>
        </p:nvSpPr>
        <p:spPr bwMode="auto">
          <a:xfrm>
            <a:off x="5148064" y="942673"/>
            <a:ext cx="3816424" cy="236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GB" sz="2000" dirty="0" smtClean="0">
                <a:solidFill>
                  <a:srgbClr val="0070C0"/>
                </a:solidFill>
              </a:rPr>
              <a:t>The Number Booklet will challenge the following areas:</a:t>
            </a:r>
          </a:p>
          <a:p>
            <a:pPr marL="342900" indent="-342900" eaLnBrk="1" hangingPunct="1">
              <a:buFont typeface="Arial" panose="020B0604020202020204" pitchFamily="34" charset="0"/>
              <a:buChar char="•"/>
            </a:pPr>
            <a:r>
              <a:rPr lang="en-GB" dirty="0" smtClean="0">
                <a:solidFill>
                  <a:srgbClr val="0070C0"/>
                </a:solidFill>
              </a:rPr>
              <a:t>Counting Forwards</a:t>
            </a:r>
          </a:p>
          <a:p>
            <a:pPr marL="342900" indent="-342900" eaLnBrk="1" hangingPunct="1">
              <a:buFont typeface="Arial" panose="020B0604020202020204" pitchFamily="34" charset="0"/>
              <a:buChar char="•"/>
            </a:pPr>
            <a:r>
              <a:rPr lang="en-GB" dirty="0" smtClean="0">
                <a:solidFill>
                  <a:srgbClr val="0070C0"/>
                </a:solidFill>
              </a:rPr>
              <a:t>Counting Backwards</a:t>
            </a:r>
          </a:p>
          <a:p>
            <a:pPr marL="342900" indent="-342900" eaLnBrk="1" hangingPunct="1">
              <a:buFont typeface="Arial" panose="020B0604020202020204" pitchFamily="34" charset="0"/>
              <a:buChar char="•"/>
            </a:pPr>
            <a:r>
              <a:rPr lang="en-GB" dirty="0" smtClean="0">
                <a:solidFill>
                  <a:srgbClr val="0070C0"/>
                </a:solidFill>
              </a:rPr>
              <a:t>Tens and Units</a:t>
            </a:r>
          </a:p>
          <a:p>
            <a:pPr marL="342900" indent="-342900" eaLnBrk="1" hangingPunct="1">
              <a:buFont typeface="Arial" panose="020B0604020202020204" pitchFamily="34" charset="0"/>
              <a:buChar char="•"/>
            </a:pPr>
            <a:r>
              <a:rPr lang="en-GB" dirty="0" smtClean="0">
                <a:solidFill>
                  <a:srgbClr val="0070C0"/>
                </a:solidFill>
              </a:rPr>
              <a:t>Number Bonds</a:t>
            </a:r>
          </a:p>
          <a:p>
            <a:pPr marL="342900" indent="-342900" eaLnBrk="1" hangingPunct="1">
              <a:buFont typeface="Arial" panose="020B0604020202020204" pitchFamily="34" charset="0"/>
              <a:buChar char="•"/>
            </a:pPr>
            <a:r>
              <a:rPr lang="en-GB" dirty="0" smtClean="0">
                <a:solidFill>
                  <a:srgbClr val="0070C0"/>
                </a:solidFill>
              </a:rPr>
              <a:t>Doubling</a:t>
            </a:r>
          </a:p>
          <a:p>
            <a:pPr marL="342900" indent="-342900" eaLnBrk="1" hangingPunct="1">
              <a:buFont typeface="Arial" panose="020B0604020202020204" pitchFamily="34" charset="0"/>
              <a:buChar char="•"/>
            </a:pPr>
            <a:r>
              <a:rPr lang="en-GB" dirty="0" smtClean="0">
                <a:solidFill>
                  <a:srgbClr val="0070C0"/>
                </a:solidFill>
              </a:rPr>
              <a:t>Halving</a:t>
            </a:r>
            <a:endParaRPr lang="en-GB" sz="1600" dirty="0">
              <a:solidFill>
                <a:srgbClr val="0070C0"/>
              </a:solidFill>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6252" t="20312" r="24451" b="49864"/>
          <a:stretch/>
        </p:blipFill>
        <p:spPr bwMode="auto">
          <a:xfrm>
            <a:off x="1979711" y="4705111"/>
            <a:ext cx="7025977" cy="1986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2"/>
          <p:cNvSpPr txBox="1">
            <a:spLocks noChangeArrowheads="1"/>
          </p:cNvSpPr>
          <p:nvPr/>
        </p:nvSpPr>
        <p:spPr bwMode="auto">
          <a:xfrm>
            <a:off x="251520" y="3645024"/>
            <a:ext cx="680475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GB" sz="2000" dirty="0" smtClean="0">
                <a:solidFill>
                  <a:srgbClr val="0070C0"/>
                </a:solidFill>
              </a:rPr>
              <a:t>The Time Table booklet will cover x2 to x12 and will extend to the use algebra, ratio, decimals and fractions.</a:t>
            </a:r>
            <a:endParaRPr lang="en-GB" sz="1600" dirty="0">
              <a:solidFill>
                <a:srgbClr val="0070C0"/>
              </a:solidFill>
            </a:endParaRPr>
          </a:p>
        </p:txBody>
      </p:sp>
      <p:cxnSp>
        <p:nvCxnSpPr>
          <p:cNvPr id="7" name="Straight Arrow Connector 6"/>
          <p:cNvCxnSpPr/>
          <p:nvPr/>
        </p:nvCxnSpPr>
        <p:spPr>
          <a:xfrm flipH="1">
            <a:off x="2771800" y="1268760"/>
            <a:ext cx="2376263" cy="14401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71600" y="4705111"/>
            <a:ext cx="1296144" cy="146019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28538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1487</TotalTime>
  <Words>3442</Words>
  <Application>Microsoft Office PowerPoint</Application>
  <PresentationFormat>On-screen Show (4:3)</PresentationFormat>
  <Paragraphs>239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Year 1 Team</vt:lpstr>
      <vt:lpstr>The Curriculum and Learning Challenges </vt:lpstr>
      <vt:lpstr>Slide 4</vt:lpstr>
      <vt:lpstr>How will the teacher know my child?</vt:lpstr>
      <vt:lpstr>Slide 6</vt:lpstr>
      <vt:lpstr>Slide 7</vt:lpstr>
      <vt:lpstr>Slide 8</vt:lpstr>
      <vt:lpstr>Slide 9</vt:lpstr>
      <vt:lpstr>School Dinners and Snacks</vt:lpstr>
      <vt:lpstr>Packed Lunches</vt:lpstr>
      <vt:lpstr>Break Time Snack</vt:lpstr>
      <vt:lpstr>Behaviour </vt:lpstr>
      <vt:lpstr>Slide 14</vt:lpstr>
      <vt:lpstr>Timetable</vt:lpstr>
      <vt:lpstr>Homework</vt:lpstr>
      <vt:lpstr>Attendance, School Dinners and Snacks</vt:lpstr>
      <vt:lpstr>PTA</vt:lpstr>
      <vt:lpstr>The First Day Back…</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Narraway</dc:creator>
  <cp:lastModifiedBy>Mrs Narraway</cp:lastModifiedBy>
  <cp:revision>96</cp:revision>
  <cp:lastPrinted>2013-08-28T05:29:17Z</cp:lastPrinted>
  <dcterms:created xsi:type="dcterms:W3CDTF">2013-03-20T16:45:18Z</dcterms:created>
  <dcterms:modified xsi:type="dcterms:W3CDTF">2017-07-05T06:27:42Z</dcterms:modified>
</cp:coreProperties>
</file>