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3" r:id="rId2"/>
    <p:sldId id="296" r:id="rId3"/>
    <p:sldId id="284" r:id="rId4"/>
    <p:sldId id="287" r:id="rId5"/>
    <p:sldId id="286" r:id="rId6"/>
    <p:sldId id="294" r:id="rId7"/>
    <p:sldId id="293" r:id="rId8"/>
    <p:sldId id="292" r:id="rId9"/>
    <p:sldId id="288" r:id="rId10"/>
    <p:sldId id="290" r:id="rId11"/>
    <p:sldId id="297" r:id="rId12"/>
    <p:sldId id="299" r:id="rId13"/>
    <p:sldId id="298" r:id="rId14"/>
    <p:sldId id="291"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49" autoAdjust="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C16EAE-ED49-44F5-B0DC-79BA13CA968A}" type="doc">
      <dgm:prSet loTypeId="urn:microsoft.com/office/officeart/2005/8/layout/hProcess9" loCatId="process" qsTypeId="urn:microsoft.com/office/officeart/2005/8/quickstyle/simple1" qsCatId="simple" csTypeId="urn:microsoft.com/office/officeart/2005/8/colors/colorful1" csCatId="colorful" phldr="1"/>
      <dgm:spPr/>
    </dgm:pt>
    <dgm:pt modelId="{A07AD53D-6646-4E2D-83CA-273F5BC76F4C}">
      <dgm:prSet phldrT="[Text]"/>
      <dgm:spPr/>
      <dgm:t>
        <a:bodyPr/>
        <a:lstStyle/>
        <a:p>
          <a:r>
            <a:rPr lang="en-GB" dirty="0" smtClean="0"/>
            <a:t>Parents will be informed via letter and alerted by text to collect their children or notified that they are not to come into school.</a:t>
          </a:r>
          <a:endParaRPr lang="en-GB" dirty="0"/>
        </a:p>
      </dgm:t>
    </dgm:pt>
    <dgm:pt modelId="{38FF3DE7-8E1D-4E63-A97A-490C021A51FD}" type="parTrans" cxnId="{67C96727-B50E-41B1-99B4-B9848AAD2092}">
      <dgm:prSet/>
      <dgm:spPr/>
      <dgm:t>
        <a:bodyPr/>
        <a:lstStyle/>
        <a:p>
          <a:endParaRPr lang="en-GB"/>
        </a:p>
      </dgm:t>
    </dgm:pt>
    <dgm:pt modelId="{8EA81EFD-3D88-4A0F-BEC0-F487ED3E64F8}" type="sibTrans" cxnId="{67C96727-B50E-41B1-99B4-B9848AAD2092}">
      <dgm:prSet/>
      <dgm:spPr/>
      <dgm:t>
        <a:bodyPr/>
        <a:lstStyle/>
        <a:p>
          <a:endParaRPr lang="en-GB"/>
        </a:p>
      </dgm:t>
    </dgm:pt>
    <dgm:pt modelId="{73AC44A0-78E5-43C0-998B-910D3B6B674A}">
      <dgm:prSet phldrT="[Text]"/>
      <dgm:spPr/>
      <dgm:t>
        <a:bodyPr/>
        <a:lstStyle/>
        <a:p>
          <a:r>
            <a:rPr lang="en-GB" dirty="0" smtClean="0"/>
            <a:t>Children will be collected and take their pack of resources with them. Alternatively, resource packs will be delivered to the family home.</a:t>
          </a:r>
          <a:endParaRPr lang="en-GB" dirty="0"/>
        </a:p>
      </dgm:t>
    </dgm:pt>
    <dgm:pt modelId="{CED75813-2439-47A2-833B-BE579924DE7E}" type="parTrans" cxnId="{37D78F1E-EB4E-4493-917B-3FC924780F65}">
      <dgm:prSet/>
      <dgm:spPr/>
      <dgm:t>
        <a:bodyPr/>
        <a:lstStyle/>
        <a:p>
          <a:endParaRPr lang="en-GB"/>
        </a:p>
      </dgm:t>
    </dgm:pt>
    <dgm:pt modelId="{2CE9F269-54FE-49D0-B5E2-C87FE78BB830}" type="sibTrans" cxnId="{37D78F1E-EB4E-4493-917B-3FC924780F65}">
      <dgm:prSet/>
      <dgm:spPr/>
      <dgm:t>
        <a:bodyPr/>
        <a:lstStyle/>
        <a:p>
          <a:endParaRPr lang="en-GB"/>
        </a:p>
      </dgm:t>
    </dgm:pt>
    <dgm:pt modelId="{B918351C-CEE4-4F4E-812C-34A2E9BD207E}">
      <dgm:prSet phldrT="[Text]"/>
      <dgm:spPr/>
      <dgm:t>
        <a:bodyPr/>
        <a:lstStyle/>
        <a:p>
          <a:r>
            <a:rPr lang="en-GB" dirty="0" smtClean="0"/>
            <a:t>Emergency ‘Day 1 of lockdown resources’ will be provided for the children via Google Classroom</a:t>
          </a:r>
          <a:endParaRPr lang="en-GB" dirty="0"/>
        </a:p>
      </dgm:t>
    </dgm:pt>
    <dgm:pt modelId="{C0A48F73-933C-475D-A8B5-A3F1201C3130}" type="parTrans" cxnId="{57C71929-977D-482A-9B36-C4E6FFEDC22C}">
      <dgm:prSet/>
      <dgm:spPr/>
      <dgm:t>
        <a:bodyPr/>
        <a:lstStyle/>
        <a:p>
          <a:endParaRPr lang="en-GB"/>
        </a:p>
      </dgm:t>
    </dgm:pt>
    <dgm:pt modelId="{29CBA327-09F6-4006-83F2-A2AE7CCFC4E6}" type="sibTrans" cxnId="{57C71929-977D-482A-9B36-C4E6FFEDC22C}">
      <dgm:prSet/>
      <dgm:spPr/>
      <dgm:t>
        <a:bodyPr/>
        <a:lstStyle/>
        <a:p>
          <a:endParaRPr lang="en-GB"/>
        </a:p>
      </dgm:t>
    </dgm:pt>
    <dgm:pt modelId="{440E65FA-08B3-4CCC-834C-5D59BBECB5F5}">
      <dgm:prSet/>
      <dgm:spPr/>
      <dgm:t>
        <a:bodyPr/>
        <a:lstStyle/>
        <a:p>
          <a:r>
            <a:rPr lang="en-GB" dirty="0" smtClean="0"/>
            <a:t>Day 2 – online learning will commence for the duration of the lockdown.</a:t>
          </a:r>
          <a:endParaRPr lang="en-GB" dirty="0"/>
        </a:p>
      </dgm:t>
    </dgm:pt>
    <dgm:pt modelId="{C5DD6B25-1A57-4D3F-AF04-0503A5E11A55}" type="parTrans" cxnId="{972E41BC-E490-4231-A20A-7A0142872E47}">
      <dgm:prSet/>
      <dgm:spPr/>
      <dgm:t>
        <a:bodyPr/>
        <a:lstStyle/>
        <a:p>
          <a:endParaRPr lang="en-GB"/>
        </a:p>
      </dgm:t>
    </dgm:pt>
    <dgm:pt modelId="{FC37BCE7-A44F-4496-A8D7-B3BEA8390F21}" type="sibTrans" cxnId="{972E41BC-E490-4231-A20A-7A0142872E47}">
      <dgm:prSet/>
      <dgm:spPr/>
      <dgm:t>
        <a:bodyPr/>
        <a:lstStyle/>
        <a:p>
          <a:endParaRPr lang="en-GB"/>
        </a:p>
      </dgm:t>
    </dgm:pt>
    <dgm:pt modelId="{1FA2D64A-1DC9-42DF-8309-E536DE2DD95D}" type="pres">
      <dgm:prSet presAssocID="{A3C16EAE-ED49-44F5-B0DC-79BA13CA968A}" presName="CompostProcess" presStyleCnt="0">
        <dgm:presLayoutVars>
          <dgm:dir/>
          <dgm:resizeHandles val="exact"/>
        </dgm:presLayoutVars>
      </dgm:prSet>
      <dgm:spPr/>
    </dgm:pt>
    <dgm:pt modelId="{738A4568-D0FE-426C-ADCF-CC37FBBCB546}" type="pres">
      <dgm:prSet presAssocID="{A3C16EAE-ED49-44F5-B0DC-79BA13CA968A}" presName="arrow" presStyleLbl="bgShp" presStyleIdx="0" presStyleCnt="1"/>
      <dgm:spPr/>
    </dgm:pt>
    <dgm:pt modelId="{5400BBAF-0476-407D-B697-79044FE1A0C9}" type="pres">
      <dgm:prSet presAssocID="{A3C16EAE-ED49-44F5-B0DC-79BA13CA968A}" presName="linearProcess" presStyleCnt="0"/>
      <dgm:spPr/>
    </dgm:pt>
    <dgm:pt modelId="{A2966E78-169E-4EF9-A6AE-025F661D0E3A}" type="pres">
      <dgm:prSet presAssocID="{A07AD53D-6646-4E2D-83CA-273F5BC76F4C}" presName="textNode" presStyleLbl="node1" presStyleIdx="0" presStyleCnt="4">
        <dgm:presLayoutVars>
          <dgm:bulletEnabled val="1"/>
        </dgm:presLayoutVars>
      </dgm:prSet>
      <dgm:spPr/>
      <dgm:t>
        <a:bodyPr/>
        <a:lstStyle/>
        <a:p>
          <a:endParaRPr lang="en-GB"/>
        </a:p>
      </dgm:t>
    </dgm:pt>
    <dgm:pt modelId="{7B09D693-AECF-44E4-BFDB-6DBE33575A20}" type="pres">
      <dgm:prSet presAssocID="{8EA81EFD-3D88-4A0F-BEC0-F487ED3E64F8}" presName="sibTrans" presStyleCnt="0"/>
      <dgm:spPr/>
    </dgm:pt>
    <dgm:pt modelId="{823669E1-3CAD-4FE6-A3D8-7FBB3A48F429}" type="pres">
      <dgm:prSet presAssocID="{73AC44A0-78E5-43C0-998B-910D3B6B674A}" presName="textNode" presStyleLbl="node1" presStyleIdx="1" presStyleCnt="4">
        <dgm:presLayoutVars>
          <dgm:bulletEnabled val="1"/>
        </dgm:presLayoutVars>
      </dgm:prSet>
      <dgm:spPr/>
      <dgm:t>
        <a:bodyPr/>
        <a:lstStyle/>
        <a:p>
          <a:endParaRPr lang="en-GB"/>
        </a:p>
      </dgm:t>
    </dgm:pt>
    <dgm:pt modelId="{4381ECDE-FF55-4E90-B9C3-AC156B5DCC1B}" type="pres">
      <dgm:prSet presAssocID="{2CE9F269-54FE-49D0-B5E2-C87FE78BB830}" presName="sibTrans" presStyleCnt="0"/>
      <dgm:spPr/>
    </dgm:pt>
    <dgm:pt modelId="{CB0749E4-8A1D-49A3-86A6-6BD076281C42}" type="pres">
      <dgm:prSet presAssocID="{B918351C-CEE4-4F4E-812C-34A2E9BD207E}" presName="textNode" presStyleLbl="node1" presStyleIdx="2" presStyleCnt="4">
        <dgm:presLayoutVars>
          <dgm:bulletEnabled val="1"/>
        </dgm:presLayoutVars>
      </dgm:prSet>
      <dgm:spPr/>
      <dgm:t>
        <a:bodyPr/>
        <a:lstStyle/>
        <a:p>
          <a:endParaRPr lang="en-GB"/>
        </a:p>
      </dgm:t>
    </dgm:pt>
    <dgm:pt modelId="{5474A06B-8FFD-4083-8299-84EF8B6EA8F5}" type="pres">
      <dgm:prSet presAssocID="{29CBA327-09F6-4006-83F2-A2AE7CCFC4E6}" presName="sibTrans" presStyleCnt="0"/>
      <dgm:spPr/>
    </dgm:pt>
    <dgm:pt modelId="{BF467B7E-522E-498D-8EC2-9057D2B37DA5}" type="pres">
      <dgm:prSet presAssocID="{440E65FA-08B3-4CCC-834C-5D59BBECB5F5}" presName="textNode" presStyleLbl="node1" presStyleIdx="3" presStyleCnt="4">
        <dgm:presLayoutVars>
          <dgm:bulletEnabled val="1"/>
        </dgm:presLayoutVars>
      </dgm:prSet>
      <dgm:spPr/>
      <dgm:t>
        <a:bodyPr/>
        <a:lstStyle/>
        <a:p>
          <a:endParaRPr lang="en-GB"/>
        </a:p>
      </dgm:t>
    </dgm:pt>
  </dgm:ptLst>
  <dgm:cxnLst>
    <dgm:cxn modelId="{972E41BC-E490-4231-A20A-7A0142872E47}" srcId="{A3C16EAE-ED49-44F5-B0DC-79BA13CA968A}" destId="{440E65FA-08B3-4CCC-834C-5D59BBECB5F5}" srcOrd="3" destOrd="0" parTransId="{C5DD6B25-1A57-4D3F-AF04-0503A5E11A55}" sibTransId="{FC37BCE7-A44F-4496-A8D7-B3BEA8390F21}"/>
    <dgm:cxn modelId="{07211AC1-C717-450C-A59A-93FA6EBE9448}" type="presOf" srcId="{B918351C-CEE4-4F4E-812C-34A2E9BD207E}" destId="{CB0749E4-8A1D-49A3-86A6-6BD076281C42}" srcOrd="0" destOrd="0" presId="urn:microsoft.com/office/officeart/2005/8/layout/hProcess9"/>
    <dgm:cxn modelId="{37D78F1E-EB4E-4493-917B-3FC924780F65}" srcId="{A3C16EAE-ED49-44F5-B0DC-79BA13CA968A}" destId="{73AC44A0-78E5-43C0-998B-910D3B6B674A}" srcOrd="1" destOrd="0" parTransId="{CED75813-2439-47A2-833B-BE579924DE7E}" sibTransId="{2CE9F269-54FE-49D0-B5E2-C87FE78BB830}"/>
    <dgm:cxn modelId="{57C71929-977D-482A-9B36-C4E6FFEDC22C}" srcId="{A3C16EAE-ED49-44F5-B0DC-79BA13CA968A}" destId="{B918351C-CEE4-4F4E-812C-34A2E9BD207E}" srcOrd="2" destOrd="0" parTransId="{C0A48F73-933C-475D-A8B5-A3F1201C3130}" sibTransId="{29CBA327-09F6-4006-83F2-A2AE7CCFC4E6}"/>
    <dgm:cxn modelId="{0F31BD88-B5B6-4055-BE06-BD3A22215D01}" type="presOf" srcId="{A3C16EAE-ED49-44F5-B0DC-79BA13CA968A}" destId="{1FA2D64A-1DC9-42DF-8309-E536DE2DD95D}" srcOrd="0" destOrd="0" presId="urn:microsoft.com/office/officeart/2005/8/layout/hProcess9"/>
    <dgm:cxn modelId="{3289CFC5-2BED-4CB7-A8B2-E6A43B713F4F}" type="presOf" srcId="{73AC44A0-78E5-43C0-998B-910D3B6B674A}" destId="{823669E1-3CAD-4FE6-A3D8-7FBB3A48F429}" srcOrd="0" destOrd="0" presId="urn:microsoft.com/office/officeart/2005/8/layout/hProcess9"/>
    <dgm:cxn modelId="{084634E3-39E9-4DBB-99C0-221237B85516}" type="presOf" srcId="{440E65FA-08B3-4CCC-834C-5D59BBECB5F5}" destId="{BF467B7E-522E-498D-8EC2-9057D2B37DA5}" srcOrd="0" destOrd="0" presId="urn:microsoft.com/office/officeart/2005/8/layout/hProcess9"/>
    <dgm:cxn modelId="{37B8321B-2E77-4139-AF48-29A607A8E453}" type="presOf" srcId="{A07AD53D-6646-4E2D-83CA-273F5BC76F4C}" destId="{A2966E78-169E-4EF9-A6AE-025F661D0E3A}" srcOrd="0" destOrd="0" presId="urn:microsoft.com/office/officeart/2005/8/layout/hProcess9"/>
    <dgm:cxn modelId="{67C96727-B50E-41B1-99B4-B9848AAD2092}" srcId="{A3C16EAE-ED49-44F5-B0DC-79BA13CA968A}" destId="{A07AD53D-6646-4E2D-83CA-273F5BC76F4C}" srcOrd="0" destOrd="0" parTransId="{38FF3DE7-8E1D-4E63-A97A-490C021A51FD}" sibTransId="{8EA81EFD-3D88-4A0F-BEC0-F487ED3E64F8}"/>
    <dgm:cxn modelId="{830ADA42-2595-4753-9658-DC81EBFEAEE4}" type="presParOf" srcId="{1FA2D64A-1DC9-42DF-8309-E536DE2DD95D}" destId="{738A4568-D0FE-426C-ADCF-CC37FBBCB546}" srcOrd="0" destOrd="0" presId="urn:microsoft.com/office/officeart/2005/8/layout/hProcess9"/>
    <dgm:cxn modelId="{D34853A7-A2AB-48F7-86B2-2445A262AB96}" type="presParOf" srcId="{1FA2D64A-1DC9-42DF-8309-E536DE2DD95D}" destId="{5400BBAF-0476-407D-B697-79044FE1A0C9}" srcOrd="1" destOrd="0" presId="urn:microsoft.com/office/officeart/2005/8/layout/hProcess9"/>
    <dgm:cxn modelId="{41C24433-2828-432D-A4D4-D6D10A03E400}" type="presParOf" srcId="{5400BBAF-0476-407D-B697-79044FE1A0C9}" destId="{A2966E78-169E-4EF9-A6AE-025F661D0E3A}" srcOrd="0" destOrd="0" presId="urn:microsoft.com/office/officeart/2005/8/layout/hProcess9"/>
    <dgm:cxn modelId="{5E6DF269-255B-44B3-B0B0-CA7D85A986C2}" type="presParOf" srcId="{5400BBAF-0476-407D-B697-79044FE1A0C9}" destId="{7B09D693-AECF-44E4-BFDB-6DBE33575A20}" srcOrd="1" destOrd="0" presId="urn:microsoft.com/office/officeart/2005/8/layout/hProcess9"/>
    <dgm:cxn modelId="{D73B20FB-BA2E-421F-9855-BBE2988911F5}" type="presParOf" srcId="{5400BBAF-0476-407D-B697-79044FE1A0C9}" destId="{823669E1-3CAD-4FE6-A3D8-7FBB3A48F429}" srcOrd="2" destOrd="0" presId="urn:microsoft.com/office/officeart/2005/8/layout/hProcess9"/>
    <dgm:cxn modelId="{A8FB4917-C216-4EE5-BF95-5D0E830DE1C3}" type="presParOf" srcId="{5400BBAF-0476-407D-B697-79044FE1A0C9}" destId="{4381ECDE-FF55-4E90-B9C3-AC156B5DCC1B}" srcOrd="3" destOrd="0" presId="urn:microsoft.com/office/officeart/2005/8/layout/hProcess9"/>
    <dgm:cxn modelId="{E783C84F-43C4-41C5-AC8F-9415FC559990}" type="presParOf" srcId="{5400BBAF-0476-407D-B697-79044FE1A0C9}" destId="{CB0749E4-8A1D-49A3-86A6-6BD076281C42}" srcOrd="4" destOrd="0" presId="urn:microsoft.com/office/officeart/2005/8/layout/hProcess9"/>
    <dgm:cxn modelId="{2931576B-DC74-43EF-8391-9E4A1F8AEA20}" type="presParOf" srcId="{5400BBAF-0476-407D-B697-79044FE1A0C9}" destId="{5474A06B-8FFD-4083-8299-84EF8B6EA8F5}" srcOrd="5" destOrd="0" presId="urn:microsoft.com/office/officeart/2005/8/layout/hProcess9"/>
    <dgm:cxn modelId="{4869F72F-C694-427F-891C-EFC81A695A8D}" type="presParOf" srcId="{5400BBAF-0476-407D-B697-79044FE1A0C9}" destId="{BF467B7E-522E-498D-8EC2-9057D2B37DA5}" srcOrd="6"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969ACC-4C86-4A7E-B2BF-FC791F8664FE}" type="doc">
      <dgm:prSet loTypeId="urn:microsoft.com/office/officeart/2005/8/layout/pyramid1" loCatId="pyramid" qsTypeId="urn:microsoft.com/office/officeart/2005/8/quickstyle/simple1" qsCatId="simple" csTypeId="urn:microsoft.com/office/officeart/2005/8/colors/colorful1" csCatId="colorful" phldr="1"/>
      <dgm:spPr/>
    </dgm:pt>
    <dgm:pt modelId="{7AF796EA-C29C-49DE-8283-1489B89AA02E}">
      <dgm:prSet phldrT="[Text]" custT="1"/>
      <dgm:spPr/>
      <dgm:t>
        <a:bodyPr/>
        <a:lstStyle/>
        <a:p>
          <a:r>
            <a:rPr lang="en-GB" sz="1800" b="1" dirty="0" smtClean="0">
              <a:solidFill>
                <a:schemeClr val="bg1"/>
              </a:solidFill>
            </a:rPr>
            <a:t>Tier 1</a:t>
          </a:r>
          <a:endParaRPr lang="en-GB" sz="1800" b="1" dirty="0">
            <a:solidFill>
              <a:schemeClr val="bg1"/>
            </a:solidFill>
          </a:endParaRPr>
        </a:p>
      </dgm:t>
    </dgm:pt>
    <dgm:pt modelId="{982129CC-A8F1-4BE3-8516-8ED97B1B2E53}" type="parTrans" cxnId="{5CAE7E86-0C18-49CD-AF1D-B515858085DF}">
      <dgm:prSet/>
      <dgm:spPr/>
      <dgm:t>
        <a:bodyPr/>
        <a:lstStyle/>
        <a:p>
          <a:endParaRPr lang="en-GB"/>
        </a:p>
      </dgm:t>
    </dgm:pt>
    <dgm:pt modelId="{2B36491D-F23C-493E-B347-2FB7F723A19E}" type="sibTrans" cxnId="{5CAE7E86-0C18-49CD-AF1D-B515858085DF}">
      <dgm:prSet/>
      <dgm:spPr/>
      <dgm:t>
        <a:bodyPr/>
        <a:lstStyle/>
        <a:p>
          <a:endParaRPr lang="en-GB"/>
        </a:p>
      </dgm:t>
    </dgm:pt>
    <dgm:pt modelId="{F501A863-3B51-4A32-AA6E-DE9000792C42}">
      <dgm:prSet phldrT="[Text]" custT="1"/>
      <dgm:spPr/>
      <dgm:t>
        <a:bodyPr/>
        <a:lstStyle/>
        <a:p>
          <a:r>
            <a:rPr lang="en-GB" sz="2000" b="1" dirty="0" smtClean="0">
              <a:solidFill>
                <a:schemeClr val="bg1"/>
              </a:solidFill>
            </a:rPr>
            <a:t>Tier 2</a:t>
          </a:r>
          <a:endParaRPr lang="en-GB" sz="2000" b="1" dirty="0">
            <a:solidFill>
              <a:schemeClr val="bg1"/>
            </a:solidFill>
          </a:endParaRPr>
        </a:p>
      </dgm:t>
    </dgm:pt>
    <dgm:pt modelId="{68A8531C-F186-48F5-A763-456E0DAD456A}" type="parTrans" cxnId="{2B3AB869-C8B7-4799-A9EE-3780FB2F4E84}">
      <dgm:prSet/>
      <dgm:spPr/>
      <dgm:t>
        <a:bodyPr/>
        <a:lstStyle/>
        <a:p>
          <a:endParaRPr lang="en-GB"/>
        </a:p>
      </dgm:t>
    </dgm:pt>
    <dgm:pt modelId="{FAC0A6BE-4635-4C93-BAEA-7B16C31D5D41}" type="sibTrans" cxnId="{2B3AB869-C8B7-4799-A9EE-3780FB2F4E84}">
      <dgm:prSet/>
      <dgm:spPr/>
      <dgm:t>
        <a:bodyPr/>
        <a:lstStyle/>
        <a:p>
          <a:endParaRPr lang="en-GB"/>
        </a:p>
      </dgm:t>
    </dgm:pt>
    <dgm:pt modelId="{D9A10532-8B49-4D7F-A53C-6AD2CA2C7719}">
      <dgm:prSet phldrT="[Text]" custT="1"/>
      <dgm:spPr/>
      <dgm:t>
        <a:bodyPr/>
        <a:lstStyle/>
        <a:p>
          <a:r>
            <a:rPr lang="en-GB" sz="2000" b="1" dirty="0" smtClean="0">
              <a:solidFill>
                <a:schemeClr val="bg1"/>
              </a:solidFill>
            </a:rPr>
            <a:t>Tier 4</a:t>
          </a:r>
          <a:endParaRPr lang="en-GB" sz="2000" b="1" dirty="0">
            <a:solidFill>
              <a:schemeClr val="bg1"/>
            </a:solidFill>
          </a:endParaRPr>
        </a:p>
      </dgm:t>
    </dgm:pt>
    <dgm:pt modelId="{5D3ACBED-7CB4-494E-B4FD-E47CCAF7576B}" type="parTrans" cxnId="{A6AA2BC9-4293-4460-80A7-FBB1F1D87C35}">
      <dgm:prSet/>
      <dgm:spPr/>
      <dgm:t>
        <a:bodyPr/>
        <a:lstStyle/>
        <a:p>
          <a:endParaRPr lang="en-GB"/>
        </a:p>
      </dgm:t>
    </dgm:pt>
    <dgm:pt modelId="{37F8D26F-3379-4CDD-9C0A-10F27AD57099}" type="sibTrans" cxnId="{A6AA2BC9-4293-4460-80A7-FBB1F1D87C35}">
      <dgm:prSet/>
      <dgm:spPr/>
      <dgm:t>
        <a:bodyPr/>
        <a:lstStyle/>
        <a:p>
          <a:endParaRPr lang="en-GB"/>
        </a:p>
      </dgm:t>
    </dgm:pt>
    <dgm:pt modelId="{1E013672-9E75-45C0-968B-BFD49537BCBF}">
      <dgm:prSet custT="1"/>
      <dgm:spPr/>
      <dgm:t>
        <a:bodyPr/>
        <a:lstStyle/>
        <a:p>
          <a:r>
            <a:rPr lang="en-GB" sz="2000" b="1" dirty="0" smtClean="0">
              <a:solidFill>
                <a:schemeClr val="bg1"/>
              </a:solidFill>
            </a:rPr>
            <a:t>Tier 3</a:t>
          </a:r>
          <a:endParaRPr lang="en-GB" sz="2000" b="1" dirty="0">
            <a:solidFill>
              <a:schemeClr val="bg1"/>
            </a:solidFill>
          </a:endParaRPr>
        </a:p>
      </dgm:t>
    </dgm:pt>
    <dgm:pt modelId="{75A1FC21-8282-443E-8231-BD0727FE831F}" type="parTrans" cxnId="{C6B85492-C32B-468F-9BC1-4EDE8838D5E4}">
      <dgm:prSet/>
      <dgm:spPr/>
      <dgm:t>
        <a:bodyPr/>
        <a:lstStyle/>
        <a:p>
          <a:endParaRPr lang="en-GB"/>
        </a:p>
      </dgm:t>
    </dgm:pt>
    <dgm:pt modelId="{91DCCB5C-9683-4C2B-9A5F-C6A7DE7260BF}" type="sibTrans" cxnId="{C6B85492-C32B-468F-9BC1-4EDE8838D5E4}">
      <dgm:prSet/>
      <dgm:spPr/>
      <dgm:t>
        <a:bodyPr/>
        <a:lstStyle/>
        <a:p>
          <a:endParaRPr lang="en-GB"/>
        </a:p>
      </dgm:t>
    </dgm:pt>
    <dgm:pt modelId="{F40C47BA-2F58-4D7C-80F1-C8A54C0CD572}" type="pres">
      <dgm:prSet presAssocID="{E5969ACC-4C86-4A7E-B2BF-FC791F8664FE}" presName="Name0" presStyleCnt="0">
        <dgm:presLayoutVars>
          <dgm:dir/>
          <dgm:animLvl val="lvl"/>
          <dgm:resizeHandles val="exact"/>
        </dgm:presLayoutVars>
      </dgm:prSet>
      <dgm:spPr/>
    </dgm:pt>
    <dgm:pt modelId="{CA6541AD-5E99-475F-97D1-3D5F7D10CC4E}" type="pres">
      <dgm:prSet presAssocID="{7AF796EA-C29C-49DE-8283-1489B89AA02E}" presName="Name8" presStyleCnt="0"/>
      <dgm:spPr/>
    </dgm:pt>
    <dgm:pt modelId="{083E459D-0FE8-45D4-A86B-030ABD0C1571}" type="pres">
      <dgm:prSet presAssocID="{7AF796EA-C29C-49DE-8283-1489B89AA02E}" presName="level" presStyleLbl="node1" presStyleIdx="0" presStyleCnt="4">
        <dgm:presLayoutVars>
          <dgm:chMax val="1"/>
          <dgm:bulletEnabled val="1"/>
        </dgm:presLayoutVars>
      </dgm:prSet>
      <dgm:spPr/>
      <dgm:t>
        <a:bodyPr/>
        <a:lstStyle/>
        <a:p>
          <a:endParaRPr lang="en-GB"/>
        </a:p>
      </dgm:t>
    </dgm:pt>
    <dgm:pt modelId="{BC02F077-A634-4933-9E23-2BE7C6438CBE}" type="pres">
      <dgm:prSet presAssocID="{7AF796EA-C29C-49DE-8283-1489B89AA02E}" presName="levelTx" presStyleLbl="revTx" presStyleIdx="0" presStyleCnt="0">
        <dgm:presLayoutVars>
          <dgm:chMax val="1"/>
          <dgm:bulletEnabled val="1"/>
        </dgm:presLayoutVars>
      </dgm:prSet>
      <dgm:spPr/>
      <dgm:t>
        <a:bodyPr/>
        <a:lstStyle/>
        <a:p>
          <a:endParaRPr lang="en-GB"/>
        </a:p>
      </dgm:t>
    </dgm:pt>
    <dgm:pt modelId="{EE19240D-B464-49E1-82A2-A3AF08E85C46}" type="pres">
      <dgm:prSet presAssocID="{F501A863-3B51-4A32-AA6E-DE9000792C42}" presName="Name8" presStyleCnt="0"/>
      <dgm:spPr/>
    </dgm:pt>
    <dgm:pt modelId="{3317A484-A69E-4958-9BA2-F783941DC643}" type="pres">
      <dgm:prSet presAssocID="{F501A863-3B51-4A32-AA6E-DE9000792C42}" presName="level" presStyleLbl="node1" presStyleIdx="1" presStyleCnt="4">
        <dgm:presLayoutVars>
          <dgm:chMax val="1"/>
          <dgm:bulletEnabled val="1"/>
        </dgm:presLayoutVars>
      </dgm:prSet>
      <dgm:spPr/>
      <dgm:t>
        <a:bodyPr/>
        <a:lstStyle/>
        <a:p>
          <a:endParaRPr lang="en-GB"/>
        </a:p>
      </dgm:t>
    </dgm:pt>
    <dgm:pt modelId="{4E807B99-E3FF-4C24-BCD2-054469438E13}" type="pres">
      <dgm:prSet presAssocID="{F501A863-3B51-4A32-AA6E-DE9000792C42}" presName="levelTx" presStyleLbl="revTx" presStyleIdx="0" presStyleCnt="0">
        <dgm:presLayoutVars>
          <dgm:chMax val="1"/>
          <dgm:bulletEnabled val="1"/>
        </dgm:presLayoutVars>
      </dgm:prSet>
      <dgm:spPr/>
      <dgm:t>
        <a:bodyPr/>
        <a:lstStyle/>
        <a:p>
          <a:endParaRPr lang="en-GB"/>
        </a:p>
      </dgm:t>
    </dgm:pt>
    <dgm:pt modelId="{B48EC1CC-9514-44A0-B6DA-F01C1C046E65}" type="pres">
      <dgm:prSet presAssocID="{1E013672-9E75-45C0-968B-BFD49537BCBF}" presName="Name8" presStyleCnt="0"/>
      <dgm:spPr/>
    </dgm:pt>
    <dgm:pt modelId="{F59CC4B0-AD5E-48F3-A314-B524CF7C1983}" type="pres">
      <dgm:prSet presAssocID="{1E013672-9E75-45C0-968B-BFD49537BCBF}" presName="level" presStyleLbl="node1" presStyleIdx="2" presStyleCnt="4">
        <dgm:presLayoutVars>
          <dgm:chMax val="1"/>
          <dgm:bulletEnabled val="1"/>
        </dgm:presLayoutVars>
      </dgm:prSet>
      <dgm:spPr/>
      <dgm:t>
        <a:bodyPr/>
        <a:lstStyle/>
        <a:p>
          <a:endParaRPr lang="en-GB"/>
        </a:p>
      </dgm:t>
    </dgm:pt>
    <dgm:pt modelId="{08A447EF-8237-42B2-8A62-432F993D168F}" type="pres">
      <dgm:prSet presAssocID="{1E013672-9E75-45C0-968B-BFD49537BCBF}" presName="levelTx" presStyleLbl="revTx" presStyleIdx="0" presStyleCnt="0">
        <dgm:presLayoutVars>
          <dgm:chMax val="1"/>
          <dgm:bulletEnabled val="1"/>
        </dgm:presLayoutVars>
      </dgm:prSet>
      <dgm:spPr/>
      <dgm:t>
        <a:bodyPr/>
        <a:lstStyle/>
        <a:p>
          <a:endParaRPr lang="en-GB"/>
        </a:p>
      </dgm:t>
    </dgm:pt>
    <dgm:pt modelId="{86BC1E97-AE27-4EB2-BCE0-503F03467F11}" type="pres">
      <dgm:prSet presAssocID="{D9A10532-8B49-4D7F-A53C-6AD2CA2C7719}" presName="Name8" presStyleCnt="0"/>
      <dgm:spPr/>
    </dgm:pt>
    <dgm:pt modelId="{AF13FE92-4429-4EFA-A5FB-B238A7536F16}" type="pres">
      <dgm:prSet presAssocID="{D9A10532-8B49-4D7F-A53C-6AD2CA2C7719}" presName="level" presStyleLbl="node1" presStyleIdx="3" presStyleCnt="4">
        <dgm:presLayoutVars>
          <dgm:chMax val="1"/>
          <dgm:bulletEnabled val="1"/>
        </dgm:presLayoutVars>
      </dgm:prSet>
      <dgm:spPr/>
      <dgm:t>
        <a:bodyPr/>
        <a:lstStyle/>
        <a:p>
          <a:endParaRPr lang="en-GB"/>
        </a:p>
      </dgm:t>
    </dgm:pt>
    <dgm:pt modelId="{AF03F116-C9F5-47DE-9FAB-017395A83F6B}" type="pres">
      <dgm:prSet presAssocID="{D9A10532-8B49-4D7F-A53C-6AD2CA2C7719}" presName="levelTx" presStyleLbl="revTx" presStyleIdx="0" presStyleCnt="0">
        <dgm:presLayoutVars>
          <dgm:chMax val="1"/>
          <dgm:bulletEnabled val="1"/>
        </dgm:presLayoutVars>
      </dgm:prSet>
      <dgm:spPr/>
      <dgm:t>
        <a:bodyPr/>
        <a:lstStyle/>
        <a:p>
          <a:endParaRPr lang="en-GB"/>
        </a:p>
      </dgm:t>
    </dgm:pt>
  </dgm:ptLst>
  <dgm:cxnLst>
    <dgm:cxn modelId="{D3663F1F-C3A0-4ED3-9ABA-57B9CC1CD2DA}" type="presOf" srcId="{F501A863-3B51-4A32-AA6E-DE9000792C42}" destId="{3317A484-A69E-4958-9BA2-F783941DC643}" srcOrd="0" destOrd="0" presId="urn:microsoft.com/office/officeart/2005/8/layout/pyramid1"/>
    <dgm:cxn modelId="{B8AFF8C7-BECA-4D97-969E-74ADC9CCCCEF}" type="presOf" srcId="{1E013672-9E75-45C0-968B-BFD49537BCBF}" destId="{F59CC4B0-AD5E-48F3-A314-B524CF7C1983}" srcOrd="0" destOrd="0" presId="urn:microsoft.com/office/officeart/2005/8/layout/pyramid1"/>
    <dgm:cxn modelId="{18CDCBAE-9313-478C-BFEC-55C264145037}" type="presOf" srcId="{1E013672-9E75-45C0-968B-BFD49537BCBF}" destId="{08A447EF-8237-42B2-8A62-432F993D168F}" srcOrd="1" destOrd="0" presId="urn:microsoft.com/office/officeart/2005/8/layout/pyramid1"/>
    <dgm:cxn modelId="{CA3929E9-2043-4E9B-87CC-2CB26F24A3C4}" type="presOf" srcId="{7AF796EA-C29C-49DE-8283-1489B89AA02E}" destId="{BC02F077-A634-4933-9E23-2BE7C6438CBE}" srcOrd="1" destOrd="0" presId="urn:microsoft.com/office/officeart/2005/8/layout/pyramid1"/>
    <dgm:cxn modelId="{A9623B38-76B1-4745-8455-33C52115F3A0}" type="presOf" srcId="{D9A10532-8B49-4D7F-A53C-6AD2CA2C7719}" destId="{AF03F116-C9F5-47DE-9FAB-017395A83F6B}" srcOrd="1" destOrd="0" presId="urn:microsoft.com/office/officeart/2005/8/layout/pyramid1"/>
    <dgm:cxn modelId="{2B3AB869-C8B7-4799-A9EE-3780FB2F4E84}" srcId="{E5969ACC-4C86-4A7E-B2BF-FC791F8664FE}" destId="{F501A863-3B51-4A32-AA6E-DE9000792C42}" srcOrd="1" destOrd="0" parTransId="{68A8531C-F186-48F5-A763-456E0DAD456A}" sibTransId="{FAC0A6BE-4635-4C93-BAEA-7B16C31D5D41}"/>
    <dgm:cxn modelId="{5CAE7E86-0C18-49CD-AF1D-B515858085DF}" srcId="{E5969ACC-4C86-4A7E-B2BF-FC791F8664FE}" destId="{7AF796EA-C29C-49DE-8283-1489B89AA02E}" srcOrd="0" destOrd="0" parTransId="{982129CC-A8F1-4BE3-8516-8ED97B1B2E53}" sibTransId="{2B36491D-F23C-493E-B347-2FB7F723A19E}"/>
    <dgm:cxn modelId="{99FA2D79-DA70-4E7D-A07D-48A4C4343FAB}" type="presOf" srcId="{D9A10532-8B49-4D7F-A53C-6AD2CA2C7719}" destId="{AF13FE92-4429-4EFA-A5FB-B238A7536F16}" srcOrd="0" destOrd="0" presId="urn:microsoft.com/office/officeart/2005/8/layout/pyramid1"/>
    <dgm:cxn modelId="{BBC2D88E-6C7D-4458-83B9-D6F8F73A40CB}" type="presOf" srcId="{7AF796EA-C29C-49DE-8283-1489B89AA02E}" destId="{083E459D-0FE8-45D4-A86B-030ABD0C1571}" srcOrd="0" destOrd="0" presId="urn:microsoft.com/office/officeart/2005/8/layout/pyramid1"/>
    <dgm:cxn modelId="{A6AA2BC9-4293-4460-80A7-FBB1F1D87C35}" srcId="{E5969ACC-4C86-4A7E-B2BF-FC791F8664FE}" destId="{D9A10532-8B49-4D7F-A53C-6AD2CA2C7719}" srcOrd="3" destOrd="0" parTransId="{5D3ACBED-7CB4-494E-B4FD-E47CCAF7576B}" sibTransId="{37F8D26F-3379-4CDD-9C0A-10F27AD57099}"/>
    <dgm:cxn modelId="{7FADD127-E611-478F-94F3-918DEC5E837C}" type="presOf" srcId="{E5969ACC-4C86-4A7E-B2BF-FC791F8664FE}" destId="{F40C47BA-2F58-4D7C-80F1-C8A54C0CD572}" srcOrd="0" destOrd="0" presId="urn:microsoft.com/office/officeart/2005/8/layout/pyramid1"/>
    <dgm:cxn modelId="{8980C23B-E11B-48BC-BFB2-BF4CA66CFF3C}" type="presOf" srcId="{F501A863-3B51-4A32-AA6E-DE9000792C42}" destId="{4E807B99-E3FF-4C24-BCD2-054469438E13}" srcOrd="1" destOrd="0" presId="urn:microsoft.com/office/officeart/2005/8/layout/pyramid1"/>
    <dgm:cxn modelId="{C6B85492-C32B-468F-9BC1-4EDE8838D5E4}" srcId="{E5969ACC-4C86-4A7E-B2BF-FC791F8664FE}" destId="{1E013672-9E75-45C0-968B-BFD49537BCBF}" srcOrd="2" destOrd="0" parTransId="{75A1FC21-8282-443E-8231-BD0727FE831F}" sibTransId="{91DCCB5C-9683-4C2B-9A5F-C6A7DE7260BF}"/>
    <dgm:cxn modelId="{B3D85515-676D-4EBF-9D05-62C553AE9C52}" type="presParOf" srcId="{F40C47BA-2F58-4D7C-80F1-C8A54C0CD572}" destId="{CA6541AD-5E99-475F-97D1-3D5F7D10CC4E}" srcOrd="0" destOrd="0" presId="urn:microsoft.com/office/officeart/2005/8/layout/pyramid1"/>
    <dgm:cxn modelId="{51923665-2DD7-4854-892B-03A6021408ED}" type="presParOf" srcId="{CA6541AD-5E99-475F-97D1-3D5F7D10CC4E}" destId="{083E459D-0FE8-45D4-A86B-030ABD0C1571}" srcOrd="0" destOrd="0" presId="urn:microsoft.com/office/officeart/2005/8/layout/pyramid1"/>
    <dgm:cxn modelId="{4FE8F1A8-6D58-4A06-AFFA-1CF1B8B56B37}" type="presParOf" srcId="{CA6541AD-5E99-475F-97D1-3D5F7D10CC4E}" destId="{BC02F077-A634-4933-9E23-2BE7C6438CBE}" srcOrd="1" destOrd="0" presId="urn:microsoft.com/office/officeart/2005/8/layout/pyramid1"/>
    <dgm:cxn modelId="{B3B3FF4B-DE16-40C3-B718-660A3C343048}" type="presParOf" srcId="{F40C47BA-2F58-4D7C-80F1-C8A54C0CD572}" destId="{EE19240D-B464-49E1-82A2-A3AF08E85C46}" srcOrd="1" destOrd="0" presId="urn:microsoft.com/office/officeart/2005/8/layout/pyramid1"/>
    <dgm:cxn modelId="{03EDD81E-E7DF-43FA-8F8C-300B414C001E}" type="presParOf" srcId="{EE19240D-B464-49E1-82A2-A3AF08E85C46}" destId="{3317A484-A69E-4958-9BA2-F783941DC643}" srcOrd="0" destOrd="0" presId="urn:microsoft.com/office/officeart/2005/8/layout/pyramid1"/>
    <dgm:cxn modelId="{846E6599-5140-4314-86C8-1CFD1554434E}" type="presParOf" srcId="{EE19240D-B464-49E1-82A2-A3AF08E85C46}" destId="{4E807B99-E3FF-4C24-BCD2-054469438E13}" srcOrd="1" destOrd="0" presId="urn:microsoft.com/office/officeart/2005/8/layout/pyramid1"/>
    <dgm:cxn modelId="{049B1130-54B8-48EB-8308-2AD9E2DD5DE3}" type="presParOf" srcId="{F40C47BA-2F58-4D7C-80F1-C8A54C0CD572}" destId="{B48EC1CC-9514-44A0-B6DA-F01C1C046E65}" srcOrd="2" destOrd="0" presId="urn:microsoft.com/office/officeart/2005/8/layout/pyramid1"/>
    <dgm:cxn modelId="{F9FD48A1-72B0-40DC-9D28-51134FAFD161}" type="presParOf" srcId="{B48EC1CC-9514-44A0-B6DA-F01C1C046E65}" destId="{F59CC4B0-AD5E-48F3-A314-B524CF7C1983}" srcOrd="0" destOrd="0" presId="urn:microsoft.com/office/officeart/2005/8/layout/pyramid1"/>
    <dgm:cxn modelId="{0794C232-AF9F-41EF-90EA-5CD1A197C38D}" type="presParOf" srcId="{B48EC1CC-9514-44A0-B6DA-F01C1C046E65}" destId="{08A447EF-8237-42B2-8A62-432F993D168F}" srcOrd="1" destOrd="0" presId="urn:microsoft.com/office/officeart/2005/8/layout/pyramid1"/>
    <dgm:cxn modelId="{56A84588-18D8-4F18-894C-D238D28BCB10}" type="presParOf" srcId="{F40C47BA-2F58-4D7C-80F1-C8A54C0CD572}" destId="{86BC1E97-AE27-4EB2-BCE0-503F03467F11}" srcOrd="3" destOrd="0" presId="urn:microsoft.com/office/officeart/2005/8/layout/pyramid1"/>
    <dgm:cxn modelId="{A7AFD8ED-6AE8-4C49-A83C-28B94BFFCFA8}" type="presParOf" srcId="{86BC1E97-AE27-4EB2-BCE0-503F03467F11}" destId="{AF13FE92-4429-4EFA-A5FB-B238A7536F16}" srcOrd="0" destOrd="0" presId="urn:microsoft.com/office/officeart/2005/8/layout/pyramid1"/>
    <dgm:cxn modelId="{8127FE76-F17F-47FF-A798-8EBD4DB8365D}" type="presParOf" srcId="{86BC1E97-AE27-4EB2-BCE0-503F03467F11}" destId="{AF03F116-C9F5-47DE-9FAB-017395A83F6B}"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A4568-D0FE-426C-ADCF-CC37FBBCB546}">
      <dsp:nvSpPr>
        <dsp:cNvPr id="0" name=""/>
        <dsp:cNvSpPr/>
      </dsp:nvSpPr>
      <dsp:spPr>
        <a:xfrm>
          <a:off x="637270" y="0"/>
          <a:ext cx="7222402" cy="406400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966E78-169E-4EF9-A6AE-025F661D0E3A}">
      <dsp:nvSpPr>
        <dsp:cNvPr id="0" name=""/>
        <dsp:cNvSpPr/>
      </dsp:nvSpPr>
      <dsp:spPr>
        <a:xfrm>
          <a:off x="4252" y="1219199"/>
          <a:ext cx="2045406" cy="162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Parents will be informed via letter and alerted by text to collect their children or notified that they are not to come into school.</a:t>
          </a:r>
          <a:endParaRPr lang="en-GB" sz="1300" kern="1200" dirty="0"/>
        </a:p>
      </dsp:txBody>
      <dsp:txXfrm>
        <a:off x="83607" y="1298554"/>
        <a:ext cx="1886696" cy="1466890"/>
      </dsp:txXfrm>
    </dsp:sp>
    <dsp:sp modelId="{823669E1-3CAD-4FE6-A3D8-7FBB3A48F429}">
      <dsp:nvSpPr>
        <dsp:cNvPr id="0" name=""/>
        <dsp:cNvSpPr/>
      </dsp:nvSpPr>
      <dsp:spPr>
        <a:xfrm>
          <a:off x="2151929" y="1219199"/>
          <a:ext cx="2045406" cy="1625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Children will be collected and take their pack of resources with them. Alternatively, resource packs will be delivered to the family home.</a:t>
          </a:r>
          <a:endParaRPr lang="en-GB" sz="1300" kern="1200" dirty="0"/>
        </a:p>
      </dsp:txBody>
      <dsp:txXfrm>
        <a:off x="2231284" y="1298554"/>
        <a:ext cx="1886696" cy="1466890"/>
      </dsp:txXfrm>
    </dsp:sp>
    <dsp:sp modelId="{CB0749E4-8A1D-49A3-86A6-6BD076281C42}">
      <dsp:nvSpPr>
        <dsp:cNvPr id="0" name=""/>
        <dsp:cNvSpPr/>
      </dsp:nvSpPr>
      <dsp:spPr>
        <a:xfrm>
          <a:off x="4299607" y="1219199"/>
          <a:ext cx="2045406" cy="16256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Emergency ‘Day 1 of lockdown resources’ will be provided for the children via Google Classroom</a:t>
          </a:r>
          <a:endParaRPr lang="en-GB" sz="1300" kern="1200" dirty="0"/>
        </a:p>
      </dsp:txBody>
      <dsp:txXfrm>
        <a:off x="4378962" y="1298554"/>
        <a:ext cx="1886696" cy="1466890"/>
      </dsp:txXfrm>
    </dsp:sp>
    <dsp:sp modelId="{BF467B7E-522E-498D-8EC2-9057D2B37DA5}">
      <dsp:nvSpPr>
        <dsp:cNvPr id="0" name=""/>
        <dsp:cNvSpPr/>
      </dsp:nvSpPr>
      <dsp:spPr>
        <a:xfrm>
          <a:off x="6447284" y="1219199"/>
          <a:ext cx="2045406" cy="16256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Day 2 – online learning will commence for the duration of the lockdown.</a:t>
          </a:r>
          <a:endParaRPr lang="en-GB" sz="1300" kern="1200" dirty="0"/>
        </a:p>
      </dsp:txBody>
      <dsp:txXfrm>
        <a:off x="6526639" y="1298554"/>
        <a:ext cx="1886696" cy="1466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E459D-0FE8-45D4-A86B-030ABD0C1571}">
      <dsp:nvSpPr>
        <dsp:cNvPr id="0" name=""/>
        <dsp:cNvSpPr/>
      </dsp:nvSpPr>
      <dsp:spPr>
        <a:xfrm>
          <a:off x="2286000" y="0"/>
          <a:ext cx="1524000" cy="1016000"/>
        </a:xfrm>
        <a:prstGeom prst="trapezoid">
          <a:avLst>
            <a:gd name="adj" fmla="val 7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bg1"/>
              </a:solidFill>
            </a:rPr>
            <a:t>Tier 1</a:t>
          </a:r>
          <a:endParaRPr lang="en-GB" sz="1800" b="1" kern="1200" dirty="0">
            <a:solidFill>
              <a:schemeClr val="bg1"/>
            </a:solidFill>
          </a:endParaRPr>
        </a:p>
      </dsp:txBody>
      <dsp:txXfrm>
        <a:off x="2286000" y="0"/>
        <a:ext cx="1524000" cy="1016000"/>
      </dsp:txXfrm>
    </dsp:sp>
    <dsp:sp modelId="{3317A484-A69E-4958-9BA2-F783941DC643}">
      <dsp:nvSpPr>
        <dsp:cNvPr id="0" name=""/>
        <dsp:cNvSpPr/>
      </dsp:nvSpPr>
      <dsp:spPr>
        <a:xfrm>
          <a:off x="1524000" y="1015999"/>
          <a:ext cx="3048000" cy="1016000"/>
        </a:xfrm>
        <a:prstGeom prst="trapezoid">
          <a:avLst>
            <a:gd name="adj" fmla="val 7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bg1"/>
              </a:solidFill>
            </a:rPr>
            <a:t>Tier 2</a:t>
          </a:r>
          <a:endParaRPr lang="en-GB" sz="2000" b="1" kern="1200" dirty="0">
            <a:solidFill>
              <a:schemeClr val="bg1"/>
            </a:solidFill>
          </a:endParaRPr>
        </a:p>
      </dsp:txBody>
      <dsp:txXfrm>
        <a:off x="2057400" y="1015999"/>
        <a:ext cx="1981200" cy="1016000"/>
      </dsp:txXfrm>
    </dsp:sp>
    <dsp:sp modelId="{F59CC4B0-AD5E-48F3-A314-B524CF7C1983}">
      <dsp:nvSpPr>
        <dsp:cNvPr id="0" name=""/>
        <dsp:cNvSpPr/>
      </dsp:nvSpPr>
      <dsp:spPr>
        <a:xfrm>
          <a:off x="762000" y="2031999"/>
          <a:ext cx="4572000" cy="1016000"/>
        </a:xfrm>
        <a:prstGeom prst="trapezoid">
          <a:avLst>
            <a:gd name="adj" fmla="val 7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bg1"/>
              </a:solidFill>
            </a:rPr>
            <a:t>Tier 3</a:t>
          </a:r>
          <a:endParaRPr lang="en-GB" sz="2000" b="1" kern="1200" dirty="0">
            <a:solidFill>
              <a:schemeClr val="bg1"/>
            </a:solidFill>
          </a:endParaRPr>
        </a:p>
      </dsp:txBody>
      <dsp:txXfrm>
        <a:off x="1562100" y="2031999"/>
        <a:ext cx="2971800" cy="1016000"/>
      </dsp:txXfrm>
    </dsp:sp>
    <dsp:sp modelId="{AF13FE92-4429-4EFA-A5FB-B238A7536F16}">
      <dsp:nvSpPr>
        <dsp:cNvPr id="0" name=""/>
        <dsp:cNvSpPr/>
      </dsp:nvSpPr>
      <dsp:spPr>
        <a:xfrm>
          <a:off x="0" y="3047999"/>
          <a:ext cx="6096000" cy="1016000"/>
        </a:xfrm>
        <a:prstGeom prst="trapezoid">
          <a:avLst>
            <a:gd name="adj" fmla="val 75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bg1"/>
              </a:solidFill>
            </a:rPr>
            <a:t>Tier 4</a:t>
          </a:r>
          <a:endParaRPr lang="en-GB" sz="2000" b="1" kern="1200" dirty="0">
            <a:solidFill>
              <a:schemeClr val="bg1"/>
            </a:solidFill>
          </a:endParaRPr>
        </a:p>
      </dsp:txBody>
      <dsp:txXfrm>
        <a:off x="1066799" y="3047999"/>
        <a:ext cx="3962400" cy="1016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2BE2B4B-7E49-4782-B7EB-F422D58311F6}" type="datetimeFigureOut">
              <a:rPr lang="en-GB" smtClean="0"/>
              <a:pPr/>
              <a:t>15/10/2020</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477169-346A-4A00-8526-A7824BFA5BD5}" type="slidenum">
              <a:rPr lang="en-GB" smtClean="0"/>
              <a:pPr/>
              <a:t>‹#›</a:t>
            </a:fld>
            <a:endParaRPr lang="en-GB" dirty="0"/>
          </a:p>
        </p:txBody>
      </p:sp>
    </p:spTree>
    <p:extLst>
      <p:ext uri="{BB962C8B-B14F-4D97-AF65-F5344CB8AC3E}">
        <p14:creationId xmlns:p14="http://schemas.microsoft.com/office/powerpoint/2010/main" val="347682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1</a:t>
            </a:fld>
            <a:endParaRPr lang="en-GB" dirty="0"/>
          </a:p>
        </p:txBody>
      </p:sp>
    </p:spTree>
    <p:extLst>
      <p:ext uri="{BB962C8B-B14F-4D97-AF65-F5344CB8AC3E}">
        <p14:creationId xmlns:p14="http://schemas.microsoft.com/office/powerpoint/2010/main" val="450403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10</a:t>
            </a:fld>
            <a:endParaRPr lang="en-GB" dirty="0"/>
          </a:p>
        </p:txBody>
      </p:sp>
    </p:spTree>
    <p:extLst>
      <p:ext uri="{BB962C8B-B14F-4D97-AF65-F5344CB8AC3E}">
        <p14:creationId xmlns:p14="http://schemas.microsoft.com/office/powerpoint/2010/main" val="450403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11</a:t>
            </a:fld>
            <a:endParaRPr lang="en-GB" dirty="0"/>
          </a:p>
        </p:txBody>
      </p:sp>
    </p:spTree>
    <p:extLst>
      <p:ext uri="{BB962C8B-B14F-4D97-AF65-F5344CB8AC3E}">
        <p14:creationId xmlns:p14="http://schemas.microsoft.com/office/powerpoint/2010/main" val="450403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12</a:t>
            </a:fld>
            <a:endParaRPr lang="en-GB" dirty="0"/>
          </a:p>
        </p:txBody>
      </p:sp>
    </p:spTree>
    <p:extLst>
      <p:ext uri="{BB962C8B-B14F-4D97-AF65-F5344CB8AC3E}">
        <p14:creationId xmlns:p14="http://schemas.microsoft.com/office/powerpoint/2010/main" val="450403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13</a:t>
            </a:fld>
            <a:endParaRPr lang="en-GB" dirty="0"/>
          </a:p>
        </p:txBody>
      </p:sp>
    </p:spTree>
    <p:extLst>
      <p:ext uri="{BB962C8B-B14F-4D97-AF65-F5344CB8AC3E}">
        <p14:creationId xmlns:p14="http://schemas.microsoft.com/office/powerpoint/2010/main" val="450403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14</a:t>
            </a:fld>
            <a:endParaRPr lang="en-GB" dirty="0"/>
          </a:p>
        </p:txBody>
      </p:sp>
    </p:spTree>
    <p:extLst>
      <p:ext uri="{BB962C8B-B14F-4D97-AF65-F5344CB8AC3E}">
        <p14:creationId xmlns:p14="http://schemas.microsoft.com/office/powerpoint/2010/main" val="450403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2</a:t>
            </a:fld>
            <a:endParaRPr lang="en-GB" dirty="0"/>
          </a:p>
        </p:txBody>
      </p:sp>
    </p:spTree>
    <p:extLst>
      <p:ext uri="{BB962C8B-B14F-4D97-AF65-F5344CB8AC3E}">
        <p14:creationId xmlns:p14="http://schemas.microsoft.com/office/powerpoint/2010/main" val="450403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3</a:t>
            </a:fld>
            <a:endParaRPr lang="en-GB" dirty="0"/>
          </a:p>
        </p:txBody>
      </p:sp>
    </p:spTree>
    <p:extLst>
      <p:ext uri="{BB962C8B-B14F-4D97-AF65-F5344CB8AC3E}">
        <p14:creationId xmlns:p14="http://schemas.microsoft.com/office/powerpoint/2010/main" val="450403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4</a:t>
            </a:fld>
            <a:endParaRPr lang="en-GB" dirty="0"/>
          </a:p>
        </p:txBody>
      </p:sp>
    </p:spTree>
    <p:extLst>
      <p:ext uri="{BB962C8B-B14F-4D97-AF65-F5344CB8AC3E}">
        <p14:creationId xmlns:p14="http://schemas.microsoft.com/office/powerpoint/2010/main" val="450403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5</a:t>
            </a:fld>
            <a:endParaRPr lang="en-GB" dirty="0"/>
          </a:p>
        </p:txBody>
      </p:sp>
    </p:spTree>
    <p:extLst>
      <p:ext uri="{BB962C8B-B14F-4D97-AF65-F5344CB8AC3E}">
        <p14:creationId xmlns:p14="http://schemas.microsoft.com/office/powerpoint/2010/main" val="450403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6</a:t>
            </a:fld>
            <a:endParaRPr lang="en-GB" dirty="0"/>
          </a:p>
        </p:txBody>
      </p:sp>
    </p:spTree>
    <p:extLst>
      <p:ext uri="{BB962C8B-B14F-4D97-AF65-F5344CB8AC3E}">
        <p14:creationId xmlns:p14="http://schemas.microsoft.com/office/powerpoint/2010/main" val="1551064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7</a:t>
            </a:fld>
            <a:endParaRPr lang="en-GB" dirty="0"/>
          </a:p>
        </p:txBody>
      </p:sp>
    </p:spTree>
    <p:extLst>
      <p:ext uri="{BB962C8B-B14F-4D97-AF65-F5344CB8AC3E}">
        <p14:creationId xmlns:p14="http://schemas.microsoft.com/office/powerpoint/2010/main" val="1959702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8</a:t>
            </a:fld>
            <a:endParaRPr lang="en-GB" dirty="0"/>
          </a:p>
        </p:txBody>
      </p:sp>
    </p:spTree>
    <p:extLst>
      <p:ext uri="{BB962C8B-B14F-4D97-AF65-F5344CB8AC3E}">
        <p14:creationId xmlns:p14="http://schemas.microsoft.com/office/powerpoint/2010/main" val="1992366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smtClean="0"/>
          </a:p>
        </p:txBody>
      </p:sp>
      <p:sp>
        <p:nvSpPr>
          <p:cNvPr id="4" name="Slide Number Placeholder 3"/>
          <p:cNvSpPr>
            <a:spLocks noGrp="1"/>
          </p:cNvSpPr>
          <p:nvPr>
            <p:ph type="sldNum" sz="quarter" idx="10"/>
          </p:nvPr>
        </p:nvSpPr>
        <p:spPr/>
        <p:txBody>
          <a:bodyPr/>
          <a:lstStyle/>
          <a:p>
            <a:fld id="{21477169-346A-4A00-8526-A7824BFA5BD5}" type="slidenum">
              <a:rPr lang="en-GB" smtClean="0"/>
              <a:pPr/>
              <a:t>9</a:t>
            </a:fld>
            <a:endParaRPr lang="en-GB" dirty="0"/>
          </a:p>
        </p:txBody>
      </p:sp>
    </p:spTree>
    <p:extLst>
      <p:ext uri="{BB962C8B-B14F-4D97-AF65-F5344CB8AC3E}">
        <p14:creationId xmlns:p14="http://schemas.microsoft.com/office/powerpoint/2010/main" val="450403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BC9073-7B5D-4525-BD02-9786AC666900}" type="datetimeFigureOut">
              <a:rPr lang="en-GB" smtClean="0"/>
              <a:pPr/>
              <a:t>15/10/2020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93490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BC9073-7B5D-4525-BD02-9786AC666900}" type="datetimeFigureOut">
              <a:rPr lang="en-GB" smtClean="0"/>
              <a:pPr/>
              <a:t>15/10/2020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178499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BC9073-7B5D-4525-BD02-9786AC666900}" type="datetimeFigureOut">
              <a:rPr lang="en-GB" smtClean="0"/>
              <a:pPr/>
              <a:t>15/10/2020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313667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BC9073-7B5D-4525-BD02-9786AC666900}" type="datetimeFigureOut">
              <a:rPr lang="en-GB" smtClean="0"/>
              <a:pPr/>
              <a:t>15/10/2020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302162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BC9073-7B5D-4525-BD02-9786AC666900}" type="datetimeFigureOut">
              <a:rPr lang="en-GB" smtClean="0"/>
              <a:pPr/>
              <a:t>15/10/2020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1558840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BC9073-7B5D-4525-BD02-9786AC666900}" type="datetimeFigureOut">
              <a:rPr lang="en-GB" smtClean="0"/>
              <a:pPr/>
              <a:t>15/10/2020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1810533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BC9073-7B5D-4525-BD02-9786AC666900}" type="datetimeFigureOut">
              <a:rPr lang="en-GB" smtClean="0"/>
              <a:pPr/>
              <a:t>15/10/2020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3475714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BC9073-7B5D-4525-BD02-9786AC666900}" type="datetimeFigureOut">
              <a:rPr lang="en-GB" smtClean="0"/>
              <a:pPr/>
              <a:t>15/10/2020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923382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C9073-7B5D-4525-BD02-9786AC666900}" type="datetimeFigureOut">
              <a:rPr lang="en-GB" smtClean="0"/>
              <a:pPr/>
              <a:t>15/10/2020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309232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C9073-7B5D-4525-BD02-9786AC666900}" type="datetimeFigureOut">
              <a:rPr lang="en-GB" smtClean="0"/>
              <a:pPr/>
              <a:t>15/10/2020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1018695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C9073-7B5D-4525-BD02-9786AC666900}" type="datetimeFigureOut">
              <a:rPr lang="en-GB" smtClean="0"/>
              <a:pPr/>
              <a:t>15/10/2020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939596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C9073-7B5D-4525-BD02-9786AC666900}" type="datetimeFigureOut">
              <a:rPr lang="en-GB" smtClean="0"/>
              <a:pPr/>
              <a:t>15/10/2020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20862-6CE4-43C9-8FF3-4EAA2BB15D31}" type="slidenum">
              <a:rPr lang="en-GB" smtClean="0"/>
              <a:pPr/>
              <a:t>‹#›</a:t>
            </a:fld>
            <a:endParaRPr lang="en-GB" dirty="0"/>
          </a:p>
        </p:txBody>
      </p:sp>
    </p:spTree>
    <p:extLst>
      <p:ext uri="{BB962C8B-B14F-4D97-AF65-F5344CB8AC3E}">
        <p14:creationId xmlns:p14="http://schemas.microsoft.com/office/powerpoint/2010/main" val="1171112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home.oxfordowl.co.uk/readi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home.oxfordowl.co.uk/read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50" y="5189387"/>
            <a:ext cx="9144000" cy="1668613"/>
          </a:xfrm>
          <a:prstGeom prst="rect">
            <a:avLst/>
          </a:prstGeom>
        </p:spPr>
      </p:pic>
      <p:sp>
        <p:nvSpPr>
          <p:cNvPr id="4" name="Rectangle 3"/>
          <p:cNvSpPr/>
          <p:nvPr/>
        </p:nvSpPr>
        <p:spPr>
          <a:xfrm>
            <a:off x="1923394" y="135068"/>
            <a:ext cx="529721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rgbClr val="FF0000"/>
                </a:solidFill>
              </a:rPr>
              <a:t>Contingency Plan </a:t>
            </a:r>
            <a:endParaRPr lang="en-US" sz="5400" b="1" cap="none" spc="0" dirty="0">
              <a:ln/>
              <a:solidFill>
                <a:srgbClr val="FF0000"/>
              </a:solidFill>
              <a:effectLst/>
            </a:endParaRPr>
          </a:p>
        </p:txBody>
      </p:sp>
      <p:pic>
        <p:nvPicPr>
          <p:cNvPr id="7" name="Picture 6"/>
          <p:cNvPicPr/>
          <p:nvPr/>
        </p:nvPicPr>
        <p:blipFill rotWithShape="1">
          <a:blip r:embed="rId4"/>
          <a:srcRect l="70745" t="52018"/>
          <a:stretch/>
        </p:blipFill>
        <p:spPr bwMode="auto">
          <a:xfrm>
            <a:off x="3511461" y="3256538"/>
            <a:ext cx="1676400" cy="1658620"/>
          </a:xfrm>
          <a:prstGeom prst="ellipse">
            <a:avLst/>
          </a:prstGeom>
          <a:ln>
            <a:noFill/>
          </a:ln>
          <a:extLst>
            <a:ext uri="{53640926-AAD7-44D8-BBD7-CCE9431645EC}">
              <a14:shadowObscured xmlns:a14="http://schemas.microsoft.com/office/drawing/2010/main"/>
            </a:ext>
          </a:extLst>
        </p:spPr>
      </p:pic>
      <p:pic>
        <p:nvPicPr>
          <p:cNvPr id="8" name="Picture 7"/>
          <p:cNvPicPr/>
          <p:nvPr/>
        </p:nvPicPr>
        <p:blipFill rotWithShape="1">
          <a:blip r:embed="rId4"/>
          <a:srcRect l="67590" t="-5509" r="-4432" b="48116"/>
          <a:stretch/>
        </p:blipFill>
        <p:spPr bwMode="auto">
          <a:xfrm>
            <a:off x="467544" y="1058398"/>
            <a:ext cx="2026920" cy="1905000"/>
          </a:xfrm>
          <a:prstGeom prst="ellipse">
            <a:avLst/>
          </a:prstGeom>
          <a:ln>
            <a:noFill/>
          </a:ln>
          <a:extLst>
            <a:ext uri="{53640926-AAD7-44D8-BBD7-CCE9431645EC}">
              <a14:shadowObscured xmlns:a14="http://schemas.microsoft.com/office/drawing/2010/main"/>
            </a:ext>
          </a:extLst>
        </p:spPr>
      </p:pic>
      <p:pic>
        <p:nvPicPr>
          <p:cNvPr id="9" name="Picture 8"/>
          <p:cNvPicPr/>
          <p:nvPr/>
        </p:nvPicPr>
        <p:blipFill rotWithShape="1">
          <a:blip r:embed="rId4"/>
          <a:srcRect l="33778" t="48932" r="32978" b="-3595"/>
          <a:stretch/>
        </p:blipFill>
        <p:spPr bwMode="auto">
          <a:xfrm>
            <a:off x="589464" y="3140968"/>
            <a:ext cx="1905000" cy="1889760"/>
          </a:xfrm>
          <a:prstGeom prst="ellipse">
            <a:avLst/>
          </a:prstGeom>
          <a:ln>
            <a:noFill/>
          </a:ln>
          <a:extLst>
            <a:ext uri="{53640926-AAD7-44D8-BBD7-CCE9431645EC}">
              <a14:shadowObscured xmlns:a14="http://schemas.microsoft.com/office/drawing/2010/main"/>
            </a:ext>
          </a:extLst>
        </p:spPr>
      </p:pic>
      <p:pic>
        <p:nvPicPr>
          <p:cNvPr id="10" name="Picture 9"/>
          <p:cNvPicPr/>
          <p:nvPr/>
        </p:nvPicPr>
        <p:blipFill rotWithShape="1">
          <a:blip r:embed="rId4"/>
          <a:srcRect l="33510" r="32979" b="47101"/>
          <a:stretch/>
        </p:blipFill>
        <p:spPr bwMode="auto">
          <a:xfrm>
            <a:off x="6336693" y="1174856"/>
            <a:ext cx="1920240" cy="1828800"/>
          </a:xfrm>
          <a:prstGeom prst="ellipse">
            <a:avLst/>
          </a:prstGeom>
          <a:ln>
            <a:noFill/>
          </a:ln>
          <a:extLst>
            <a:ext uri="{53640926-AAD7-44D8-BBD7-CCE9431645EC}">
              <a14:shadowObscured xmlns:a14="http://schemas.microsoft.com/office/drawing/2010/main"/>
            </a:ext>
          </a:extLst>
        </p:spPr>
      </p:pic>
      <p:pic>
        <p:nvPicPr>
          <p:cNvPr id="11" name="Picture 10"/>
          <p:cNvPicPr/>
          <p:nvPr/>
        </p:nvPicPr>
        <p:blipFill rotWithShape="1">
          <a:blip r:embed="rId4"/>
          <a:srcRect l="-2128" r="71277" b="50627"/>
          <a:stretch/>
        </p:blipFill>
        <p:spPr bwMode="auto">
          <a:xfrm>
            <a:off x="6336693" y="3140968"/>
            <a:ext cx="1767840" cy="1706245"/>
          </a:xfrm>
          <a:prstGeom prst="ellipse">
            <a:avLst/>
          </a:prstGeom>
          <a:ln>
            <a:noFill/>
          </a:ln>
          <a:extLst>
            <a:ext uri="{53640926-AAD7-44D8-BBD7-CCE9431645EC}">
              <a14:shadowObscured xmlns:a14="http://schemas.microsoft.com/office/drawing/2010/main"/>
            </a:ext>
          </a:extLst>
        </p:spPr>
      </p:pic>
      <p:pic>
        <p:nvPicPr>
          <p:cNvPr id="12" name="Picture 11"/>
          <p:cNvPicPr/>
          <p:nvPr/>
        </p:nvPicPr>
        <p:blipFill rotWithShape="1">
          <a:blip r:embed="rId4"/>
          <a:srcRect l="-2127" t="51136" r="71276" b="-4476"/>
          <a:stretch/>
        </p:blipFill>
        <p:spPr bwMode="auto">
          <a:xfrm>
            <a:off x="3511461" y="1143592"/>
            <a:ext cx="1767840" cy="1844040"/>
          </a:xfrm>
          <a:prstGeom prst="ellipse">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58761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89387"/>
            <a:ext cx="9144000" cy="1668613"/>
          </a:xfrm>
          <a:prstGeom prst="rect">
            <a:avLst/>
          </a:prstGeom>
        </p:spPr>
      </p:pic>
      <p:sp>
        <p:nvSpPr>
          <p:cNvPr id="2" name="Rectangle 1"/>
          <p:cNvSpPr/>
          <p:nvPr/>
        </p:nvSpPr>
        <p:spPr>
          <a:xfrm>
            <a:off x="2900035" y="116632"/>
            <a:ext cx="334392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FF0000"/>
                </a:solidFill>
                <a:effectLst/>
              </a:rPr>
              <a:t>Timetables</a:t>
            </a:r>
            <a:endParaRPr lang="en-US" sz="5400" b="1" cap="none" spc="0" dirty="0">
              <a:ln/>
              <a:solidFill>
                <a:srgbClr val="FF0000"/>
              </a:solidFill>
              <a:effectLst/>
            </a:endParaRPr>
          </a:p>
        </p:txBody>
      </p:sp>
      <p:pic>
        <p:nvPicPr>
          <p:cNvPr id="5" name="Picture 4"/>
          <p:cNvPicPr>
            <a:picLocks noChangeAspect="1"/>
          </p:cNvPicPr>
          <p:nvPr/>
        </p:nvPicPr>
        <p:blipFill>
          <a:blip r:embed="rId4"/>
          <a:stretch>
            <a:fillRect/>
          </a:stretch>
        </p:blipFill>
        <p:spPr>
          <a:xfrm>
            <a:off x="899592" y="1291456"/>
            <a:ext cx="7452320" cy="3646437"/>
          </a:xfrm>
          <a:prstGeom prst="rect">
            <a:avLst/>
          </a:prstGeom>
          <a:ln w="57150">
            <a:solidFill>
              <a:srgbClr val="FF0000"/>
            </a:solidFill>
          </a:ln>
        </p:spPr>
      </p:pic>
    </p:spTree>
    <p:extLst>
      <p:ext uri="{BB962C8B-B14F-4D97-AF65-F5344CB8AC3E}">
        <p14:creationId xmlns:p14="http://schemas.microsoft.com/office/powerpoint/2010/main" val="2451515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3018" y="-4421"/>
            <a:ext cx="5585888"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FF0000"/>
                </a:solidFill>
                <a:effectLst/>
              </a:rPr>
              <a:t>The teachers will…</a:t>
            </a:r>
            <a:endParaRPr lang="en-US" sz="5400" b="1" cap="none" spc="0" dirty="0">
              <a:ln/>
              <a:solidFill>
                <a:srgbClr val="FF0000"/>
              </a:solidFill>
              <a:effectLst/>
            </a:endParaRPr>
          </a:p>
        </p:txBody>
      </p:sp>
      <p:sp>
        <p:nvSpPr>
          <p:cNvPr id="4" name="Rectangle 3"/>
          <p:cNvSpPr/>
          <p:nvPr/>
        </p:nvSpPr>
        <p:spPr>
          <a:xfrm>
            <a:off x="397158" y="685641"/>
            <a:ext cx="8568952" cy="5601533"/>
          </a:xfrm>
          <a:prstGeom prst="rect">
            <a:avLst/>
          </a:prstGeom>
        </p:spPr>
        <p:txBody>
          <a:bodyPr wrap="square">
            <a:spAutoFit/>
          </a:bodyPr>
          <a:lstStyle/>
          <a:p>
            <a:pPr marL="285750" lvl="0" indent="-285750">
              <a:buFont typeface="Wingdings" panose="05000000000000000000" pitchFamily="2" charset="2"/>
              <a:buChar char="v"/>
            </a:pPr>
            <a:r>
              <a:rPr lang="en-GB" sz="2000" dirty="0" smtClean="0">
                <a:solidFill>
                  <a:srgbClr val="002060"/>
                </a:solidFill>
              </a:rPr>
              <a:t>Consider </a:t>
            </a:r>
            <a:r>
              <a:rPr lang="en-GB" sz="2000" dirty="0">
                <a:solidFill>
                  <a:srgbClr val="002060"/>
                </a:solidFill>
              </a:rPr>
              <a:t>the work provided for the children to facilitate those who may not have an available adult to support them</a:t>
            </a:r>
          </a:p>
          <a:p>
            <a:pPr marL="285750" lvl="0" indent="-285750">
              <a:buFont typeface="Wingdings" panose="05000000000000000000" pitchFamily="2" charset="2"/>
              <a:buChar char="v"/>
            </a:pPr>
            <a:r>
              <a:rPr lang="en-GB" sz="2000" dirty="0">
                <a:solidFill>
                  <a:srgbClr val="002060"/>
                </a:solidFill>
              </a:rPr>
              <a:t>Maintain a register of pupils who have engaged with the remote learning and contact parents in the event no learning is submitted to provide support</a:t>
            </a:r>
          </a:p>
          <a:p>
            <a:pPr marL="285750" lvl="0" indent="-285750">
              <a:buFont typeface="Wingdings" panose="05000000000000000000" pitchFamily="2" charset="2"/>
              <a:buChar char="v"/>
            </a:pPr>
            <a:r>
              <a:rPr lang="en-GB" sz="2000" dirty="0">
                <a:solidFill>
                  <a:srgbClr val="002060"/>
                </a:solidFill>
              </a:rPr>
              <a:t>Be online through Google Classroom to support children throughout the school day, either by using Google Meet, video or written (typed) feedback.</a:t>
            </a:r>
          </a:p>
          <a:p>
            <a:pPr marL="285750" lvl="0" indent="-285750">
              <a:buFont typeface="Wingdings" panose="05000000000000000000" pitchFamily="2" charset="2"/>
              <a:buChar char="v"/>
            </a:pPr>
            <a:r>
              <a:rPr lang="en-GB" sz="2000" dirty="0">
                <a:solidFill>
                  <a:srgbClr val="002060"/>
                </a:solidFill>
              </a:rPr>
              <a:t>Provide feedback on work within the agreed time scale and use this to plan the next lesson in response to how the children have done to maintain the sequence of lessons. Marking and feedback will be in line with the school Assessment and feedback Policy addendum</a:t>
            </a:r>
          </a:p>
          <a:p>
            <a:pPr marL="285750" lvl="0" indent="-285750">
              <a:buFont typeface="Wingdings" panose="05000000000000000000" pitchFamily="2" charset="2"/>
              <a:buChar char="v"/>
            </a:pPr>
            <a:r>
              <a:rPr lang="en-GB" sz="2000" dirty="0">
                <a:solidFill>
                  <a:srgbClr val="002060"/>
                </a:solidFill>
              </a:rPr>
              <a:t>Begin the day with a virtual register to provide details of what the learning for the day is and the expectations.</a:t>
            </a:r>
          </a:p>
          <a:p>
            <a:pPr marL="285750" lvl="0" indent="-285750">
              <a:buFont typeface="Wingdings" panose="05000000000000000000" pitchFamily="2" charset="2"/>
              <a:buChar char="v"/>
            </a:pPr>
            <a:r>
              <a:rPr lang="en-GB" sz="2000" dirty="0">
                <a:solidFill>
                  <a:srgbClr val="002060"/>
                </a:solidFill>
              </a:rPr>
              <a:t>End the day with the reading of a class novel or story book</a:t>
            </a:r>
          </a:p>
          <a:p>
            <a:pPr marL="285750" lvl="0" indent="-285750">
              <a:buFont typeface="Wingdings" panose="05000000000000000000" pitchFamily="2" charset="2"/>
              <a:buChar char="v"/>
            </a:pPr>
            <a:r>
              <a:rPr lang="en-GB" sz="2000" dirty="0">
                <a:solidFill>
                  <a:srgbClr val="002060"/>
                </a:solidFill>
              </a:rPr>
              <a:t>Provide videos and recorded lessons where appropriate</a:t>
            </a:r>
          </a:p>
          <a:p>
            <a:pPr marL="285750" lvl="0" indent="-285750">
              <a:buFont typeface="Wingdings" panose="05000000000000000000" pitchFamily="2" charset="2"/>
              <a:buChar char="v"/>
            </a:pPr>
            <a:r>
              <a:rPr lang="en-GB" sz="2000" dirty="0">
                <a:solidFill>
                  <a:srgbClr val="002060"/>
                </a:solidFill>
              </a:rPr>
              <a:t>Ensure that any safeguarding or wellbeing concerns, as a result of absenteeism for remote learning or from observations of the children, are passed to the Designated Safeguarding Lead</a:t>
            </a:r>
          </a:p>
          <a:p>
            <a:pPr marL="285750" lvl="0" indent="-285750">
              <a:buFont typeface="Wingdings" panose="05000000000000000000" pitchFamily="2" charset="2"/>
              <a:buChar char="v"/>
            </a:pPr>
            <a:r>
              <a:rPr lang="en-GB" sz="2000" dirty="0">
                <a:solidFill>
                  <a:srgbClr val="002060"/>
                </a:solidFill>
              </a:rPr>
              <a:t>Monitor and support the learning of children with Special Educational Needs</a:t>
            </a:r>
          </a:p>
        </p:txBody>
      </p:sp>
    </p:spTree>
    <p:extLst>
      <p:ext uri="{BB962C8B-B14F-4D97-AF65-F5344CB8AC3E}">
        <p14:creationId xmlns:p14="http://schemas.microsoft.com/office/powerpoint/2010/main" val="3292064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919" y="-4421"/>
            <a:ext cx="847809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00B050"/>
                </a:solidFill>
                <a:effectLst/>
              </a:rPr>
              <a:t>The teaching assistants will…</a:t>
            </a:r>
            <a:endParaRPr lang="en-US" sz="5400" b="1" cap="none" spc="0" dirty="0">
              <a:ln/>
              <a:solidFill>
                <a:srgbClr val="00B050"/>
              </a:solidFill>
              <a:effectLst/>
            </a:endParaRPr>
          </a:p>
        </p:txBody>
      </p:sp>
      <p:sp>
        <p:nvSpPr>
          <p:cNvPr id="4" name="Rectangle 3"/>
          <p:cNvSpPr/>
          <p:nvPr/>
        </p:nvSpPr>
        <p:spPr>
          <a:xfrm>
            <a:off x="397158" y="764704"/>
            <a:ext cx="8568952" cy="2246769"/>
          </a:xfrm>
          <a:prstGeom prst="rect">
            <a:avLst/>
          </a:prstGeom>
        </p:spPr>
        <p:txBody>
          <a:bodyPr wrap="square">
            <a:spAutoFit/>
          </a:bodyPr>
          <a:lstStyle/>
          <a:p>
            <a:pPr marL="342900" lvl="0" indent="-342900">
              <a:buFont typeface="Wingdings" panose="05000000000000000000" pitchFamily="2" charset="2"/>
              <a:buChar char="v"/>
            </a:pPr>
            <a:r>
              <a:rPr lang="en-GB" sz="2000" dirty="0">
                <a:solidFill>
                  <a:srgbClr val="002060"/>
                </a:solidFill>
              </a:rPr>
              <a:t>To support the teacher in the delivery of the education of the children remotely</a:t>
            </a:r>
          </a:p>
          <a:p>
            <a:pPr marL="342900" lvl="0" indent="-342900">
              <a:buFont typeface="Wingdings" panose="05000000000000000000" pitchFamily="2" charset="2"/>
              <a:buChar char="v"/>
            </a:pPr>
            <a:r>
              <a:rPr lang="en-GB" sz="2000" dirty="0">
                <a:solidFill>
                  <a:srgbClr val="002060"/>
                </a:solidFill>
              </a:rPr>
              <a:t>Take specific responsibility for the delivery of guided reading with small groups of children through live streaming</a:t>
            </a:r>
          </a:p>
          <a:p>
            <a:pPr marL="342900" lvl="0" indent="-342900">
              <a:buFont typeface="Wingdings" panose="05000000000000000000" pitchFamily="2" charset="2"/>
              <a:buChar char="v"/>
            </a:pPr>
            <a:r>
              <a:rPr lang="en-GB" sz="2000" dirty="0">
                <a:solidFill>
                  <a:srgbClr val="002060"/>
                </a:solidFill>
              </a:rPr>
              <a:t>Make welfare calls throughout the week</a:t>
            </a:r>
          </a:p>
          <a:p>
            <a:pPr marL="342900" lvl="0" indent="-342900">
              <a:buFont typeface="Wingdings" panose="05000000000000000000" pitchFamily="2" charset="2"/>
              <a:buChar char="v"/>
            </a:pPr>
            <a:r>
              <a:rPr lang="en-GB" sz="2000" dirty="0">
                <a:solidFill>
                  <a:srgbClr val="002060"/>
                </a:solidFill>
              </a:rPr>
              <a:t>Supporting the assessment and feedback of children’s work</a:t>
            </a:r>
          </a:p>
          <a:p>
            <a:pPr marL="342900" lvl="0" indent="-342900">
              <a:buFont typeface="Wingdings" panose="05000000000000000000" pitchFamily="2" charset="2"/>
              <a:buChar char="v"/>
            </a:pPr>
            <a:r>
              <a:rPr lang="en-GB" sz="2000" dirty="0">
                <a:solidFill>
                  <a:srgbClr val="002060"/>
                </a:solidFill>
              </a:rPr>
              <a:t>Responding to any support needs of the </a:t>
            </a:r>
            <a:r>
              <a:rPr lang="en-GB" sz="2000" dirty="0" smtClean="0">
                <a:solidFill>
                  <a:srgbClr val="002060"/>
                </a:solidFill>
              </a:rPr>
              <a:t>children</a:t>
            </a:r>
            <a:endParaRPr lang="en-GB" sz="2000" dirty="0">
              <a:solidFill>
                <a:srgbClr val="002060"/>
              </a:solidFill>
            </a:endParaRPr>
          </a:p>
        </p:txBody>
      </p:sp>
      <p:sp>
        <p:nvSpPr>
          <p:cNvPr id="5" name="Rectangle 4"/>
          <p:cNvSpPr/>
          <p:nvPr/>
        </p:nvSpPr>
        <p:spPr>
          <a:xfrm>
            <a:off x="1568989" y="3003295"/>
            <a:ext cx="6134436"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7030A0"/>
                </a:solidFill>
                <a:effectLst/>
              </a:rPr>
              <a:t>The </a:t>
            </a:r>
            <a:r>
              <a:rPr lang="en-US" sz="5400" b="1" dirty="0">
                <a:ln/>
                <a:solidFill>
                  <a:srgbClr val="7030A0"/>
                </a:solidFill>
              </a:rPr>
              <a:t>o</a:t>
            </a:r>
            <a:r>
              <a:rPr lang="en-US" sz="5400" b="1" cap="none" spc="0" dirty="0" smtClean="0">
                <a:ln/>
                <a:solidFill>
                  <a:srgbClr val="7030A0"/>
                </a:solidFill>
                <a:effectLst/>
              </a:rPr>
              <a:t>ffice staff will…</a:t>
            </a:r>
            <a:endParaRPr lang="en-US" sz="5400" b="1" cap="none" spc="0" dirty="0">
              <a:ln/>
              <a:solidFill>
                <a:srgbClr val="7030A0"/>
              </a:solidFill>
              <a:effectLst/>
            </a:endParaRPr>
          </a:p>
        </p:txBody>
      </p:sp>
      <p:sp>
        <p:nvSpPr>
          <p:cNvPr id="3" name="Rectangle 2"/>
          <p:cNvSpPr/>
          <p:nvPr/>
        </p:nvSpPr>
        <p:spPr>
          <a:xfrm>
            <a:off x="430180" y="3926625"/>
            <a:ext cx="8350422" cy="646331"/>
          </a:xfrm>
          <a:prstGeom prst="rect">
            <a:avLst/>
          </a:prstGeom>
        </p:spPr>
        <p:txBody>
          <a:bodyPr wrap="square">
            <a:spAutoFit/>
          </a:bodyPr>
          <a:lstStyle/>
          <a:p>
            <a:pPr marL="285750" lvl="0" indent="-285750">
              <a:buFont typeface="Wingdings" panose="05000000000000000000" pitchFamily="2" charset="2"/>
              <a:buChar char="v"/>
            </a:pPr>
            <a:r>
              <a:rPr lang="en-GB" dirty="0">
                <a:solidFill>
                  <a:srgbClr val="002060"/>
                </a:solidFill>
              </a:rPr>
              <a:t>Provide technical support for Google Classroom</a:t>
            </a:r>
          </a:p>
          <a:p>
            <a:pPr marL="285750" lvl="0" indent="-285750">
              <a:buFont typeface="Wingdings" panose="05000000000000000000" pitchFamily="2" charset="2"/>
              <a:buChar char="v"/>
            </a:pPr>
            <a:r>
              <a:rPr lang="en-GB" dirty="0">
                <a:solidFill>
                  <a:srgbClr val="002060"/>
                </a:solidFill>
              </a:rPr>
              <a:t>Be the point of contact regarding absence from remote learning</a:t>
            </a:r>
          </a:p>
        </p:txBody>
      </p:sp>
      <p:sp>
        <p:nvSpPr>
          <p:cNvPr id="6" name="Rectangle 5"/>
          <p:cNvSpPr/>
          <p:nvPr/>
        </p:nvSpPr>
        <p:spPr>
          <a:xfrm>
            <a:off x="331787" y="4579498"/>
            <a:ext cx="8715848" cy="76944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smtClean="0">
                <a:ln/>
                <a:solidFill>
                  <a:srgbClr val="FFFF00"/>
                </a:solidFill>
                <a:effectLst/>
              </a:rPr>
              <a:t>The Special Needs Coordinator will…</a:t>
            </a:r>
            <a:endParaRPr lang="en-US" sz="4400" b="1" cap="none" spc="0" dirty="0">
              <a:ln/>
              <a:solidFill>
                <a:srgbClr val="FFFF00"/>
              </a:solidFill>
              <a:effectLst/>
            </a:endParaRPr>
          </a:p>
        </p:txBody>
      </p:sp>
      <p:sp>
        <p:nvSpPr>
          <p:cNvPr id="7" name="Rectangle 6"/>
          <p:cNvSpPr/>
          <p:nvPr/>
        </p:nvSpPr>
        <p:spPr>
          <a:xfrm>
            <a:off x="397158" y="5348939"/>
            <a:ext cx="8568952" cy="1323439"/>
          </a:xfrm>
          <a:prstGeom prst="rect">
            <a:avLst/>
          </a:prstGeom>
        </p:spPr>
        <p:txBody>
          <a:bodyPr wrap="square">
            <a:spAutoFit/>
          </a:bodyPr>
          <a:lstStyle/>
          <a:p>
            <a:pPr marL="342900" lvl="0" indent="-342900">
              <a:buFont typeface="Wingdings" panose="05000000000000000000" pitchFamily="2" charset="2"/>
              <a:buChar char="v"/>
            </a:pPr>
            <a:r>
              <a:rPr lang="en-GB" sz="2000" dirty="0">
                <a:solidFill>
                  <a:srgbClr val="002060"/>
                </a:solidFill>
              </a:rPr>
              <a:t>Ensure the provision of support for children with Educational Health Care Plans (EHCPs)</a:t>
            </a:r>
          </a:p>
          <a:p>
            <a:pPr marL="342900" lvl="0" indent="-342900">
              <a:buFont typeface="Wingdings" panose="05000000000000000000" pitchFamily="2" charset="2"/>
              <a:buChar char="v"/>
            </a:pPr>
            <a:r>
              <a:rPr lang="en-GB" sz="2000" dirty="0">
                <a:solidFill>
                  <a:srgbClr val="002060"/>
                </a:solidFill>
              </a:rPr>
              <a:t>Conduct welfare calls to all EHCP children</a:t>
            </a:r>
          </a:p>
          <a:p>
            <a:pPr marL="342900" lvl="0" indent="-342900">
              <a:buFont typeface="Wingdings" panose="05000000000000000000" pitchFamily="2" charset="2"/>
              <a:buChar char="v"/>
            </a:pPr>
            <a:r>
              <a:rPr lang="en-GB" sz="2000" dirty="0">
                <a:solidFill>
                  <a:srgbClr val="002060"/>
                </a:solidFill>
              </a:rPr>
              <a:t>Ensure that, where possible, objectives from the EHCP are being delivered</a:t>
            </a:r>
          </a:p>
        </p:txBody>
      </p:sp>
    </p:spTree>
    <p:extLst>
      <p:ext uri="{BB962C8B-B14F-4D97-AF65-F5344CB8AC3E}">
        <p14:creationId xmlns:p14="http://schemas.microsoft.com/office/powerpoint/2010/main" val="2694195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172" y="188640"/>
            <a:ext cx="8930393"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cap="none" spc="0" dirty="0" smtClean="0">
                <a:ln/>
                <a:solidFill>
                  <a:srgbClr val="FF0000"/>
                </a:solidFill>
                <a:effectLst/>
              </a:rPr>
              <a:t>The </a:t>
            </a:r>
            <a:r>
              <a:rPr lang="en-US" sz="4000" b="1" dirty="0" smtClean="0">
                <a:ln/>
                <a:solidFill>
                  <a:srgbClr val="FF0000"/>
                </a:solidFill>
              </a:rPr>
              <a:t>Designated Safeguarding Leads </a:t>
            </a:r>
            <a:r>
              <a:rPr lang="en-US" sz="4000" b="1" cap="none" spc="0" dirty="0" smtClean="0">
                <a:ln/>
                <a:solidFill>
                  <a:srgbClr val="FF0000"/>
                </a:solidFill>
                <a:effectLst/>
              </a:rPr>
              <a:t>will…</a:t>
            </a:r>
            <a:endParaRPr lang="en-US" sz="4000" b="1" cap="none" spc="0" dirty="0">
              <a:ln/>
              <a:solidFill>
                <a:srgbClr val="FF0000"/>
              </a:solidFill>
              <a:effectLst/>
            </a:endParaRPr>
          </a:p>
        </p:txBody>
      </p:sp>
      <p:sp>
        <p:nvSpPr>
          <p:cNvPr id="6" name="Rectangle 5"/>
          <p:cNvSpPr/>
          <p:nvPr/>
        </p:nvSpPr>
        <p:spPr>
          <a:xfrm>
            <a:off x="397157" y="958441"/>
            <a:ext cx="8350422" cy="1477328"/>
          </a:xfrm>
          <a:prstGeom prst="rect">
            <a:avLst/>
          </a:prstGeom>
        </p:spPr>
        <p:txBody>
          <a:bodyPr wrap="square">
            <a:spAutoFit/>
          </a:bodyPr>
          <a:lstStyle/>
          <a:p>
            <a:pPr marL="285750" lvl="0" indent="-285750">
              <a:buFont typeface="Wingdings" panose="05000000000000000000" pitchFamily="2" charset="2"/>
              <a:buChar char="v"/>
            </a:pPr>
            <a:r>
              <a:rPr lang="en-GB" dirty="0">
                <a:solidFill>
                  <a:srgbClr val="002060"/>
                </a:solidFill>
              </a:rPr>
              <a:t>Be on call at any point in the day to support staff </a:t>
            </a:r>
            <a:r>
              <a:rPr lang="en-GB" dirty="0" smtClean="0">
                <a:solidFill>
                  <a:srgbClr val="002060"/>
                </a:solidFill>
              </a:rPr>
              <a:t> and parents with </a:t>
            </a:r>
            <a:r>
              <a:rPr lang="en-GB" dirty="0">
                <a:solidFill>
                  <a:srgbClr val="002060"/>
                </a:solidFill>
              </a:rPr>
              <a:t>safeguarding concerns</a:t>
            </a:r>
          </a:p>
          <a:p>
            <a:pPr marL="285750" lvl="0" indent="-285750">
              <a:buFont typeface="Wingdings" panose="05000000000000000000" pitchFamily="2" charset="2"/>
              <a:buChar char="v"/>
            </a:pPr>
            <a:r>
              <a:rPr lang="en-GB" dirty="0">
                <a:solidFill>
                  <a:srgbClr val="002060"/>
                </a:solidFill>
              </a:rPr>
              <a:t>Conduct wellbeing calls to any families who require support</a:t>
            </a:r>
          </a:p>
          <a:p>
            <a:pPr marL="285750" lvl="0" indent="-285750">
              <a:buFont typeface="Wingdings" panose="05000000000000000000" pitchFamily="2" charset="2"/>
              <a:buChar char="v"/>
            </a:pPr>
            <a:r>
              <a:rPr lang="en-GB" dirty="0">
                <a:solidFill>
                  <a:srgbClr val="002060"/>
                </a:solidFill>
              </a:rPr>
              <a:t>Check the attendance of pupils each day (start and end of the say) on the video conferencing</a:t>
            </a:r>
          </a:p>
        </p:txBody>
      </p:sp>
      <p:sp>
        <p:nvSpPr>
          <p:cNvPr id="7" name="Rectangle 6"/>
          <p:cNvSpPr/>
          <p:nvPr/>
        </p:nvSpPr>
        <p:spPr>
          <a:xfrm>
            <a:off x="882543" y="2444791"/>
            <a:ext cx="7379649"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cap="none" spc="0" dirty="0" smtClean="0">
                <a:ln/>
                <a:solidFill>
                  <a:srgbClr val="00B050"/>
                </a:solidFill>
                <a:effectLst/>
              </a:rPr>
              <a:t>The </a:t>
            </a:r>
            <a:r>
              <a:rPr lang="en-US" sz="4000" b="1" dirty="0" smtClean="0">
                <a:ln/>
                <a:solidFill>
                  <a:srgbClr val="00B050"/>
                </a:solidFill>
              </a:rPr>
              <a:t>Senior Leadership Team </a:t>
            </a:r>
            <a:r>
              <a:rPr lang="en-US" sz="4000" b="1" cap="none" spc="0" dirty="0" smtClean="0">
                <a:ln/>
                <a:solidFill>
                  <a:srgbClr val="00B050"/>
                </a:solidFill>
                <a:effectLst/>
              </a:rPr>
              <a:t>will…</a:t>
            </a:r>
            <a:endParaRPr lang="en-US" sz="4000" b="1" cap="none" spc="0" dirty="0">
              <a:ln/>
              <a:solidFill>
                <a:srgbClr val="00B050"/>
              </a:solidFill>
              <a:effectLst/>
            </a:endParaRPr>
          </a:p>
        </p:txBody>
      </p:sp>
      <p:sp>
        <p:nvSpPr>
          <p:cNvPr id="8" name="Rectangle 7"/>
          <p:cNvSpPr/>
          <p:nvPr/>
        </p:nvSpPr>
        <p:spPr>
          <a:xfrm>
            <a:off x="429410" y="3225483"/>
            <a:ext cx="8350422" cy="1200329"/>
          </a:xfrm>
          <a:prstGeom prst="rect">
            <a:avLst/>
          </a:prstGeom>
        </p:spPr>
        <p:txBody>
          <a:bodyPr wrap="square">
            <a:spAutoFit/>
          </a:bodyPr>
          <a:lstStyle/>
          <a:p>
            <a:pPr marL="285750" lvl="0" indent="-285750">
              <a:buFont typeface="Wingdings" panose="05000000000000000000" pitchFamily="2" charset="2"/>
              <a:buChar char="v"/>
            </a:pPr>
            <a:r>
              <a:rPr lang="en-GB" dirty="0" smtClean="0">
                <a:solidFill>
                  <a:srgbClr val="002060"/>
                </a:solidFill>
              </a:rPr>
              <a:t>Monitor the provision of teaching and learning across the school for its effectiveness and consistency</a:t>
            </a:r>
          </a:p>
          <a:p>
            <a:pPr marL="285750" lvl="0" indent="-285750">
              <a:buFont typeface="Wingdings" panose="05000000000000000000" pitchFamily="2" charset="2"/>
              <a:buChar char="v"/>
            </a:pPr>
            <a:r>
              <a:rPr lang="en-GB" dirty="0" smtClean="0">
                <a:solidFill>
                  <a:srgbClr val="002060"/>
                </a:solidFill>
              </a:rPr>
              <a:t>Review provision to ensure all children are able to access their learning</a:t>
            </a:r>
          </a:p>
          <a:p>
            <a:pPr marL="285750" lvl="0" indent="-285750">
              <a:buFont typeface="Wingdings" panose="05000000000000000000" pitchFamily="2" charset="2"/>
              <a:buChar char="v"/>
            </a:pPr>
            <a:r>
              <a:rPr lang="en-GB" dirty="0" smtClean="0">
                <a:solidFill>
                  <a:srgbClr val="002060"/>
                </a:solidFill>
              </a:rPr>
              <a:t>Ensure the wellbeing of the pupils, staff and parents of the Newchurch Family</a:t>
            </a:r>
            <a:endParaRPr lang="en-GB" dirty="0">
              <a:solidFill>
                <a:srgbClr val="002060"/>
              </a:solidFill>
            </a:endParaRPr>
          </a:p>
        </p:txBody>
      </p:sp>
      <p:sp>
        <p:nvSpPr>
          <p:cNvPr id="9" name="Rectangle 8"/>
          <p:cNvSpPr/>
          <p:nvPr/>
        </p:nvSpPr>
        <p:spPr>
          <a:xfrm>
            <a:off x="1420450" y="4581128"/>
            <a:ext cx="6303842"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cap="none" spc="0" dirty="0" smtClean="0">
                <a:ln/>
                <a:solidFill>
                  <a:srgbClr val="0070C0"/>
                </a:solidFill>
                <a:effectLst/>
              </a:rPr>
              <a:t>Our Newchurch Robins will…</a:t>
            </a:r>
            <a:endParaRPr lang="en-US" sz="4000" b="1" cap="none" spc="0" dirty="0">
              <a:ln/>
              <a:solidFill>
                <a:srgbClr val="0070C0"/>
              </a:solidFill>
              <a:effectLst/>
            </a:endParaRPr>
          </a:p>
        </p:txBody>
      </p:sp>
      <p:sp>
        <p:nvSpPr>
          <p:cNvPr id="10" name="Rectangle 9"/>
          <p:cNvSpPr/>
          <p:nvPr/>
        </p:nvSpPr>
        <p:spPr>
          <a:xfrm>
            <a:off x="596034" y="5289014"/>
            <a:ext cx="8350422" cy="923330"/>
          </a:xfrm>
          <a:prstGeom prst="rect">
            <a:avLst/>
          </a:prstGeom>
        </p:spPr>
        <p:txBody>
          <a:bodyPr wrap="square">
            <a:spAutoFit/>
          </a:bodyPr>
          <a:lstStyle/>
          <a:p>
            <a:pPr marL="285750" lvl="0" indent="-285750">
              <a:buFont typeface="Wingdings" panose="05000000000000000000" pitchFamily="2" charset="2"/>
              <a:buChar char="v"/>
            </a:pPr>
            <a:r>
              <a:rPr lang="en-GB" dirty="0" smtClean="0">
                <a:solidFill>
                  <a:srgbClr val="002060"/>
                </a:solidFill>
              </a:rPr>
              <a:t>Make us proud by being resilient and dedicated to their learning</a:t>
            </a:r>
          </a:p>
          <a:p>
            <a:pPr marL="285750" lvl="0" indent="-285750">
              <a:buFont typeface="Wingdings" panose="05000000000000000000" pitchFamily="2" charset="2"/>
              <a:buChar char="v"/>
            </a:pPr>
            <a:r>
              <a:rPr lang="en-GB" dirty="0" smtClean="0">
                <a:solidFill>
                  <a:srgbClr val="002060"/>
                </a:solidFill>
              </a:rPr>
              <a:t>Take each day one day at a time</a:t>
            </a:r>
          </a:p>
          <a:p>
            <a:pPr marL="285750" lvl="0" indent="-285750">
              <a:buFont typeface="Wingdings" panose="05000000000000000000" pitchFamily="2" charset="2"/>
              <a:buChar char="v"/>
            </a:pPr>
            <a:r>
              <a:rPr lang="en-GB" dirty="0" smtClean="0">
                <a:solidFill>
                  <a:srgbClr val="002060"/>
                </a:solidFill>
              </a:rPr>
              <a:t>Be ready for learning each day and do the best they can!</a:t>
            </a:r>
            <a:endParaRPr lang="en-GB" dirty="0">
              <a:solidFill>
                <a:srgbClr val="002060"/>
              </a:solidFill>
            </a:endParaRPr>
          </a:p>
        </p:txBody>
      </p:sp>
    </p:spTree>
    <p:extLst>
      <p:ext uri="{BB962C8B-B14F-4D97-AF65-F5344CB8AC3E}">
        <p14:creationId xmlns:p14="http://schemas.microsoft.com/office/powerpoint/2010/main" val="4281479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6554" y="144869"/>
            <a:ext cx="6398803"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rgbClr val="FF0000"/>
                </a:solidFill>
              </a:rPr>
              <a:t>Parental expectations</a:t>
            </a:r>
            <a:endParaRPr lang="en-US" sz="5400" b="1" cap="none" spc="0" dirty="0">
              <a:ln/>
              <a:solidFill>
                <a:srgbClr val="FF0000"/>
              </a:solidFill>
              <a:effectLst/>
            </a:endParaRPr>
          </a:p>
        </p:txBody>
      </p:sp>
      <p:sp>
        <p:nvSpPr>
          <p:cNvPr id="10" name="Rectangle 9"/>
          <p:cNvSpPr/>
          <p:nvPr/>
        </p:nvSpPr>
        <p:spPr>
          <a:xfrm>
            <a:off x="245475" y="973617"/>
            <a:ext cx="8640960" cy="5355312"/>
          </a:xfrm>
          <a:prstGeom prst="rect">
            <a:avLst/>
          </a:prstGeom>
        </p:spPr>
        <p:txBody>
          <a:bodyPr wrap="square">
            <a:spAutoFit/>
          </a:bodyPr>
          <a:lstStyle/>
          <a:p>
            <a:r>
              <a:rPr lang="en-GB" dirty="0">
                <a:solidFill>
                  <a:srgbClr val="002060"/>
                </a:solidFill>
              </a:rPr>
              <a:t>Working remotely is not without its challenges, particularly if you are required as a parent to work from home or have younger children to care for too.  However, we have considered this when putting together our plan and hope that, with the support of the school, parents will:</a:t>
            </a:r>
          </a:p>
          <a:p>
            <a:r>
              <a:rPr lang="en-GB" dirty="0">
                <a:solidFill>
                  <a:srgbClr val="002060"/>
                </a:solidFill>
              </a:rPr>
              <a:t> </a:t>
            </a:r>
          </a:p>
          <a:p>
            <a:pPr marL="285750" lvl="0" indent="-285750">
              <a:buFont typeface="Wingdings" panose="05000000000000000000" pitchFamily="2" charset="2"/>
              <a:buChar char="v"/>
            </a:pPr>
            <a:r>
              <a:rPr lang="en-GB" dirty="0">
                <a:solidFill>
                  <a:srgbClr val="002060"/>
                </a:solidFill>
              </a:rPr>
              <a:t>Ensure their child has an appropriate device from which they can access their learning remotely.  Our remote learning survey has helped us to support families with limited access to devices</a:t>
            </a:r>
          </a:p>
          <a:p>
            <a:pPr marL="285750" lvl="0" indent="-285750">
              <a:buFont typeface="Wingdings" panose="05000000000000000000" pitchFamily="2" charset="2"/>
              <a:buChar char="v"/>
            </a:pPr>
            <a:r>
              <a:rPr lang="en-GB" dirty="0">
                <a:solidFill>
                  <a:srgbClr val="002060"/>
                </a:solidFill>
              </a:rPr>
              <a:t>Provide support for their child in accessing the learning uploaded onto Google Classroom</a:t>
            </a:r>
          </a:p>
          <a:p>
            <a:pPr marL="285750" lvl="0" indent="-285750">
              <a:buFont typeface="Wingdings" panose="05000000000000000000" pitchFamily="2" charset="2"/>
              <a:buChar char="v"/>
            </a:pPr>
            <a:r>
              <a:rPr lang="en-GB" dirty="0">
                <a:solidFill>
                  <a:srgbClr val="002060"/>
                </a:solidFill>
              </a:rPr>
              <a:t>Ensure that the day’s programme of learning is completed and inform the teacher of any difficulties in completing the tasks set</a:t>
            </a:r>
          </a:p>
          <a:p>
            <a:pPr marL="285750" lvl="0" indent="-285750">
              <a:buFont typeface="Wingdings" panose="05000000000000000000" pitchFamily="2" charset="2"/>
              <a:buChar char="v"/>
            </a:pPr>
            <a:r>
              <a:rPr lang="en-GB" dirty="0">
                <a:solidFill>
                  <a:srgbClr val="002060"/>
                </a:solidFill>
              </a:rPr>
              <a:t>Engage in the weekly welfare Google Meet with the class teacher</a:t>
            </a:r>
          </a:p>
          <a:p>
            <a:pPr marL="285750" lvl="0" indent="-285750">
              <a:buFont typeface="Wingdings" panose="05000000000000000000" pitchFamily="2" charset="2"/>
              <a:buChar char="v"/>
            </a:pPr>
            <a:r>
              <a:rPr lang="en-GB" dirty="0">
                <a:solidFill>
                  <a:srgbClr val="002060"/>
                </a:solidFill>
              </a:rPr>
              <a:t>Contact the school as soon as possible to inform us if there are any difficulties in accessing the learning programme</a:t>
            </a:r>
          </a:p>
          <a:p>
            <a:pPr marL="285750" lvl="0" indent="-285750">
              <a:buFont typeface="Wingdings" panose="05000000000000000000" pitchFamily="2" charset="2"/>
              <a:buChar char="v"/>
            </a:pPr>
            <a:r>
              <a:rPr lang="en-GB" dirty="0">
                <a:solidFill>
                  <a:srgbClr val="002060"/>
                </a:solidFill>
              </a:rPr>
              <a:t>Submit work via the Google Classroom in a timely manner to allow teachers to plan for the next day’s learning</a:t>
            </a:r>
          </a:p>
          <a:p>
            <a:pPr marL="285750" lvl="0" indent="-285750">
              <a:buFont typeface="Wingdings" panose="05000000000000000000" pitchFamily="2" charset="2"/>
              <a:buChar char="v"/>
            </a:pPr>
            <a:r>
              <a:rPr lang="en-GB" dirty="0">
                <a:solidFill>
                  <a:srgbClr val="002060"/>
                </a:solidFill>
              </a:rPr>
              <a:t>Respect the work-life balance of the class teacher by communicating only within the school hours</a:t>
            </a:r>
          </a:p>
        </p:txBody>
      </p:sp>
    </p:spTree>
    <p:extLst>
      <p:ext uri="{BB962C8B-B14F-4D97-AF65-F5344CB8AC3E}">
        <p14:creationId xmlns:p14="http://schemas.microsoft.com/office/powerpoint/2010/main" val="2451515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50" y="5189387"/>
            <a:ext cx="9144000" cy="1668613"/>
          </a:xfrm>
          <a:prstGeom prst="rect">
            <a:avLst/>
          </a:prstGeom>
        </p:spPr>
      </p:pic>
      <p:sp>
        <p:nvSpPr>
          <p:cNvPr id="4" name="Rectangle 3"/>
          <p:cNvSpPr/>
          <p:nvPr/>
        </p:nvSpPr>
        <p:spPr>
          <a:xfrm>
            <a:off x="1477755" y="135068"/>
            <a:ext cx="618848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FF0000"/>
                </a:solidFill>
                <a:effectLst/>
              </a:rPr>
              <a:t>Allocation of Devices</a:t>
            </a:r>
            <a:endParaRPr lang="en-US" sz="5400" b="1" cap="none" spc="0" dirty="0">
              <a:ln/>
              <a:solidFill>
                <a:srgbClr val="FF0000"/>
              </a:solidFill>
              <a:effectLst/>
            </a:endParaRPr>
          </a:p>
        </p:txBody>
      </p:sp>
      <p:pic>
        <p:nvPicPr>
          <p:cNvPr id="1026" name="Picture 2" descr="Samsung's Chromebook Pro Wants to Be the Future, But It's Not | WIR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5344" y="1182091"/>
            <a:ext cx="5373612"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345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89387"/>
            <a:ext cx="9144000" cy="1668613"/>
          </a:xfrm>
          <a:prstGeom prst="rect">
            <a:avLst/>
          </a:prstGeom>
        </p:spPr>
      </p:pic>
      <p:sp>
        <p:nvSpPr>
          <p:cNvPr id="2" name="Rectangle 1"/>
          <p:cNvSpPr/>
          <p:nvPr/>
        </p:nvSpPr>
        <p:spPr>
          <a:xfrm>
            <a:off x="1115616" y="0"/>
            <a:ext cx="721595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FF0000"/>
                </a:solidFill>
                <a:effectLst/>
              </a:rPr>
              <a:t>Procedures of Lockdown</a:t>
            </a:r>
            <a:endParaRPr lang="en-US" sz="5400" b="1" cap="none" spc="0" dirty="0">
              <a:ln/>
              <a:solidFill>
                <a:srgbClr val="FF0000"/>
              </a:solidFill>
              <a:effectLst/>
            </a:endParaRPr>
          </a:p>
        </p:txBody>
      </p:sp>
      <p:graphicFrame>
        <p:nvGraphicFramePr>
          <p:cNvPr id="4" name="Diagram 3"/>
          <p:cNvGraphicFramePr/>
          <p:nvPr>
            <p:extLst>
              <p:ext uri="{D42A27DB-BD31-4B8C-83A1-F6EECF244321}">
                <p14:modId xmlns:p14="http://schemas.microsoft.com/office/powerpoint/2010/main" val="1051126758"/>
              </p:ext>
            </p:extLst>
          </p:nvPr>
        </p:nvGraphicFramePr>
        <p:xfrm>
          <a:off x="323528" y="1017408"/>
          <a:ext cx="8496944"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Up Arrow Callout 4"/>
          <p:cNvSpPr/>
          <p:nvPr/>
        </p:nvSpPr>
        <p:spPr>
          <a:xfrm>
            <a:off x="3851920" y="3509352"/>
            <a:ext cx="3600400" cy="1572056"/>
          </a:xfrm>
          <a:prstGeom prst="upArrowCallou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This needs to be prepared in advance and can be some of the materials from the school closure. Get this ready and place in the shared drive under EMERGENCY LOCKDOWN.</a:t>
            </a:r>
            <a:endParaRPr lang="en-GB" sz="1200" dirty="0"/>
          </a:p>
        </p:txBody>
      </p:sp>
    </p:spTree>
    <p:extLst>
      <p:ext uri="{BB962C8B-B14F-4D97-AF65-F5344CB8AC3E}">
        <p14:creationId xmlns:p14="http://schemas.microsoft.com/office/powerpoint/2010/main" val="1339964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89387"/>
            <a:ext cx="9144000" cy="1668613"/>
          </a:xfrm>
          <a:prstGeom prst="rect">
            <a:avLst/>
          </a:prstGeom>
        </p:spPr>
      </p:pic>
      <p:sp>
        <p:nvSpPr>
          <p:cNvPr id="2" name="Rectangle 1"/>
          <p:cNvSpPr/>
          <p:nvPr/>
        </p:nvSpPr>
        <p:spPr>
          <a:xfrm>
            <a:off x="971600" y="188640"/>
            <a:ext cx="7335855"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FF0000"/>
                </a:solidFill>
                <a:effectLst/>
              </a:rPr>
              <a:t>Tiers of Remote Learning</a:t>
            </a:r>
            <a:endParaRPr lang="en-US" sz="5400" b="1" cap="none" spc="0" dirty="0">
              <a:ln/>
              <a:solidFill>
                <a:srgbClr val="FF0000"/>
              </a:solidFill>
              <a:effectLst/>
            </a:endParaRPr>
          </a:p>
        </p:txBody>
      </p:sp>
      <p:graphicFrame>
        <p:nvGraphicFramePr>
          <p:cNvPr id="4" name="Diagram 3"/>
          <p:cNvGraphicFramePr/>
          <p:nvPr>
            <p:extLst>
              <p:ext uri="{D42A27DB-BD31-4B8C-83A1-F6EECF244321}">
                <p14:modId xmlns:p14="http://schemas.microsoft.com/office/powerpoint/2010/main" val="936483778"/>
              </p:ext>
            </p:extLst>
          </p:nvPr>
        </p:nvGraphicFramePr>
        <p:xfrm>
          <a:off x="1591527" y="90872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Right Arrow Callout 4"/>
          <p:cNvSpPr/>
          <p:nvPr/>
        </p:nvSpPr>
        <p:spPr>
          <a:xfrm>
            <a:off x="179512" y="4005064"/>
            <a:ext cx="3240360" cy="967656"/>
          </a:xfrm>
          <a:prstGeom prst="right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u="sng" dirty="0">
                <a:solidFill>
                  <a:schemeClr val="bg1"/>
                </a:solidFill>
              </a:rPr>
              <a:t>The whole school</a:t>
            </a:r>
            <a:r>
              <a:rPr lang="en-GB" sz="1600" b="1" dirty="0">
                <a:solidFill>
                  <a:schemeClr val="bg1"/>
                </a:solidFill>
              </a:rPr>
              <a:t> is required to work remotely</a:t>
            </a:r>
            <a:r>
              <a:rPr lang="en-GB" sz="1600" i="1" dirty="0">
                <a:solidFill>
                  <a:schemeClr val="bg1"/>
                </a:solidFill>
              </a:rPr>
              <a:t>.</a:t>
            </a:r>
            <a:endParaRPr lang="en-GB" sz="1600" b="1" dirty="0">
              <a:solidFill>
                <a:schemeClr val="bg1"/>
              </a:solidFill>
            </a:endParaRPr>
          </a:p>
        </p:txBody>
      </p:sp>
      <p:sp>
        <p:nvSpPr>
          <p:cNvPr id="6" name="Right Arrow Callout 5"/>
          <p:cNvSpPr/>
          <p:nvPr/>
        </p:nvSpPr>
        <p:spPr>
          <a:xfrm>
            <a:off x="467544" y="1958855"/>
            <a:ext cx="3240360" cy="967656"/>
          </a:xfrm>
          <a:prstGeom prst="right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A child is required to isolate for a longer duration as detailed in the government guidance and is well enough to complete some work</a:t>
            </a:r>
          </a:p>
        </p:txBody>
      </p:sp>
      <p:sp>
        <p:nvSpPr>
          <p:cNvPr id="7" name="Left Arrow Callout 6"/>
          <p:cNvSpPr/>
          <p:nvPr/>
        </p:nvSpPr>
        <p:spPr>
          <a:xfrm>
            <a:off x="4932040" y="1080918"/>
            <a:ext cx="3375414" cy="877937"/>
          </a:xfrm>
          <a:prstGeom prst="left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u="sng" dirty="0">
                <a:solidFill>
                  <a:schemeClr val="bg1"/>
                </a:solidFill>
              </a:rPr>
              <a:t>A child </a:t>
            </a:r>
            <a:r>
              <a:rPr lang="en-GB" sz="1400" b="1" dirty="0">
                <a:solidFill>
                  <a:schemeClr val="bg1"/>
                </a:solidFill>
              </a:rPr>
              <a:t>is off school for a few days and is well enough to complete some work.</a:t>
            </a:r>
          </a:p>
        </p:txBody>
      </p:sp>
      <p:sp>
        <p:nvSpPr>
          <p:cNvPr id="8" name="Left Arrow Callout 7"/>
          <p:cNvSpPr/>
          <p:nvPr/>
        </p:nvSpPr>
        <p:spPr>
          <a:xfrm>
            <a:off x="5436096" y="2966247"/>
            <a:ext cx="3375414" cy="877937"/>
          </a:xfrm>
          <a:prstGeom prst="left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A child’s class is required to isolate for a longer duration as detailed in the government guidance and is well enough to complete some work.</a:t>
            </a:r>
          </a:p>
        </p:txBody>
      </p:sp>
    </p:spTree>
    <p:extLst>
      <p:ext uri="{BB962C8B-B14F-4D97-AF65-F5344CB8AC3E}">
        <p14:creationId xmlns:p14="http://schemas.microsoft.com/office/powerpoint/2010/main" val="2451515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89387"/>
            <a:ext cx="9144000" cy="1668613"/>
          </a:xfrm>
          <a:prstGeom prst="rect">
            <a:avLst/>
          </a:prstGeom>
        </p:spPr>
      </p:pic>
      <p:sp>
        <p:nvSpPr>
          <p:cNvPr id="2" name="Rectangle 1"/>
          <p:cNvSpPr/>
          <p:nvPr/>
        </p:nvSpPr>
        <p:spPr>
          <a:xfrm>
            <a:off x="3253370" y="0"/>
            <a:ext cx="2637260"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FF0000"/>
                </a:solidFill>
                <a:effectLst/>
              </a:rPr>
              <a:t>Tier One</a:t>
            </a:r>
            <a:endParaRPr lang="en-US" sz="5400" b="1" cap="none" spc="0" dirty="0">
              <a:ln/>
              <a:solidFill>
                <a:srgbClr val="FF0000"/>
              </a:solidFill>
              <a:effectLst/>
            </a:endParaRPr>
          </a:p>
        </p:txBody>
      </p:sp>
      <p:sp>
        <p:nvSpPr>
          <p:cNvPr id="4" name="Rectangle 3"/>
          <p:cNvSpPr/>
          <p:nvPr/>
        </p:nvSpPr>
        <p:spPr>
          <a:xfrm>
            <a:off x="467544" y="1052736"/>
            <a:ext cx="8424936" cy="369332"/>
          </a:xfrm>
          <a:prstGeom prst="rect">
            <a:avLst/>
          </a:prstGeom>
          <a:solidFill>
            <a:srgbClr val="FFC000"/>
          </a:solidFill>
        </p:spPr>
        <p:txBody>
          <a:bodyPr wrap="square">
            <a:spAutoFit/>
          </a:bodyPr>
          <a:lstStyle/>
          <a:p>
            <a:pPr algn="ctr"/>
            <a:r>
              <a:rPr lang="en-GB" b="1" u="sng" dirty="0" smtClean="0">
                <a:solidFill>
                  <a:srgbClr val="002060"/>
                </a:solidFill>
              </a:rPr>
              <a:t>A </a:t>
            </a:r>
            <a:r>
              <a:rPr lang="en-GB" b="1" u="sng" dirty="0">
                <a:solidFill>
                  <a:srgbClr val="002060"/>
                </a:solidFill>
              </a:rPr>
              <a:t>child </a:t>
            </a:r>
            <a:r>
              <a:rPr lang="en-GB" b="1" dirty="0">
                <a:solidFill>
                  <a:srgbClr val="002060"/>
                </a:solidFill>
              </a:rPr>
              <a:t>is off school for a few days and is well enough to complete some </a:t>
            </a:r>
            <a:r>
              <a:rPr lang="en-GB" b="1" dirty="0" smtClean="0">
                <a:solidFill>
                  <a:srgbClr val="002060"/>
                </a:solidFill>
              </a:rPr>
              <a:t>work.</a:t>
            </a:r>
            <a:endParaRPr lang="en-GB" b="1" dirty="0">
              <a:solidFill>
                <a:srgbClr val="002060"/>
              </a:solidFill>
            </a:endParaRPr>
          </a:p>
        </p:txBody>
      </p:sp>
      <p:sp>
        <p:nvSpPr>
          <p:cNvPr id="5" name="Rectangle 4"/>
          <p:cNvSpPr/>
          <p:nvPr/>
        </p:nvSpPr>
        <p:spPr>
          <a:xfrm>
            <a:off x="448562" y="1761799"/>
            <a:ext cx="8280920" cy="3046988"/>
          </a:xfrm>
          <a:prstGeom prst="rect">
            <a:avLst/>
          </a:prstGeom>
        </p:spPr>
        <p:txBody>
          <a:bodyPr wrap="square">
            <a:spAutoFit/>
          </a:bodyPr>
          <a:lstStyle/>
          <a:p>
            <a:r>
              <a:rPr lang="en-GB" sz="2400" dirty="0">
                <a:solidFill>
                  <a:srgbClr val="002060"/>
                </a:solidFill>
              </a:rPr>
              <a:t>Children will be expected to:</a:t>
            </a:r>
          </a:p>
          <a:p>
            <a:pPr marL="285750" indent="-285750">
              <a:buFont typeface="Arial" panose="020B0604020202020204" pitchFamily="34" charset="0"/>
              <a:buChar char="•"/>
            </a:pPr>
            <a:r>
              <a:rPr lang="en-GB" sz="2400" dirty="0">
                <a:solidFill>
                  <a:srgbClr val="002060"/>
                </a:solidFill>
              </a:rPr>
              <a:t>Complete uploaded Maths and English activities accessible on Google Classroom</a:t>
            </a:r>
          </a:p>
          <a:p>
            <a:pPr marL="285750" indent="-285750">
              <a:buFont typeface="Arial" panose="020B0604020202020204" pitchFamily="34" charset="0"/>
              <a:buChar char="•"/>
            </a:pPr>
            <a:r>
              <a:rPr lang="en-GB" sz="2400" dirty="0">
                <a:solidFill>
                  <a:srgbClr val="002060"/>
                </a:solidFill>
              </a:rPr>
              <a:t>Complete any topic work </a:t>
            </a:r>
          </a:p>
          <a:p>
            <a:pPr marL="285750" indent="-285750">
              <a:buFont typeface="Arial" panose="020B0604020202020204" pitchFamily="34" charset="0"/>
              <a:buChar char="•"/>
            </a:pPr>
            <a:r>
              <a:rPr lang="en-GB" sz="2400" dirty="0">
                <a:solidFill>
                  <a:srgbClr val="002060"/>
                </a:solidFill>
              </a:rPr>
              <a:t>KS2 children will be expected to access Reading Plus every day</a:t>
            </a:r>
          </a:p>
          <a:p>
            <a:pPr marL="285750" indent="-285750">
              <a:buFont typeface="Arial" panose="020B0604020202020204" pitchFamily="34" charset="0"/>
              <a:buChar char="•"/>
            </a:pPr>
            <a:r>
              <a:rPr lang="en-GB" sz="2400" dirty="0">
                <a:solidFill>
                  <a:srgbClr val="002060"/>
                </a:solidFill>
              </a:rPr>
              <a:t>KS1 read their home readers or share a book with an adult</a:t>
            </a:r>
          </a:p>
          <a:p>
            <a:pPr marL="285750" indent="-285750">
              <a:buFont typeface="Arial" panose="020B0604020202020204" pitchFamily="34" charset="0"/>
              <a:buChar char="•"/>
            </a:pPr>
            <a:r>
              <a:rPr lang="en-GB" sz="2400" dirty="0">
                <a:solidFill>
                  <a:srgbClr val="002060"/>
                </a:solidFill>
              </a:rPr>
              <a:t>All children with a </a:t>
            </a:r>
            <a:r>
              <a:rPr lang="en-GB" sz="2400" dirty="0" err="1">
                <a:solidFill>
                  <a:srgbClr val="002060"/>
                </a:solidFill>
              </a:rPr>
              <a:t>TTRockstars</a:t>
            </a:r>
            <a:r>
              <a:rPr lang="en-GB" sz="2400" dirty="0">
                <a:solidFill>
                  <a:srgbClr val="002060"/>
                </a:solidFill>
              </a:rPr>
              <a:t> account should access it every day</a:t>
            </a:r>
          </a:p>
        </p:txBody>
      </p:sp>
    </p:spTree>
    <p:extLst>
      <p:ext uri="{BB962C8B-B14F-4D97-AF65-F5344CB8AC3E}">
        <p14:creationId xmlns:p14="http://schemas.microsoft.com/office/powerpoint/2010/main" val="2451515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89387"/>
            <a:ext cx="9144000" cy="1668613"/>
          </a:xfrm>
          <a:prstGeom prst="rect">
            <a:avLst/>
          </a:prstGeom>
        </p:spPr>
      </p:pic>
      <p:sp>
        <p:nvSpPr>
          <p:cNvPr id="2" name="Rectangle 1"/>
          <p:cNvSpPr/>
          <p:nvPr/>
        </p:nvSpPr>
        <p:spPr>
          <a:xfrm>
            <a:off x="3244746" y="0"/>
            <a:ext cx="265450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FF0000"/>
                </a:solidFill>
                <a:effectLst/>
              </a:rPr>
              <a:t>Tier Two</a:t>
            </a:r>
            <a:endParaRPr lang="en-US" sz="5400" b="1" cap="none" spc="0" dirty="0">
              <a:ln/>
              <a:solidFill>
                <a:srgbClr val="FF0000"/>
              </a:solidFill>
              <a:effectLst/>
            </a:endParaRPr>
          </a:p>
        </p:txBody>
      </p:sp>
      <p:sp>
        <p:nvSpPr>
          <p:cNvPr id="4" name="Rectangle 3"/>
          <p:cNvSpPr/>
          <p:nvPr/>
        </p:nvSpPr>
        <p:spPr>
          <a:xfrm>
            <a:off x="448562" y="860792"/>
            <a:ext cx="8424936" cy="710707"/>
          </a:xfrm>
          <a:prstGeom prst="rect">
            <a:avLst/>
          </a:prstGeom>
          <a:solidFill>
            <a:srgbClr val="FFC000"/>
          </a:solidFill>
        </p:spPr>
        <p:txBody>
          <a:bodyPr wrap="square">
            <a:spAutoFit/>
          </a:bodyPr>
          <a:lstStyle/>
          <a:p>
            <a:pPr algn="ctr">
              <a:lnSpc>
                <a:spcPct val="115000"/>
              </a:lnSpc>
              <a:spcAft>
                <a:spcPts val="0"/>
              </a:spcAft>
            </a:pPr>
            <a:r>
              <a:rPr lang="en-GB" b="1" u="sng" dirty="0">
                <a:solidFill>
                  <a:srgbClr val="002060"/>
                </a:solidFill>
              </a:rPr>
              <a:t>A</a:t>
            </a:r>
            <a:r>
              <a:rPr lang="en-GB" b="1" u="sng" dirty="0" smtClean="0">
                <a:solidFill>
                  <a:srgbClr val="002060"/>
                </a:solidFill>
              </a:rPr>
              <a:t> </a:t>
            </a:r>
            <a:r>
              <a:rPr lang="en-GB" b="1" u="sng" dirty="0">
                <a:solidFill>
                  <a:srgbClr val="002060"/>
                </a:solidFill>
              </a:rPr>
              <a:t>child</a:t>
            </a:r>
            <a:r>
              <a:rPr lang="en-GB" b="1" dirty="0">
                <a:solidFill>
                  <a:srgbClr val="002060"/>
                </a:solidFill>
              </a:rPr>
              <a:t> is required to isolate for a longer duration as detailed in the government guidance and is well enough to complete some work</a:t>
            </a:r>
            <a:endParaRPr lang="en-GB"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448562" y="1761799"/>
            <a:ext cx="8280920" cy="2831544"/>
          </a:xfrm>
          <a:prstGeom prst="rect">
            <a:avLst/>
          </a:prstGeom>
        </p:spPr>
        <p:txBody>
          <a:bodyPr wrap="square">
            <a:spAutoFit/>
          </a:bodyPr>
          <a:lstStyle/>
          <a:p>
            <a:r>
              <a:rPr lang="en-GB" sz="2400" dirty="0">
                <a:solidFill>
                  <a:srgbClr val="002060"/>
                </a:solidFill>
              </a:rPr>
              <a:t>Children will be expected to:</a:t>
            </a:r>
          </a:p>
          <a:p>
            <a:pPr marL="342900" lvl="0" indent="-342900">
              <a:buFont typeface="Arial" panose="020B0604020202020204" pitchFamily="34" charset="0"/>
              <a:buChar char="•"/>
            </a:pPr>
            <a:r>
              <a:rPr lang="en-GB" sz="2200" dirty="0">
                <a:solidFill>
                  <a:srgbClr val="002060"/>
                </a:solidFill>
              </a:rPr>
              <a:t>Complete uploaded Maths and English activities accessible on Google Classroom</a:t>
            </a:r>
          </a:p>
          <a:p>
            <a:pPr marL="342900" lvl="0" indent="-342900">
              <a:buFont typeface="Arial" panose="020B0604020202020204" pitchFamily="34" charset="0"/>
              <a:buChar char="•"/>
            </a:pPr>
            <a:r>
              <a:rPr lang="en-GB" sz="2200" dirty="0">
                <a:solidFill>
                  <a:srgbClr val="002060"/>
                </a:solidFill>
              </a:rPr>
              <a:t>Complete any topic work </a:t>
            </a:r>
          </a:p>
          <a:p>
            <a:pPr marL="342900" lvl="0" indent="-342900">
              <a:buFont typeface="Arial" panose="020B0604020202020204" pitchFamily="34" charset="0"/>
              <a:buChar char="•"/>
            </a:pPr>
            <a:r>
              <a:rPr lang="en-GB" sz="2200" dirty="0">
                <a:solidFill>
                  <a:srgbClr val="002060"/>
                </a:solidFill>
              </a:rPr>
              <a:t>KS1 read their home readers or share a book with an adult – access </a:t>
            </a:r>
            <a:r>
              <a:rPr lang="en-GB" sz="2200" u="sng" dirty="0">
                <a:hlinkClick r:id="rId4"/>
              </a:rPr>
              <a:t>https://home.oxfordowl.co.uk/reading/</a:t>
            </a:r>
            <a:r>
              <a:rPr lang="en-GB" sz="2200" dirty="0"/>
              <a:t> </a:t>
            </a:r>
            <a:r>
              <a:rPr lang="en-GB" sz="2200" dirty="0">
                <a:solidFill>
                  <a:srgbClr val="002060"/>
                </a:solidFill>
              </a:rPr>
              <a:t>for online </a:t>
            </a:r>
            <a:r>
              <a:rPr lang="en-GB" sz="2200" dirty="0" err="1">
                <a:solidFill>
                  <a:srgbClr val="002060"/>
                </a:solidFill>
              </a:rPr>
              <a:t>ebooks</a:t>
            </a:r>
            <a:endParaRPr lang="en-GB" sz="2200" dirty="0">
              <a:solidFill>
                <a:srgbClr val="002060"/>
              </a:solidFill>
            </a:endParaRPr>
          </a:p>
          <a:p>
            <a:pPr marL="342900" lvl="0" indent="-342900">
              <a:buFont typeface="Arial" panose="020B0604020202020204" pitchFamily="34" charset="0"/>
              <a:buChar char="•"/>
            </a:pPr>
            <a:r>
              <a:rPr lang="en-GB" sz="2200" dirty="0">
                <a:solidFill>
                  <a:srgbClr val="002060"/>
                </a:solidFill>
              </a:rPr>
              <a:t>KS2 children will be expected to access Reading Plus every day</a:t>
            </a:r>
          </a:p>
          <a:p>
            <a:pPr marL="342900" indent="-342900">
              <a:buFont typeface="Arial" panose="020B0604020202020204" pitchFamily="34" charset="0"/>
              <a:buChar char="•"/>
            </a:pPr>
            <a:r>
              <a:rPr lang="en-GB" sz="2200" dirty="0">
                <a:solidFill>
                  <a:srgbClr val="002060"/>
                </a:solidFill>
              </a:rPr>
              <a:t>All children with a </a:t>
            </a:r>
            <a:r>
              <a:rPr lang="en-GB" sz="2200" dirty="0" err="1">
                <a:solidFill>
                  <a:srgbClr val="002060"/>
                </a:solidFill>
              </a:rPr>
              <a:t>TTRockstars</a:t>
            </a:r>
            <a:r>
              <a:rPr lang="en-GB" sz="2200" dirty="0">
                <a:solidFill>
                  <a:srgbClr val="002060"/>
                </a:solidFill>
              </a:rPr>
              <a:t> account should access it every day</a:t>
            </a:r>
          </a:p>
        </p:txBody>
      </p:sp>
    </p:spTree>
    <p:extLst>
      <p:ext uri="{BB962C8B-B14F-4D97-AF65-F5344CB8AC3E}">
        <p14:creationId xmlns:p14="http://schemas.microsoft.com/office/powerpoint/2010/main" val="2636383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89387"/>
            <a:ext cx="9144000" cy="1668613"/>
          </a:xfrm>
          <a:prstGeom prst="rect">
            <a:avLst/>
          </a:prstGeom>
        </p:spPr>
      </p:pic>
      <p:sp>
        <p:nvSpPr>
          <p:cNvPr id="2" name="Rectangle 1"/>
          <p:cNvSpPr/>
          <p:nvPr/>
        </p:nvSpPr>
        <p:spPr>
          <a:xfrm>
            <a:off x="3022410" y="0"/>
            <a:ext cx="3099182"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FF0000"/>
                </a:solidFill>
                <a:effectLst/>
              </a:rPr>
              <a:t>Tier Three</a:t>
            </a:r>
            <a:endParaRPr lang="en-US" sz="5400" b="1" cap="none" spc="0" dirty="0">
              <a:ln/>
              <a:solidFill>
                <a:srgbClr val="FF0000"/>
              </a:solidFill>
              <a:effectLst/>
            </a:endParaRPr>
          </a:p>
        </p:txBody>
      </p:sp>
      <p:sp>
        <p:nvSpPr>
          <p:cNvPr id="4" name="Rectangle 3"/>
          <p:cNvSpPr/>
          <p:nvPr/>
        </p:nvSpPr>
        <p:spPr>
          <a:xfrm>
            <a:off x="448562" y="764704"/>
            <a:ext cx="8424936" cy="646331"/>
          </a:xfrm>
          <a:prstGeom prst="rect">
            <a:avLst/>
          </a:prstGeom>
          <a:solidFill>
            <a:srgbClr val="FFC000"/>
          </a:solidFill>
        </p:spPr>
        <p:txBody>
          <a:bodyPr wrap="square">
            <a:spAutoFit/>
          </a:bodyPr>
          <a:lstStyle/>
          <a:p>
            <a:pPr algn="ctr"/>
            <a:r>
              <a:rPr lang="en-GB" b="1" u="sng" dirty="0" smtClean="0">
                <a:solidFill>
                  <a:srgbClr val="002060"/>
                </a:solidFill>
              </a:rPr>
              <a:t>A </a:t>
            </a:r>
            <a:r>
              <a:rPr lang="en-GB" b="1" u="sng" dirty="0">
                <a:solidFill>
                  <a:srgbClr val="002060"/>
                </a:solidFill>
              </a:rPr>
              <a:t>child’s class</a:t>
            </a:r>
            <a:r>
              <a:rPr lang="en-GB" b="1" dirty="0">
                <a:solidFill>
                  <a:srgbClr val="002060"/>
                </a:solidFill>
              </a:rPr>
              <a:t> is required to isolate for a longer duration as detailed in the government guidance and is well enough to complete some </a:t>
            </a:r>
            <a:r>
              <a:rPr lang="en-GB" b="1" dirty="0" smtClean="0">
                <a:solidFill>
                  <a:srgbClr val="002060"/>
                </a:solidFill>
              </a:rPr>
              <a:t>work.</a:t>
            </a:r>
            <a:endParaRPr lang="en-GB" b="1" dirty="0">
              <a:solidFill>
                <a:srgbClr val="002060"/>
              </a:solidFill>
            </a:endParaRPr>
          </a:p>
        </p:txBody>
      </p:sp>
      <p:sp>
        <p:nvSpPr>
          <p:cNvPr id="5" name="Rectangle 4"/>
          <p:cNvSpPr/>
          <p:nvPr/>
        </p:nvSpPr>
        <p:spPr>
          <a:xfrm>
            <a:off x="520570" y="1405389"/>
            <a:ext cx="8280920" cy="3847207"/>
          </a:xfrm>
          <a:prstGeom prst="rect">
            <a:avLst/>
          </a:prstGeom>
        </p:spPr>
        <p:txBody>
          <a:bodyPr wrap="square">
            <a:spAutoFit/>
          </a:bodyPr>
          <a:lstStyle/>
          <a:p>
            <a:r>
              <a:rPr lang="en-GB" sz="2000" dirty="0">
                <a:solidFill>
                  <a:srgbClr val="002060"/>
                </a:solidFill>
              </a:rPr>
              <a:t>Children will be expected to:</a:t>
            </a:r>
          </a:p>
          <a:p>
            <a:pPr marL="342900" lvl="0" indent="-342900">
              <a:buFont typeface="Arial" panose="020B0604020202020204" pitchFamily="34" charset="0"/>
              <a:buChar char="•"/>
            </a:pPr>
            <a:r>
              <a:rPr lang="en-GB" sz="2000" dirty="0">
                <a:solidFill>
                  <a:srgbClr val="002060"/>
                </a:solidFill>
              </a:rPr>
              <a:t>Engage in the daily register and live streaming of spelling lessons</a:t>
            </a:r>
          </a:p>
          <a:p>
            <a:pPr marL="342900" lvl="0" indent="-342900">
              <a:buFont typeface="Arial" panose="020B0604020202020204" pitchFamily="34" charset="0"/>
              <a:buChar char="•"/>
            </a:pPr>
            <a:r>
              <a:rPr lang="en-GB" sz="2000" dirty="0">
                <a:solidFill>
                  <a:srgbClr val="002060"/>
                </a:solidFill>
              </a:rPr>
              <a:t>Access the Loom lessons or recorded videos provided by the class teacher to support them in their learning</a:t>
            </a:r>
          </a:p>
          <a:p>
            <a:pPr marL="342900" lvl="0" indent="-342900">
              <a:buFont typeface="Arial" panose="020B0604020202020204" pitchFamily="34" charset="0"/>
              <a:buChar char="•"/>
            </a:pPr>
            <a:r>
              <a:rPr lang="en-GB" sz="2000" dirty="0">
                <a:solidFill>
                  <a:srgbClr val="002060"/>
                </a:solidFill>
              </a:rPr>
              <a:t>Complete uploaded Maths, English and Topic lessons via Google Classroom</a:t>
            </a:r>
          </a:p>
          <a:p>
            <a:pPr marL="342900" lvl="0" indent="-342900">
              <a:buFont typeface="Arial" panose="020B0604020202020204" pitchFamily="34" charset="0"/>
              <a:buChar char="•"/>
            </a:pPr>
            <a:r>
              <a:rPr lang="en-GB" sz="2000" dirty="0">
                <a:solidFill>
                  <a:srgbClr val="002060"/>
                </a:solidFill>
              </a:rPr>
              <a:t>Upload their learning for marking and feedback</a:t>
            </a:r>
          </a:p>
          <a:p>
            <a:pPr marL="342900" lvl="0" indent="-342900">
              <a:buFont typeface="Arial" panose="020B0604020202020204" pitchFamily="34" charset="0"/>
              <a:buChar char="•"/>
            </a:pPr>
            <a:r>
              <a:rPr lang="en-GB" sz="2000" dirty="0">
                <a:solidFill>
                  <a:srgbClr val="002060"/>
                </a:solidFill>
              </a:rPr>
              <a:t>Attend weekly welfare meetings using Google Meet </a:t>
            </a:r>
          </a:p>
          <a:p>
            <a:pPr marL="342900" lvl="0" indent="-342900">
              <a:buFont typeface="Arial" panose="020B0604020202020204" pitchFamily="34" charset="0"/>
              <a:buChar char="•"/>
            </a:pPr>
            <a:r>
              <a:rPr lang="en-GB" sz="2000" dirty="0">
                <a:solidFill>
                  <a:srgbClr val="002060"/>
                </a:solidFill>
              </a:rPr>
              <a:t>KS1 read their home readers or share a book with an adult – access </a:t>
            </a:r>
            <a:r>
              <a:rPr lang="en-GB" sz="2000" u="sng" dirty="0">
                <a:hlinkClick r:id="rId4"/>
              </a:rPr>
              <a:t>https://home.oxfordowl.co.uk/reading/</a:t>
            </a:r>
            <a:r>
              <a:rPr lang="en-GB" sz="2000" dirty="0"/>
              <a:t> </a:t>
            </a:r>
            <a:r>
              <a:rPr lang="en-GB" sz="2000" dirty="0">
                <a:solidFill>
                  <a:srgbClr val="002060"/>
                </a:solidFill>
              </a:rPr>
              <a:t>for online </a:t>
            </a:r>
            <a:r>
              <a:rPr lang="en-GB" sz="2000" dirty="0" err="1">
                <a:solidFill>
                  <a:srgbClr val="002060"/>
                </a:solidFill>
              </a:rPr>
              <a:t>ebooks</a:t>
            </a:r>
            <a:endParaRPr lang="en-GB" sz="2000" dirty="0">
              <a:solidFill>
                <a:srgbClr val="002060"/>
              </a:solidFill>
            </a:endParaRPr>
          </a:p>
          <a:p>
            <a:pPr marL="342900" lvl="0" indent="-342900">
              <a:buFont typeface="Arial" panose="020B0604020202020204" pitchFamily="34" charset="0"/>
              <a:buChar char="•"/>
            </a:pPr>
            <a:r>
              <a:rPr lang="en-GB" sz="2000" dirty="0">
                <a:solidFill>
                  <a:srgbClr val="002060"/>
                </a:solidFill>
              </a:rPr>
              <a:t>KS2 children will be expected to access Reading Plus every day</a:t>
            </a:r>
          </a:p>
          <a:p>
            <a:pPr marL="342900" lvl="0" indent="-342900">
              <a:buFont typeface="Arial" panose="020B0604020202020204" pitchFamily="34" charset="0"/>
              <a:buChar char="•"/>
            </a:pPr>
            <a:r>
              <a:rPr lang="en-GB" sz="2000" dirty="0">
                <a:solidFill>
                  <a:srgbClr val="002060"/>
                </a:solidFill>
              </a:rPr>
              <a:t>All children with a </a:t>
            </a:r>
            <a:r>
              <a:rPr lang="en-GB" sz="2000" dirty="0" err="1">
                <a:solidFill>
                  <a:srgbClr val="002060"/>
                </a:solidFill>
              </a:rPr>
              <a:t>TTRockstars</a:t>
            </a:r>
            <a:r>
              <a:rPr lang="en-GB" sz="2000" dirty="0">
                <a:solidFill>
                  <a:srgbClr val="002060"/>
                </a:solidFill>
              </a:rPr>
              <a:t> account should access it every day</a:t>
            </a:r>
          </a:p>
          <a:p>
            <a:pPr marL="342900" indent="-342900">
              <a:buFont typeface="Arial" panose="020B0604020202020204" pitchFamily="34" charset="0"/>
              <a:buChar char="•"/>
            </a:pPr>
            <a:r>
              <a:rPr lang="en-GB" sz="2000" dirty="0">
                <a:solidFill>
                  <a:srgbClr val="002060"/>
                </a:solidFill>
              </a:rPr>
              <a:t>Engage in whole class novel read by the class teacher (live streaming)</a:t>
            </a:r>
          </a:p>
        </p:txBody>
      </p:sp>
    </p:spTree>
    <p:extLst>
      <p:ext uri="{BB962C8B-B14F-4D97-AF65-F5344CB8AC3E}">
        <p14:creationId xmlns:p14="http://schemas.microsoft.com/office/powerpoint/2010/main" val="3746408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89387"/>
            <a:ext cx="9144000" cy="1668613"/>
          </a:xfrm>
          <a:prstGeom prst="rect">
            <a:avLst/>
          </a:prstGeom>
        </p:spPr>
      </p:pic>
      <p:sp>
        <p:nvSpPr>
          <p:cNvPr id="2" name="Rectangle 1"/>
          <p:cNvSpPr/>
          <p:nvPr/>
        </p:nvSpPr>
        <p:spPr>
          <a:xfrm>
            <a:off x="3197489" y="0"/>
            <a:ext cx="2749022"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FF0000"/>
                </a:solidFill>
                <a:effectLst/>
              </a:rPr>
              <a:t>Tier Four</a:t>
            </a:r>
            <a:endParaRPr lang="en-US" sz="5400" b="1" cap="none" spc="0" dirty="0">
              <a:ln/>
              <a:solidFill>
                <a:srgbClr val="FF0000"/>
              </a:solidFill>
              <a:effectLst/>
            </a:endParaRPr>
          </a:p>
        </p:txBody>
      </p:sp>
      <p:sp>
        <p:nvSpPr>
          <p:cNvPr id="4" name="Rectangle 3"/>
          <p:cNvSpPr/>
          <p:nvPr/>
        </p:nvSpPr>
        <p:spPr>
          <a:xfrm>
            <a:off x="467544" y="1052736"/>
            <a:ext cx="8424936" cy="523220"/>
          </a:xfrm>
          <a:prstGeom prst="rect">
            <a:avLst/>
          </a:prstGeom>
          <a:solidFill>
            <a:srgbClr val="FFC000"/>
          </a:solidFill>
        </p:spPr>
        <p:txBody>
          <a:bodyPr wrap="square">
            <a:spAutoFit/>
          </a:bodyPr>
          <a:lstStyle/>
          <a:p>
            <a:pPr algn="ctr"/>
            <a:r>
              <a:rPr lang="en-GB" sz="2800" b="1" u="sng" dirty="0">
                <a:solidFill>
                  <a:srgbClr val="002060"/>
                </a:solidFill>
              </a:rPr>
              <a:t>The whole school</a:t>
            </a:r>
            <a:r>
              <a:rPr lang="en-GB" sz="2800" b="1" dirty="0">
                <a:solidFill>
                  <a:srgbClr val="002060"/>
                </a:solidFill>
              </a:rPr>
              <a:t> is required to work </a:t>
            </a:r>
            <a:r>
              <a:rPr lang="en-GB" sz="2800" b="1" dirty="0" smtClean="0">
                <a:solidFill>
                  <a:srgbClr val="002060"/>
                </a:solidFill>
              </a:rPr>
              <a:t>remotely</a:t>
            </a:r>
            <a:r>
              <a:rPr lang="en-GB" i="1" dirty="0" smtClean="0"/>
              <a:t>.</a:t>
            </a:r>
            <a:endParaRPr lang="en-GB" b="1" dirty="0">
              <a:solidFill>
                <a:srgbClr val="002060"/>
              </a:solidFill>
            </a:endParaRPr>
          </a:p>
        </p:txBody>
      </p:sp>
      <p:sp>
        <p:nvSpPr>
          <p:cNvPr id="5" name="Rectangle 4"/>
          <p:cNvSpPr/>
          <p:nvPr/>
        </p:nvSpPr>
        <p:spPr>
          <a:xfrm>
            <a:off x="448562" y="1761799"/>
            <a:ext cx="8280920" cy="3046988"/>
          </a:xfrm>
          <a:prstGeom prst="rect">
            <a:avLst/>
          </a:prstGeom>
        </p:spPr>
        <p:txBody>
          <a:bodyPr wrap="square">
            <a:spAutoFit/>
          </a:bodyPr>
          <a:lstStyle/>
          <a:p>
            <a:r>
              <a:rPr lang="en-GB" sz="3200" dirty="0" smtClean="0">
                <a:solidFill>
                  <a:srgbClr val="002060"/>
                </a:solidFill>
              </a:rPr>
              <a:t>Children </a:t>
            </a:r>
            <a:r>
              <a:rPr lang="en-GB" sz="3200" dirty="0">
                <a:solidFill>
                  <a:srgbClr val="002060"/>
                </a:solidFill>
              </a:rPr>
              <a:t>will be expected to:</a:t>
            </a:r>
          </a:p>
          <a:p>
            <a:pPr marL="457200" lvl="0" indent="-457200">
              <a:buFont typeface="Arial" panose="020B0604020202020204" pitchFamily="34" charset="0"/>
              <a:buChar char="•"/>
            </a:pPr>
            <a:r>
              <a:rPr lang="en-GB" sz="3200" dirty="0">
                <a:solidFill>
                  <a:srgbClr val="002060"/>
                </a:solidFill>
              </a:rPr>
              <a:t>Access learning as detailed in Tier 3</a:t>
            </a:r>
          </a:p>
          <a:p>
            <a:pPr marL="457200" lvl="0" indent="-457200">
              <a:buFont typeface="Arial" panose="020B0604020202020204" pitchFamily="34" charset="0"/>
              <a:buChar char="•"/>
            </a:pPr>
            <a:r>
              <a:rPr lang="en-GB" sz="3200" dirty="0">
                <a:solidFill>
                  <a:srgbClr val="002060"/>
                </a:solidFill>
              </a:rPr>
              <a:t>Access the celebration assembly and whole school assembly via a Loom link</a:t>
            </a:r>
          </a:p>
          <a:p>
            <a:pPr marL="457200" indent="-457200">
              <a:buFont typeface="Arial" panose="020B0604020202020204" pitchFamily="34" charset="0"/>
              <a:buChar char="•"/>
            </a:pPr>
            <a:r>
              <a:rPr lang="en-GB" sz="3200" dirty="0">
                <a:solidFill>
                  <a:srgbClr val="002060"/>
                </a:solidFill>
              </a:rPr>
              <a:t>Engage in additional enrichment activities which will keep the Newchurch Family united</a:t>
            </a:r>
          </a:p>
        </p:txBody>
      </p:sp>
    </p:spTree>
    <p:extLst>
      <p:ext uri="{BB962C8B-B14F-4D97-AF65-F5344CB8AC3E}">
        <p14:creationId xmlns:p14="http://schemas.microsoft.com/office/powerpoint/2010/main" val="2285186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89387"/>
            <a:ext cx="9144000" cy="1668613"/>
          </a:xfrm>
          <a:prstGeom prst="rect">
            <a:avLst/>
          </a:prstGeom>
        </p:spPr>
      </p:pic>
      <p:sp>
        <p:nvSpPr>
          <p:cNvPr id="2" name="Rectangle 1"/>
          <p:cNvSpPr/>
          <p:nvPr/>
        </p:nvSpPr>
        <p:spPr>
          <a:xfrm>
            <a:off x="1115616" y="13120"/>
            <a:ext cx="719370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rgbClr val="FF0000"/>
                </a:solidFill>
              </a:rPr>
              <a:t>Whole School Lockdown</a:t>
            </a:r>
            <a:endParaRPr lang="en-US" sz="5400" b="1" cap="none" spc="0" dirty="0">
              <a:ln/>
              <a:solidFill>
                <a:srgbClr val="FF0000"/>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3957760371"/>
              </p:ext>
            </p:extLst>
          </p:nvPr>
        </p:nvGraphicFramePr>
        <p:xfrm>
          <a:off x="89756" y="1124744"/>
          <a:ext cx="8964488" cy="3541008"/>
        </p:xfrm>
        <a:graphic>
          <a:graphicData uri="http://schemas.openxmlformats.org/drawingml/2006/table">
            <a:tbl>
              <a:tblPr firstRow="1" bandRow="1">
                <a:tableStyleId>{5C22544A-7EE6-4342-B048-85BDC9FD1C3A}</a:tableStyleId>
              </a:tblPr>
              <a:tblGrid>
                <a:gridCol w="4482244"/>
                <a:gridCol w="4482244"/>
              </a:tblGrid>
              <a:tr h="432048">
                <a:tc>
                  <a:txBody>
                    <a:bodyPr/>
                    <a:lstStyle/>
                    <a:p>
                      <a:pPr algn="ctr"/>
                      <a:r>
                        <a:rPr lang="en-GB" dirty="0" smtClean="0"/>
                        <a:t>Reception</a:t>
                      </a:r>
                      <a:r>
                        <a:rPr lang="en-GB" baseline="0" dirty="0" smtClean="0"/>
                        <a:t> and Key Stage One</a:t>
                      </a:r>
                      <a:endParaRPr lang="en-GB" dirty="0"/>
                    </a:p>
                  </a:txBody>
                  <a:tcPr>
                    <a:solidFill>
                      <a:srgbClr val="FF6600"/>
                    </a:solidFill>
                  </a:tcPr>
                </a:tc>
                <a:tc>
                  <a:txBody>
                    <a:bodyPr/>
                    <a:lstStyle/>
                    <a:p>
                      <a:pPr algn="ctr"/>
                      <a:r>
                        <a:rPr lang="en-GB" dirty="0" smtClean="0"/>
                        <a:t>Keys Stage Two</a:t>
                      </a:r>
                      <a:endParaRPr lang="en-GB" dirty="0"/>
                    </a:p>
                  </a:txBody>
                  <a:tcPr>
                    <a:solidFill>
                      <a:srgbClr val="92D050"/>
                    </a:solidFill>
                  </a:tcPr>
                </a:tc>
              </a:tr>
              <a:tr h="1160016">
                <a:tc>
                  <a:txBody>
                    <a:bodyPr/>
                    <a:lstStyle/>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Daily Phonics session (live stream following registration)</a:t>
                      </a: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Daily Maths session </a:t>
                      </a: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Daily English session</a:t>
                      </a: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Daily reading activity</a:t>
                      </a: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Topic </a:t>
                      </a:r>
                      <a:r>
                        <a:rPr lang="en-GB" sz="1800" kern="1200" dirty="0" smtClean="0">
                          <a:solidFill>
                            <a:srgbClr val="002060"/>
                          </a:solidFill>
                          <a:effectLst/>
                          <a:latin typeface="+mn-lt"/>
                          <a:ea typeface="+mn-ea"/>
                          <a:cs typeface="+mn-cs"/>
                        </a:rPr>
                        <a:t>session</a:t>
                      </a: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Guided reading session (live)</a:t>
                      </a:r>
                      <a:endParaRPr lang="en-GB" sz="1800" kern="1200" dirty="0" smtClean="0">
                        <a:solidFill>
                          <a:srgbClr val="002060"/>
                        </a:solidFill>
                        <a:effectLst/>
                        <a:latin typeface="+mn-lt"/>
                        <a:ea typeface="+mn-ea"/>
                        <a:cs typeface="+mn-cs"/>
                      </a:endParaRP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Handwriting session</a:t>
                      </a:r>
                    </a:p>
                    <a:p>
                      <a:pPr marL="285750" indent="-285750">
                        <a:buFont typeface="Arial" panose="020B0604020202020204" pitchFamily="34" charset="0"/>
                        <a:buChar char="•"/>
                      </a:pPr>
                      <a:r>
                        <a:rPr lang="en-GB" sz="1800" kern="1200" dirty="0" smtClean="0">
                          <a:solidFill>
                            <a:srgbClr val="002060"/>
                          </a:solidFill>
                          <a:effectLst/>
                          <a:latin typeface="+mn-lt"/>
                          <a:ea typeface="+mn-ea"/>
                          <a:cs typeface="+mn-cs"/>
                        </a:rPr>
                        <a:t>Some child initiated activity challenges linked to the children’s </a:t>
                      </a:r>
                      <a:r>
                        <a:rPr lang="en-GB" sz="1800" kern="1200" dirty="0" smtClean="0">
                          <a:solidFill>
                            <a:srgbClr val="002060"/>
                          </a:solidFill>
                          <a:effectLst/>
                          <a:latin typeface="+mn-lt"/>
                          <a:ea typeface="+mn-ea"/>
                          <a:cs typeface="+mn-cs"/>
                        </a:rPr>
                        <a:t>learning</a:t>
                      </a:r>
                    </a:p>
                    <a:p>
                      <a:pPr marL="285750" indent="-285750">
                        <a:buFont typeface="Arial" panose="020B0604020202020204" pitchFamily="34" charset="0"/>
                        <a:buChar char="•"/>
                      </a:pPr>
                      <a:r>
                        <a:rPr lang="en-GB" sz="1800" kern="1200" dirty="0" smtClean="0">
                          <a:solidFill>
                            <a:srgbClr val="002060"/>
                          </a:solidFill>
                          <a:effectLst/>
                          <a:latin typeface="+mn-lt"/>
                          <a:ea typeface="+mn-ea"/>
                          <a:cs typeface="+mn-cs"/>
                        </a:rPr>
                        <a:t>Daily story to end the day</a:t>
                      </a:r>
                      <a:r>
                        <a:rPr lang="en-GB" sz="1800" kern="1200" baseline="0" dirty="0" smtClean="0">
                          <a:solidFill>
                            <a:srgbClr val="002060"/>
                          </a:solidFill>
                          <a:effectLst/>
                          <a:latin typeface="+mn-lt"/>
                          <a:ea typeface="+mn-ea"/>
                          <a:cs typeface="+mn-cs"/>
                        </a:rPr>
                        <a:t> (live)</a:t>
                      </a:r>
                      <a:endParaRPr lang="en-GB" dirty="0">
                        <a:solidFill>
                          <a:srgbClr val="002060"/>
                        </a:solidFill>
                      </a:endParaRPr>
                    </a:p>
                  </a:txBody>
                  <a:tcPr/>
                </a:tc>
                <a:tc>
                  <a:txBody>
                    <a:bodyPr/>
                    <a:lstStyle/>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Daily spelling session (live stream following registration)</a:t>
                      </a: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Daily Maths session</a:t>
                      </a: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Daily English session</a:t>
                      </a: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Daily topic session</a:t>
                      </a: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Independent reading using Reading Plus (30 minutes</a:t>
                      </a:r>
                      <a:r>
                        <a:rPr lang="en-GB" sz="1800" kern="1200" dirty="0" smtClean="0">
                          <a:solidFill>
                            <a:srgbClr val="002060"/>
                          </a:solidFill>
                          <a:effectLst/>
                          <a:latin typeface="+mn-lt"/>
                          <a:ea typeface="+mn-ea"/>
                          <a:cs typeface="+mn-cs"/>
                        </a:rPr>
                        <a:t>)</a:t>
                      </a: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Guided Reading session</a:t>
                      </a:r>
                      <a:r>
                        <a:rPr lang="en-GB" sz="1800" kern="1200" baseline="0" dirty="0" smtClean="0">
                          <a:solidFill>
                            <a:srgbClr val="002060"/>
                          </a:solidFill>
                          <a:effectLst/>
                          <a:latin typeface="+mn-lt"/>
                          <a:ea typeface="+mn-ea"/>
                          <a:cs typeface="+mn-cs"/>
                        </a:rPr>
                        <a:t>s (live)</a:t>
                      </a:r>
                      <a:endParaRPr lang="en-GB" sz="1800" kern="1200" dirty="0" smtClean="0">
                        <a:solidFill>
                          <a:srgbClr val="002060"/>
                        </a:solidFill>
                        <a:effectLst/>
                        <a:latin typeface="+mn-lt"/>
                        <a:ea typeface="+mn-ea"/>
                        <a:cs typeface="+mn-cs"/>
                      </a:endParaRP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Independent times tables practice using </a:t>
                      </a:r>
                      <a:r>
                        <a:rPr lang="en-GB" sz="1800" kern="1200" dirty="0" err="1" smtClean="0">
                          <a:solidFill>
                            <a:srgbClr val="002060"/>
                          </a:solidFill>
                          <a:effectLst/>
                          <a:latin typeface="+mn-lt"/>
                          <a:ea typeface="+mn-ea"/>
                          <a:cs typeface="+mn-cs"/>
                        </a:rPr>
                        <a:t>TTRockstars</a:t>
                      </a:r>
                      <a:r>
                        <a:rPr lang="en-GB" sz="1800" kern="1200" dirty="0" smtClean="0">
                          <a:solidFill>
                            <a:srgbClr val="002060"/>
                          </a:solidFill>
                          <a:effectLst/>
                          <a:latin typeface="+mn-lt"/>
                          <a:ea typeface="+mn-ea"/>
                          <a:cs typeface="+mn-cs"/>
                        </a:rPr>
                        <a:t> (20 minutes</a:t>
                      </a:r>
                      <a:r>
                        <a:rPr lang="en-GB" sz="1800" kern="1200" dirty="0" smtClean="0">
                          <a:solidFill>
                            <a:srgbClr val="002060"/>
                          </a:solidFill>
                          <a:effectLst/>
                          <a:latin typeface="+mn-lt"/>
                          <a:ea typeface="+mn-ea"/>
                          <a:cs typeface="+mn-cs"/>
                        </a:rPr>
                        <a:t>)</a:t>
                      </a:r>
                    </a:p>
                    <a:p>
                      <a:pPr marL="285750" lvl="0" indent="-285750">
                        <a:buFont typeface="Arial" panose="020B0604020202020204" pitchFamily="34" charset="0"/>
                        <a:buChar char="•"/>
                      </a:pPr>
                      <a:r>
                        <a:rPr lang="en-GB" sz="1800" kern="1200" dirty="0" smtClean="0">
                          <a:solidFill>
                            <a:srgbClr val="002060"/>
                          </a:solidFill>
                          <a:effectLst/>
                          <a:latin typeface="+mn-lt"/>
                          <a:ea typeface="+mn-ea"/>
                          <a:cs typeface="+mn-cs"/>
                        </a:rPr>
                        <a:t>Daily</a:t>
                      </a:r>
                      <a:r>
                        <a:rPr lang="en-GB" sz="1800" kern="1200" baseline="0" dirty="0" smtClean="0">
                          <a:solidFill>
                            <a:srgbClr val="002060"/>
                          </a:solidFill>
                          <a:effectLst/>
                          <a:latin typeface="+mn-lt"/>
                          <a:ea typeface="+mn-ea"/>
                          <a:cs typeface="+mn-cs"/>
                        </a:rPr>
                        <a:t> story to end the day (live)</a:t>
                      </a:r>
                      <a:endParaRPr lang="en-GB" sz="1800" kern="1200" dirty="0" smtClean="0">
                        <a:solidFill>
                          <a:srgbClr val="002060"/>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451515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1208</Words>
  <Application>Microsoft Office PowerPoint</Application>
  <PresentationFormat>On-screen Show (4:3)</PresentationFormat>
  <Paragraphs>131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Narraway</dc:creator>
  <cp:lastModifiedBy>Jayne</cp:lastModifiedBy>
  <cp:revision>44</cp:revision>
  <cp:lastPrinted>2020-10-14T06:50:08Z</cp:lastPrinted>
  <dcterms:created xsi:type="dcterms:W3CDTF">2014-09-14T08:45:36Z</dcterms:created>
  <dcterms:modified xsi:type="dcterms:W3CDTF">2020-10-15T20:13:03Z</dcterms:modified>
</cp:coreProperties>
</file>