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60" r:id="rId3"/>
    <p:sldId id="263" r:id="rId4"/>
    <p:sldId id="261" r:id="rId5"/>
    <p:sldId id="262" r:id="rId6"/>
    <p:sldId id="259" r:id="rId7"/>
    <p:sldId id="264" r:id="rId8"/>
    <p:sldId id="265"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7"/>
  </p:normalViewPr>
  <p:slideViewPr>
    <p:cSldViewPr snapToGrid="0">
      <p:cViewPr>
        <p:scale>
          <a:sx n="76" d="100"/>
          <a:sy n="76" d="100"/>
        </p:scale>
        <p:origin x="-480"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3BD0A-10C6-1E41-AC97-5D80066AAD91}" type="datetimeFigureOut">
              <a:rPr lang="en-GB" smtClean="0"/>
              <a:t>12/04/2024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304EA-5FDB-644F-B9A3-F3292B2D9B95}" type="slidenum">
              <a:rPr lang="en-GB" smtClean="0"/>
              <a:t>‹#›</a:t>
            </a:fld>
            <a:endParaRPr lang="en-GB"/>
          </a:p>
        </p:txBody>
      </p:sp>
    </p:spTree>
    <p:extLst>
      <p:ext uri="{BB962C8B-B14F-4D97-AF65-F5344CB8AC3E}">
        <p14:creationId xmlns:p14="http://schemas.microsoft.com/office/powerpoint/2010/main" val="277393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0304EA-5FDB-644F-B9A3-F3292B2D9B95}" type="slidenum">
              <a:rPr lang="en-GB" smtClean="0"/>
              <a:t>9</a:t>
            </a:fld>
            <a:endParaRPr lang="en-GB"/>
          </a:p>
        </p:txBody>
      </p:sp>
    </p:spTree>
    <p:extLst>
      <p:ext uri="{BB962C8B-B14F-4D97-AF65-F5344CB8AC3E}">
        <p14:creationId xmlns:p14="http://schemas.microsoft.com/office/powerpoint/2010/main" val="302414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F02C8-ABB1-781C-8A27-F3543708D0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xmlns="" id="{662CCF4C-7AA0-F056-8BDA-C0E7E1B46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xmlns="" id="{5CEDC15F-B294-6DB0-647B-34FB95D317BF}"/>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5" name="Footer Placeholder 4">
            <a:extLst>
              <a:ext uri="{FF2B5EF4-FFF2-40B4-BE49-F238E27FC236}">
                <a16:creationId xmlns:a16="http://schemas.microsoft.com/office/drawing/2014/main" xmlns="" id="{23FFBA7B-AFDF-6732-EACC-51C388ECB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5EFAB8A-15C9-098A-50FE-400FB3F76AE1}"/>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32398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72CBF-71D7-B8A9-7279-F79A7811B12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39B23AEF-975B-F97D-5D9B-963DEC074F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882D70FC-A233-6CAB-0C6D-27B1F863F74B}"/>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5" name="Footer Placeholder 4">
            <a:extLst>
              <a:ext uri="{FF2B5EF4-FFF2-40B4-BE49-F238E27FC236}">
                <a16:creationId xmlns:a16="http://schemas.microsoft.com/office/drawing/2014/main" xmlns="" id="{08A388EE-1B03-562A-1EB2-D66185AE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E003D01-CC55-2600-B375-226318808AB6}"/>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408607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FB28DD-E4DB-FD56-DE10-85DE9C66C92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12C2640D-F09C-1661-8354-0156AD6422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C56DE03B-B447-BF5E-B047-6D9C54044943}"/>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5" name="Footer Placeholder 4">
            <a:extLst>
              <a:ext uri="{FF2B5EF4-FFF2-40B4-BE49-F238E27FC236}">
                <a16:creationId xmlns:a16="http://schemas.microsoft.com/office/drawing/2014/main" xmlns="" id="{C3B35BFE-95AE-F817-91B8-C98AE3831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8958377-5659-E863-F785-9A07125D09CD}"/>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6942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6AB77-6C94-C8E7-38CD-E1A6786D703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B0311EBC-FDA2-8746-13EF-016257CBB5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25EF059C-559D-6D72-61A2-5B1788002C58}"/>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5" name="Footer Placeholder 4">
            <a:extLst>
              <a:ext uri="{FF2B5EF4-FFF2-40B4-BE49-F238E27FC236}">
                <a16:creationId xmlns:a16="http://schemas.microsoft.com/office/drawing/2014/main" xmlns="" id="{60FD176E-09A6-6135-D34F-4DB6846FD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3856965-C2EC-C1EA-C878-894FA575CA12}"/>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19291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D0739-C82F-F047-33CB-88A93C85A1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A8EFD8D5-3735-853F-AE01-84A4CE60A6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B54B94B6-E1FD-7EE3-943B-61A67E86D1AF}"/>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5" name="Footer Placeholder 4">
            <a:extLst>
              <a:ext uri="{FF2B5EF4-FFF2-40B4-BE49-F238E27FC236}">
                <a16:creationId xmlns:a16="http://schemas.microsoft.com/office/drawing/2014/main" xmlns="" id="{5A34E560-100E-521E-7ED7-733E8D7E5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C00829-6DE0-45E2-4368-1DD8C499198A}"/>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10064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F3EDB-616E-F266-FAB5-B67A399302A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D650C593-B739-B672-9DF5-53506439FC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A12A0E46-E38A-341E-A230-297DAE6E7E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46DF7FA8-E81F-2697-0DDC-56DE1B1AF3C1}"/>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6" name="Footer Placeholder 5">
            <a:extLst>
              <a:ext uri="{FF2B5EF4-FFF2-40B4-BE49-F238E27FC236}">
                <a16:creationId xmlns:a16="http://schemas.microsoft.com/office/drawing/2014/main" xmlns="" id="{4098E987-4A4A-B485-8990-F35528546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6A157A1-AB78-4989-1DCE-CD12B930AA92}"/>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369198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6EE44-136B-FB50-3793-90373A51086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EDE6D25C-C814-C4A8-CE7F-75E500BC9E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80DA5112-490E-9118-46AA-AEC7D17D0F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EE8FA356-AB60-B2AD-A6E8-4642C1CCB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04B5E333-37C7-4E43-48F9-CE519773B7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1FE5863E-D92B-8F30-7290-A589D55F6FD7}"/>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8" name="Footer Placeholder 7">
            <a:extLst>
              <a:ext uri="{FF2B5EF4-FFF2-40B4-BE49-F238E27FC236}">
                <a16:creationId xmlns:a16="http://schemas.microsoft.com/office/drawing/2014/main" xmlns="" id="{3E31C66F-7F51-4636-48BA-6A92333BC7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516A4E6-E3C4-1AA9-FA13-A22FD47DF744}"/>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389855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5CA4D-E79A-2A26-A942-1A3F50FDD92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34781680-86E3-904A-8DF6-2FD7FB5617FE}"/>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4" name="Footer Placeholder 3">
            <a:extLst>
              <a:ext uri="{FF2B5EF4-FFF2-40B4-BE49-F238E27FC236}">
                <a16:creationId xmlns:a16="http://schemas.microsoft.com/office/drawing/2014/main" xmlns="" id="{95EDB75C-A0C6-5CB9-AE46-2812FCC08B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BC14C1E-7181-4D51-CE12-07AA33A61276}"/>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355538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AF66ED6-62EE-B234-D70F-638C14DA3CBE}"/>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3" name="Footer Placeholder 2">
            <a:extLst>
              <a:ext uri="{FF2B5EF4-FFF2-40B4-BE49-F238E27FC236}">
                <a16:creationId xmlns:a16="http://schemas.microsoft.com/office/drawing/2014/main" xmlns="" id="{D08C1A96-3BF8-AF5B-3170-818968D2DE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9E59C35-A8FF-AB38-519F-FDCBE7B82A25}"/>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62662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DA5FD-C604-6D92-E3AC-3B6433F3F1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xmlns="" id="{7D41421F-8394-5127-BC81-6E48D9811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3F0F5B87-271D-65C2-F587-DCBAB5D90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2F14B88-41C9-1FB9-63D0-68FDFD85385B}"/>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6" name="Footer Placeholder 5">
            <a:extLst>
              <a:ext uri="{FF2B5EF4-FFF2-40B4-BE49-F238E27FC236}">
                <a16:creationId xmlns:a16="http://schemas.microsoft.com/office/drawing/2014/main" xmlns="" id="{62281BD4-94CF-FA16-3F8A-FA5A8DB8D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88F9C64-0711-346F-F674-9AF5EE7E8158}"/>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47534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D039C-17EA-77D3-0864-B8C8E3B720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xmlns="" id="{8E0B393E-FFCF-3DA9-9228-DA7598AE1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8D3FEF5-0E12-8439-61E2-5001C7C1E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DEAE7D6-27D2-E38C-1C40-D9EA5C9A39BB}"/>
              </a:ext>
            </a:extLst>
          </p:cNvPr>
          <p:cNvSpPr>
            <a:spLocks noGrp="1"/>
          </p:cNvSpPr>
          <p:nvPr>
            <p:ph type="dt" sz="half" idx="10"/>
          </p:nvPr>
        </p:nvSpPr>
        <p:spPr/>
        <p:txBody>
          <a:bodyPr/>
          <a:lstStyle/>
          <a:p>
            <a:fld id="{26ABAB6D-D01C-1D4C-9A2F-DE7CE4CDAF0E}" type="datetimeFigureOut">
              <a:rPr lang="en-GB" smtClean="0"/>
              <a:t>12/04/2024</a:t>
            </a:fld>
            <a:endParaRPr lang="en-GB"/>
          </a:p>
        </p:txBody>
      </p:sp>
      <p:sp>
        <p:nvSpPr>
          <p:cNvPr id="6" name="Footer Placeholder 5">
            <a:extLst>
              <a:ext uri="{FF2B5EF4-FFF2-40B4-BE49-F238E27FC236}">
                <a16:creationId xmlns:a16="http://schemas.microsoft.com/office/drawing/2014/main" xmlns="" id="{C27C7D60-FF29-F5C9-7E79-1747FD552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CD51A41-1873-C6B9-ED7D-89CDB9583F0D}"/>
              </a:ext>
            </a:extLst>
          </p:cNvPr>
          <p:cNvSpPr>
            <a:spLocks noGrp="1"/>
          </p:cNvSpPr>
          <p:nvPr>
            <p:ph type="sldNum" sz="quarter" idx="12"/>
          </p:nvPr>
        </p:nvSpPr>
        <p:spPr/>
        <p:txBody>
          <a:bodyPr/>
          <a:lstStyle/>
          <a:p>
            <a:fld id="{31A0A1D6-47E6-F149-A262-71967223599F}" type="slidenum">
              <a:rPr lang="en-GB" smtClean="0"/>
              <a:t>‹#›</a:t>
            </a:fld>
            <a:endParaRPr lang="en-GB"/>
          </a:p>
        </p:txBody>
      </p:sp>
    </p:spTree>
    <p:extLst>
      <p:ext uri="{BB962C8B-B14F-4D97-AF65-F5344CB8AC3E}">
        <p14:creationId xmlns:p14="http://schemas.microsoft.com/office/powerpoint/2010/main" val="358388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18071A-F677-4F11-6659-6ACAE32BA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53410FAE-FAC6-3D37-D34F-E40D0E948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58DD2AD3-A2F7-54AA-C621-079045D2F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ABAB6D-D01C-1D4C-9A2F-DE7CE4CDAF0E}" type="datetimeFigureOut">
              <a:rPr lang="en-GB" smtClean="0"/>
              <a:t>12/04/2024</a:t>
            </a:fld>
            <a:endParaRPr lang="en-GB"/>
          </a:p>
        </p:txBody>
      </p:sp>
      <p:sp>
        <p:nvSpPr>
          <p:cNvPr id="5" name="Footer Placeholder 4">
            <a:extLst>
              <a:ext uri="{FF2B5EF4-FFF2-40B4-BE49-F238E27FC236}">
                <a16:creationId xmlns:a16="http://schemas.microsoft.com/office/drawing/2014/main" xmlns="" id="{336C6CC2-123C-9543-64B5-AED9E9C95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xmlns="" id="{4A61ACAE-22B5-97AD-8677-A0946699E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A0A1D6-47E6-F149-A262-71967223599F}" type="slidenum">
              <a:rPr lang="en-GB" smtClean="0"/>
              <a:t>‹#›</a:t>
            </a:fld>
            <a:endParaRPr lang="en-GB"/>
          </a:p>
        </p:txBody>
      </p:sp>
    </p:spTree>
    <p:extLst>
      <p:ext uri="{BB962C8B-B14F-4D97-AF65-F5344CB8AC3E}">
        <p14:creationId xmlns:p14="http://schemas.microsoft.com/office/powerpoint/2010/main" val="3510558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hyperlink" Target="https://clipground.com/dahl-clipart.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hyperlink" Target="https://clipground.com/graduation-cap-png-clipar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488" y="450937"/>
            <a:ext cx="8592855" cy="2246769"/>
          </a:xfrm>
          <a:prstGeom prst="rect">
            <a:avLst/>
          </a:prstGeom>
          <a:noFill/>
        </p:spPr>
        <p:txBody>
          <a:bodyPr wrap="square" rtlCol="0">
            <a:spAutoFit/>
          </a:bodyPr>
          <a:lstStyle/>
          <a:p>
            <a:r>
              <a:rPr lang="en-GB" sz="2800" dirty="0" smtClean="0">
                <a:solidFill>
                  <a:srgbClr val="002060"/>
                </a:solidFill>
                <a:latin typeface="Calibri" panose="020F0502020204030204" pitchFamily="34" charset="0"/>
                <a:cs typeface="Calibri" panose="020F0502020204030204" pitchFamily="34" charset="0"/>
              </a:rPr>
              <a:t>It is after the Easter holidays and I will be getting a new teacher because Mrs Brinksman-Wood is having a baby.</a:t>
            </a: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852" y="2030259"/>
            <a:ext cx="2726498" cy="3894997"/>
          </a:xfrm>
          <a:prstGeom prst="rect">
            <a:avLst/>
          </a:prstGeom>
        </p:spPr>
      </p:pic>
      <p:pic>
        <p:nvPicPr>
          <p:cNvPr id="1028" name="Picture 4" descr="Baby Clipart Images – Browse 350,162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93" y="1839759"/>
            <a:ext cx="44386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3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51" y="398083"/>
            <a:ext cx="11615039" cy="646331"/>
          </a:xfrm>
          <a:prstGeom prst="rect">
            <a:avLst/>
          </a:prstGeom>
        </p:spPr>
        <p:txBody>
          <a:bodyPr wrap="none">
            <a:spAutoFit/>
          </a:bodyPr>
          <a:lstStyle/>
          <a:p>
            <a:r>
              <a:rPr lang="en-GB" sz="3600" dirty="0">
                <a:solidFill>
                  <a:srgbClr val="002060"/>
                </a:solidFill>
                <a:latin typeface="Calibri" panose="020F0502020204030204" pitchFamily="34" charset="0"/>
                <a:cs typeface="Calibri" panose="020F0502020204030204" pitchFamily="34" charset="0"/>
              </a:rPr>
              <a:t>I </a:t>
            </a:r>
            <a:r>
              <a:rPr lang="en-GB" sz="3600" dirty="0" smtClean="0">
                <a:solidFill>
                  <a:srgbClr val="002060"/>
                </a:solidFill>
                <a:latin typeface="Calibri" panose="020F0502020204030204" pitchFamily="34" charset="0"/>
                <a:cs typeface="Calibri" panose="020F0502020204030204" pitchFamily="34" charset="0"/>
              </a:rPr>
              <a:t>already know Mrs Toone because she has taught me before.</a:t>
            </a:r>
            <a:endParaRPr lang="en-GB" sz="3600"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401" y="1378907"/>
            <a:ext cx="3297738" cy="4977718"/>
          </a:xfrm>
          <a:prstGeom prst="rect">
            <a:avLst/>
          </a:prstGeom>
        </p:spPr>
      </p:pic>
    </p:spTree>
    <p:extLst>
      <p:ext uri="{BB962C8B-B14F-4D97-AF65-F5344CB8AC3E}">
        <p14:creationId xmlns:p14="http://schemas.microsoft.com/office/powerpoint/2010/main" val="221818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51" y="398083"/>
            <a:ext cx="10635091" cy="1200329"/>
          </a:xfrm>
          <a:prstGeom prst="rect">
            <a:avLst/>
          </a:prstGeom>
        </p:spPr>
        <p:txBody>
          <a:bodyPr wrap="none">
            <a:spAutoFit/>
          </a:bodyPr>
          <a:lstStyle/>
          <a:p>
            <a:r>
              <a:rPr lang="en-GB" sz="3600" dirty="0" smtClean="0">
                <a:solidFill>
                  <a:srgbClr val="002060"/>
                </a:solidFill>
                <a:latin typeface="Calibri" panose="020F0502020204030204" pitchFamily="34" charset="0"/>
                <a:cs typeface="Calibri" panose="020F0502020204030204" pitchFamily="34" charset="0"/>
              </a:rPr>
              <a:t>Mrs Storey will be with me in class and she will help my </a:t>
            </a:r>
          </a:p>
          <a:p>
            <a:r>
              <a:rPr lang="en-GB" sz="3600" dirty="0" smtClean="0">
                <a:solidFill>
                  <a:srgbClr val="002060"/>
                </a:solidFill>
                <a:latin typeface="Calibri" panose="020F0502020204030204" pitchFamily="34" charset="0"/>
                <a:cs typeface="Calibri" panose="020F0502020204030204" pitchFamily="34" charset="0"/>
              </a:rPr>
              <a:t>new teacher learn all about me.</a:t>
            </a:r>
            <a:endParaRPr lang="en-GB" sz="3600"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031" y="1905000"/>
            <a:ext cx="3006769" cy="4295384"/>
          </a:xfrm>
          <a:prstGeom prst="rect">
            <a:avLst/>
          </a:prstGeom>
        </p:spPr>
      </p:pic>
    </p:spTree>
    <p:extLst>
      <p:ext uri="{BB962C8B-B14F-4D97-AF65-F5344CB8AC3E}">
        <p14:creationId xmlns:p14="http://schemas.microsoft.com/office/powerpoint/2010/main" val="36266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736" y="1192641"/>
            <a:ext cx="3505482" cy="3700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34787" y="303479"/>
            <a:ext cx="7566880" cy="646331"/>
          </a:xfrm>
          <a:prstGeom prst="rect">
            <a:avLst/>
          </a:prstGeom>
        </p:spPr>
        <p:txBody>
          <a:bodyPr wrap="none">
            <a:spAutoFit/>
          </a:bodyPr>
          <a:lstStyle/>
          <a:p>
            <a:r>
              <a:rPr lang="en-GB" sz="3600" dirty="0">
                <a:solidFill>
                  <a:srgbClr val="002060"/>
                </a:solidFill>
                <a:latin typeface="Calibri" panose="020F0502020204030204" pitchFamily="34" charset="0"/>
                <a:cs typeface="Calibri" panose="020F0502020204030204" pitchFamily="34" charset="0"/>
              </a:rPr>
              <a:t>I will meet my new teacher on Monday.</a:t>
            </a:r>
          </a:p>
        </p:txBody>
      </p:sp>
      <p:sp>
        <p:nvSpPr>
          <p:cNvPr id="5" name="Rectangle 4"/>
          <p:cNvSpPr/>
          <p:nvPr/>
        </p:nvSpPr>
        <p:spPr>
          <a:xfrm>
            <a:off x="3277368" y="5027879"/>
            <a:ext cx="4976555" cy="646331"/>
          </a:xfrm>
          <a:prstGeom prst="rect">
            <a:avLst/>
          </a:prstGeom>
        </p:spPr>
        <p:txBody>
          <a:bodyPr wrap="none">
            <a:spAutoFit/>
          </a:bodyPr>
          <a:lstStyle/>
          <a:p>
            <a:r>
              <a:rPr lang="en-GB" sz="3600" dirty="0" smtClean="0">
                <a:solidFill>
                  <a:srgbClr val="002060"/>
                </a:solidFill>
                <a:latin typeface="Calibri" panose="020F0502020204030204" pitchFamily="34" charset="0"/>
                <a:cs typeface="Calibri" panose="020F0502020204030204" pitchFamily="34" charset="0"/>
              </a:rPr>
              <a:t>She is called Miss Gaskell.</a:t>
            </a:r>
            <a:endParaRPr lang="en-GB"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35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8" y="363255"/>
            <a:ext cx="9883036" cy="1815882"/>
          </a:xfrm>
          <a:prstGeom prst="rect">
            <a:avLst/>
          </a:prstGeom>
          <a:noFill/>
        </p:spPr>
        <p:txBody>
          <a:bodyPr wrap="square" rtlCol="0">
            <a:spAutoFit/>
          </a:bodyPr>
          <a:lstStyle/>
          <a:p>
            <a:r>
              <a:rPr lang="en-GB" sz="2800" dirty="0" smtClean="0">
                <a:solidFill>
                  <a:srgbClr val="002060"/>
                </a:solidFill>
                <a:latin typeface="Calibri" panose="020F0502020204030204" pitchFamily="34" charset="0"/>
                <a:cs typeface="Calibri" panose="020F0502020204030204" pitchFamily="34" charset="0"/>
              </a:rPr>
              <a:t>It </a:t>
            </a:r>
            <a:r>
              <a:rPr lang="en-GB" sz="2800" dirty="0">
                <a:solidFill>
                  <a:srgbClr val="002060"/>
                </a:solidFill>
                <a:latin typeface="Calibri" panose="020F0502020204030204" pitchFamily="34" charset="0"/>
                <a:cs typeface="Calibri" panose="020F0502020204030204" pitchFamily="34" charset="0"/>
              </a:rPr>
              <a:t>is okay to feel nervous or worried about having a new </a:t>
            </a:r>
            <a:r>
              <a:rPr lang="en-GB" sz="2800" dirty="0" smtClean="0">
                <a:solidFill>
                  <a:srgbClr val="002060"/>
                </a:solidFill>
                <a:latin typeface="Calibri" panose="020F0502020204030204" pitchFamily="34" charset="0"/>
                <a:cs typeface="Calibri" panose="020F0502020204030204" pitchFamily="34" charset="0"/>
              </a:rPr>
              <a:t>teacher but I have met her before.  She may look different on Monday because she was dressed as Goldilocks for World Book Day.</a:t>
            </a:r>
          </a:p>
          <a:p>
            <a:endParaRPr lang="en-GB" sz="2800" dirty="0">
              <a:solidFill>
                <a:srgbClr val="002060"/>
              </a:solidFill>
              <a:latin typeface="Calibri" panose="020F0502020204030204" pitchFamily="34" charset="0"/>
              <a:cs typeface="Calibri" panose="020F0502020204030204" pitchFamily="34" charset="0"/>
            </a:endParaRPr>
          </a:p>
        </p:txBody>
      </p:sp>
      <p:pic>
        <p:nvPicPr>
          <p:cNvPr id="2050" name="Picture 2" descr="Goldilocks Kids Costume: 5-7 Years | BIG 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406" y="2022953"/>
            <a:ext cx="4478055" cy="447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9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181" y="325057"/>
            <a:ext cx="8655485" cy="1200329"/>
          </a:xfrm>
          <a:prstGeom prst="rect">
            <a:avLst/>
          </a:prstGeom>
        </p:spPr>
        <p:txBody>
          <a:bodyPr wrap="square">
            <a:spAutoFit/>
          </a:bodyPr>
          <a:lstStyle/>
          <a:p>
            <a:r>
              <a:rPr lang="en-GB" sz="3600" dirty="0">
                <a:solidFill>
                  <a:srgbClr val="002060"/>
                </a:solidFill>
                <a:latin typeface="Calibri" panose="020F0502020204030204" pitchFamily="34" charset="0"/>
                <a:cs typeface="Calibri" panose="020F0502020204030204" pitchFamily="34" charset="0"/>
              </a:rPr>
              <a:t>If I feel sad I can talk about it or do something I like to help me feel better. </a:t>
            </a:r>
            <a:endParaRPr lang="en-GB" sz="3600" dirty="0">
              <a:solidFill>
                <a:srgbClr val="002060"/>
              </a:solidFill>
              <a:latin typeface="Calibri" panose="020F0502020204030204" pitchFamily="34" charset="0"/>
              <a:cs typeface="Calibri" panose="020F0502020204030204" pitchFamily="34" charset="0"/>
            </a:endParaRPr>
          </a:p>
        </p:txBody>
      </p:sp>
      <p:sp>
        <p:nvSpPr>
          <p:cNvPr id="3" name="Rectangle 2"/>
          <p:cNvSpPr/>
          <p:nvPr/>
        </p:nvSpPr>
        <p:spPr>
          <a:xfrm>
            <a:off x="1352810" y="5109998"/>
            <a:ext cx="8530225" cy="1200329"/>
          </a:xfrm>
          <a:prstGeom prst="rect">
            <a:avLst/>
          </a:prstGeom>
        </p:spPr>
        <p:txBody>
          <a:bodyPr wrap="square">
            <a:spAutoFit/>
          </a:bodyPr>
          <a:lstStyle/>
          <a:p>
            <a:r>
              <a:rPr lang="en-GB" sz="3600" dirty="0">
                <a:solidFill>
                  <a:srgbClr val="002060"/>
                </a:solidFill>
                <a:latin typeface="Calibri" panose="020F0502020204030204" pitchFamily="34" charset="0"/>
                <a:cs typeface="Calibri" panose="020F0502020204030204" pitchFamily="34" charset="0"/>
              </a:rPr>
              <a:t>I will feel better once I get to know my new </a:t>
            </a:r>
            <a:r>
              <a:rPr lang="en-GB" sz="3600" dirty="0" smtClean="0">
                <a:solidFill>
                  <a:srgbClr val="002060"/>
                </a:solidFill>
                <a:latin typeface="Calibri" panose="020F0502020204030204" pitchFamily="34" charset="0"/>
                <a:cs typeface="Calibri" panose="020F0502020204030204" pitchFamily="34" charset="0"/>
              </a:rPr>
              <a:t>teachers and they get to know me.</a:t>
            </a:r>
            <a:endParaRPr lang="en-GB" sz="3600" dirty="0">
              <a:solidFill>
                <a:srgbClr val="002060"/>
              </a:solidFill>
              <a:latin typeface="Calibri" panose="020F0502020204030204" pitchFamily="34" charset="0"/>
              <a:cs typeface="Calibri" panose="020F0502020204030204" pitchFamily="34" charset="0"/>
            </a:endParaRPr>
          </a:p>
        </p:txBody>
      </p:sp>
      <p:pic>
        <p:nvPicPr>
          <p:cNvPr id="6148" name="Picture 4" descr="Heart clip art, Clip art, Love heart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349" y="1745441"/>
            <a:ext cx="3979145" cy="297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1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807" y="994651"/>
            <a:ext cx="10121030" cy="5509200"/>
          </a:xfrm>
          <a:prstGeom prst="rect">
            <a:avLst/>
          </a:prstGeom>
          <a:noFill/>
        </p:spPr>
        <p:txBody>
          <a:bodyPr wrap="square" rtlCol="0">
            <a:spAutoFit/>
          </a:bodyPr>
          <a:lstStyle/>
          <a:p>
            <a:r>
              <a:rPr lang="en-GB" sz="3200" dirty="0" smtClean="0">
                <a:solidFill>
                  <a:srgbClr val="002060"/>
                </a:solidFill>
                <a:latin typeface="Calibri" panose="020F0502020204030204" pitchFamily="34" charset="0"/>
                <a:cs typeface="Calibri" panose="020F0502020204030204" pitchFamily="34" charset="0"/>
              </a:rPr>
              <a:t>When I come to school on Monday and Tuesday, Mrs Brinksman-Wood and Mrs Storey will be teaching me.</a:t>
            </a:r>
          </a:p>
          <a:p>
            <a:endParaRPr lang="en-GB" sz="3200" dirty="0">
              <a:solidFill>
                <a:srgbClr val="002060"/>
              </a:solidFill>
              <a:latin typeface="Calibri" panose="020F0502020204030204" pitchFamily="34" charset="0"/>
              <a:cs typeface="Calibri" panose="020F0502020204030204" pitchFamily="34" charset="0"/>
            </a:endParaRPr>
          </a:p>
          <a:p>
            <a:endParaRPr lang="en-GB" sz="3200" dirty="0" smtClean="0">
              <a:solidFill>
                <a:srgbClr val="002060"/>
              </a:solidFill>
              <a:latin typeface="Calibri" panose="020F0502020204030204" pitchFamily="34" charset="0"/>
              <a:cs typeface="Calibri" panose="020F0502020204030204" pitchFamily="34" charset="0"/>
            </a:endParaRPr>
          </a:p>
          <a:p>
            <a:r>
              <a:rPr lang="en-GB" sz="3200" dirty="0" smtClean="0">
                <a:solidFill>
                  <a:srgbClr val="002060"/>
                </a:solidFill>
                <a:latin typeface="Calibri" panose="020F0502020204030204" pitchFamily="34" charset="0"/>
                <a:cs typeface="Calibri" panose="020F0502020204030204" pitchFamily="34" charset="0"/>
              </a:rPr>
              <a:t>Mrs Toone and Mrs Gaskell will be working together to plan lovely learning for me. They will meet with Mrs Narraway so she can share my student passport with my new teacher.</a:t>
            </a:r>
          </a:p>
          <a:p>
            <a:endParaRPr lang="en-GB" sz="3200" dirty="0">
              <a:solidFill>
                <a:srgbClr val="002060"/>
              </a:solidFill>
              <a:latin typeface="Calibri" panose="020F0502020204030204" pitchFamily="34" charset="0"/>
              <a:cs typeface="Calibri" panose="020F0502020204030204" pitchFamily="34" charset="0"/>
            </a:endParaRPr>
          </a:p>
          <a:p>
            <a:endParaRPr lang="en-GB" sz="3200" dirty="0" smtClean="0">
              <a:solidFill>
                <a:srgbClr val="002060"/>
              </a:solidFill>
              <a:latin typeface="Calibri" panose="020F0502020204030204" pitchFamily="34" charset="0"/>
              <a:cs typeface="Calibri" panose="020F0502020204030204" pitchFamily="34" charset="0"/>
            </a:endParaRPr>
          </a:p>
          <a:p>
            <a:r>
              <a:rPr lang="en-GB" sz="3200" dirty="0" smtClean="0">
                <a:solidFill>
                  <a:srgbClr val="002060"/>
                </a:solidFill>
                <a:latin typeface="Calibri" panose="020F0502020204030204" pitchFamily="34" charset="0"/>
                <a:cs typeface="Calibri" panose="020F0502020204030204" pitchFamily="34" charset="0"/>
              </a:rPr>
              <a:t>Miss Gaskell and Mrs Storey will teaching me on Wednesday, Thursday and Friday.</a:t>
            </a:r>
            <a:endParaRPr lang="en-GB" sz="3200" dirty="0">
              <a:solidFill>
                <a:srgbClr val="002060"/>
              </a:solidFill>
              <a:latin typeface="Calibri" panose="020F0502020204030204" pitchFamily="34" charset="0"/>
              <a:cs typeface="Calibri" panose="020F0502020204030204" pitchFamily="34" charset="0"/>
            </a:endParaRPr>
          </a:p>
        </p:txBody>
      </p:sp>
      <p:sp>
        <p:nvSpPr>
          <p:cNvPr id="3" name="Rectangle 2"/>
          <p:cNvSpPr/>
          <p:nvPr/>
        </p:nvSpPr>
        <p:spPr>
          <a:xfrm>
            <a:off x="2300192" y="274239"/>
            <a:ext cx="741626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The week we come back to school</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44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192" y="701458"/>
            <a:ext cx="10121030" cy="1569660"/>
          </a:xfrm>
          <a:prstGeom prst="rect">
            <a:avLst/>
          </a:prstGeom>
          <a:noFill/>
        </p:spPr>
        <p:txBody>
          <a:bodyPr wrap="square" rtlCol="0">
            <a:spAutoFit/>
          </a:bodyPr>
          <a:lstStyle/>
          <a:p>
            <a:r>
              <a:rPr lang="en-GB" sz="3200" dirty="0" smtClean="0">
                <a:solidFill>
                  <a:srgbClr val="002060"/>
                </a:solidFill>
                <a:latin typeface="Calibri" panose="020F0502020204030204" pitchFamily="34" charset="0"/>
                <a:cs typeface="Calibri" panose="020F0502020204030204" pitchFamily="34" charset="0"/>
              </a:rPr>
              <a:t>On Friday, my parents will meet with Miss Gaskell, Mrs Narraway and Mrs Brinksman-Wood to talk about anything that is worrying me.</a:t>
            </a:r>
            <a:endParaRPr lang="en-GB" sz="3200" dirty="0">
              <a:solidFill>
                <a:srgbClr val="002060"/>
              </a:solidFill>
              <a:latin typeface="Calibri" panose="020F0502020204030204" pitchFamily="34" charset="0"/>
              <a:cs typeface="Calibri" panose="020F0502020204030204" pitchFamily="34" charset="0"/>
            </a:endParaRPr>
          </a:p>
        </p:txBody>
      </p:sp>
      <p:pic>
        <p:nvPicPr>
          <p:cNvPr id="7170" name="Picture 2" descr="Teacher's Pet » The Worry Monster - Mini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460" y="2772941"/>
            <a:ext cx="6450904" cy="360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3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53579B-0BDC-D134-DDCD-F517FE4E063E}"/>
              </a:ext>
            </a:extLst>
          </p:cNvPr>
          <p:cNvSpPr txBox="1"/>
          <p:nvPr/>
        </p:nvSpPr>
        <p:spPr>
          <a:xfrm>
            <a:off x="3157537" y="271463"/>
            <a:ext cx="554355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u="sng" dirty="0">
                <a:latin typeface="Calibri" panose="020F0502020204030204" pitchFamily="34" charset="0"/>
                <a:cs typeface="Calibri" panose="020F0502020204030204" pitchFamily="34" charset="0"/>
              </a:rPr>
              <a:t>Meet </a:t>
            </a:r>
            <a:r>
              <a:rPr lang="en-GB" sz="4000" b="1" u="sng" dirty="0" smtClean="0">
                <a:latin typeface="Calibri" panose="020F0502020204030204" pitchFamily="34" charset="0"/>
                <a:cs typeface="Calibri" panose="020F0502020204030204" pitchFamily="34" charset="0"/>
              </a:rPr>
              <a:t> Your New Teacher </a:t>
            </a:r>
            <a:endParaRPr lang="en-GB" sz="4000" b="1" u="sng" dirty="0">
              <a:latin typeface="Calibri" panose="020F0502020204030204" pitchFamily="34" charset="0"/>
              <a:cs typeface="Calibri" panose="020F0502020204030204" pitchFamily="34" charset="0"/>
            </a:endParaRPr>
          </a:p>
        </p:txBody>
      </p:sp>
      <p:pic>
        <p:nvPicPr>
          <p:cNvPr id="3" name="Picture 2" descr="A person sitting on hay&#10;&#10;Description automatically generated">
            <a:extLst>
              <a:ext uri="{FF2B5EF4-FFF2-40B4-BE49-F238E27FC236}">
                <a16:creationId xmlns:a16="http://schemas.microsoft.com/office/drawing/2014/main" xmlns="" id="{526ADCD5-4A39-5B8F-D5AE-E850B11893A9}"/>
              </a:ext>
            </a:extLst>
          </p:cNvPr>
          <p:cNvPicPr>
            <a:picLocks noChangeAspect="1"/>
          </p:cNvPicPr>
          <p:nvPr/>
        </p:nvPicPr>
        <p:blipFill rotWithShape="1">
          <a:blip r:embed="rId3"/>
          <a:srcRect t="20208" b="6458"/>
          <a:stretch/>
        </p:blipFill>
        <p:spPr>
          <a:xfrm>
            <a:off x="4292798" y="1400175"/>
            <a:ext cx="2724151" cy="2663615"/>
          </a:xfrm>
          <a:prstGeom prst="rect">
            <a:avLst/>
          </a:prstGeom>
          <a:solidFill>
            <a:srgbClr val="FFFFFF">
              <a:shade val="85000"/>
            </a:srgbClr>
          </a:solidFill>
          <a:ln w="190500" cap="rnd">
            <a:solidFill>
              <a:schemeClr val="accent5">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xmlns="" id="{98496198-7C59-6765-D99C-327F553CD7C2}"/>
              </a:ext>
            </a:extLst>
          </p:cNvPr>
          <p:cNvSpPr txBox="1"/>
          <p:nvPr/>
        </p:nvSpPr>
        <p:spPr>
          <a:xfrm>
            <a:off x="257176" y="1285875"/>
            <a:ext cx="360045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Calibri" panose="020F0502020204030204" pitchFamily="34" charset="0"/>
                <a:cs typeface="Calibri" panose="020F0502020204030204" pitchFamily="34" charset="0"/>
              </a:rPr>
              <a:t>Hello! My name is</a:t>
            </a:r>
            <a:r>
              <a:rPr lang="en-GB" sz="2000" b="1" dirty="0">
                <a:latin typeface="Calibri" panose="020F0502020204030204" pitchFamily="34" charset="0"/>
                <a:cs typeface="Calibri" panose="020F0502020204030204" pitchFamily="34" charset="0"/>
              </a:rPr>
              <a:t> Miss Gaskell </a:t>
            </a:r>
            <a:r>
              <a:rPr lang="en-GB" sz="2000" dirty="0">
                <a:latin typeface="Calibri" panose="020F0502020204030204" pitchFamily="34" charset="0"/>
                <a:cs typeface="Calibri" panose="020F0502020204030204" pitchFamily="34" charset="0"/>
              </a:rPr>
              <a:t>and I am very excited to meet you all</a:t>
            </a:r>
            <a:r>
              <a:rPr lang="en-GB"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xmlns="" id="{699D3542-AC7C-FE51-39CD-449E33FABD53}"/>
              </a:ext>
            </a:extLst>
          </p:cNvPr>
          <p:cNvSpPr txBox="1"/>
          <p:nvPr/>
        </p:nvSpPr>
        <p:spPr>
          <a:xfrm>
            <a:off x="4292798" y="3602125"/>
            <a:ext cx="272415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u="sng" dirty="0">
                <a:latin typeface="Calibri" panose="020F0502020204030204" pitchFamily="34" charset="0"/>
                <a:cs typeface="Calibri" panose="020F0502020204030204" pitchFamily="34" charset="0"/>
              </a:rPr>
              <a:t>Miss Gaskell</a:t>
            </a:r>
            <a:endParaRPr lang="en-GB"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45BE4283-6B25-115D-BC17-00A4EB231DA9}"/>
              </a:ext>
            </a:extLst>
          </p:cNvPr>
          <p:cNvSpPr txBox="1"/>
          <p:nvPr/>
        </p:nvSpPr>
        <p:spPr>
          <a:xfrm>
            <a:off x="7452120" y="1270605"/>
            <a:ext cx="436840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Calibri" panose="020F0502020204030204" pitchFamily="34" charset="0"/>
                <a:cs typeface="Calibri" panose="020F0502020204030204" pitchFamily="34" charset="0"/>
              </a:rPr>
              <a:t>This is my 1st Year Teaching since Graduating from University in July 2023.</a:t>
            </a:r>
          </a:p>
        </p:txBody>
      </p:sp>
      <p:sp>
        <p:nvSpPr>
          <p:cNvPr id="10" name="TextBox 9">
            <a:extLst>
              <a:ext uri="{FF2B5EF4-FFF2-40B4-BE49-F238E27FC236}">
                <a16:creationId xmlns:a16="http://schemas.microsoft.com/office/drawing/2014/main" xmlns="" id="{3473483B-DF9E-B121-E970-13275CA78B3A}"/>
              </a:ext>
            </a:extLst>
          </p:cNvPr>
          <p:cNvSpPr txBox="1"/>
          <p:nvPr/>
        </p:nvSpPr>
        <p:spPr>
          <a:xfrm>
            <a:off x="7517606" y="2933827"/>
            <a:ext cx="423743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My favourite subjects are English, Science and PSHE. Although, I do love to teach every subject!</a:t>
            </a:r>
          </a:p>
        </p:txBody>
      </p:sp>
      <p:sp>
        <p:nvSpPr>
          <p:cNvPr id="12" name="TextBox 11">
            <a:extLst>
              <a:ext uri="{FF2B5EF4-FFF2-40B4-BE49-F238E27FC236}">
                <a16:creationId xmlns:a16="http://schemas.microsoft.com/office/drawing/2014/main" xmlns="" id="{F1274C0D-809F-BC28-C204-20F3D5A84CFD}"/>
              </a:ext>
            </a:extLst>
          </p:cNvPr>
          <p:cNvSpPr txBox="1"/>
          <p:nvPr/>
        </p:nvSpPr>
        <p:spPr>
          <a:xfrm>
            <a:off x="6280546" y="4787295"/>
            <a:ext cx="565427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 have 2 dogs called “Nova” and “Luna”.</a:t>
            </a:r>
          </a:p>
        </p:txBody>
      </p:sp>
      <p:sp>
        <p:nvSpPr>
          <p:cNvPr id="14" name="TextBox 13">
            <a:extLst>
              <a:ext uri="{FF2B5EF4-FFF2-40B4-BE49-F238E27FC236}">
                <a16:creationId xmlns:a16="http://schemas.microsoft.com/office/drawing/2014/main" xmlns="" id="{BB6F8DDB-D6DD-3BDF-5312-1725A95D13EB}"/>
              </a:ext>
            </a:extLst>
          </p:cNvPr>
          <p:cNvSpPr txBox="1"/>
          <p:nvPr/>
        </p:nvSpPr>
        <p:spPr>
          <a:xfrm>
            <a:off x="257176" y="4876943"/>
            <a:ext cx="550247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My favourite author is Roald Dahl- I spent lots of time engaging in his books as a child and I continue to admire his creativity. </a:t>
            </a:r>
          </a:p>
        </p:txBody>
      </p:sp>
      <p:sp>
        <p:nvSpPr>
          <p:cNvPr id="16" name="TextBox 15">
            <a:extLst>
              <a:ext uri="{FF2B5EF4-FFF2-40B4-BE49-F238E27FC236}">
                <a16:creationId xmlns:a16="http://schemas.microsoft.com/office/drawing/2014/main" xmlns="" id="{BAEDAC86-2B48-209B-6CFF-08C593A224D8}"/>
              </a:ext>
            </a:extLst>
          </p:cNvPr>
          <p:cNvSpPr txBox="1"/>
          <p:nvPr/>
        </p:nvSpPr>
        <p:spPr>
          <a:xfrm>
            <a:off x="234479" y="2632628"/>
            <a:ext cx="3861531"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 believe that Year 2 is a wonderful class to teach. I am thrilled to be a part of your educational journey.</a:t>
            </a:r>
            <a:endParaRPr lang="en-GB" dirty="0">
              <a:latin typeface="Calibri" panose="020F0502020204030204" pitchFamily="34" charset="0"/>
              <a:cs typeface="Calibri" panose="020F0502020204030204" pitchFamily="34" charset="0"/>
            </a:endParaRPr>
          </a:p>
        </p:txBody>
      </p:sp>
      <p:pic>
        <p:nvPicPr>
          <p:cNvPr id="18" name="Picture 17" descr="Two dogs lying on the floor&#10;&#10;Description automatically generated">
            <a:extLst>
              <a:ext uri="{FF2B5EF4-FFF2-40B4-BE49-F238E27FC236}">
                <a16:creationId xmlns:a16="http://schemas.microsoft.com/office/drawing/2014/main" xmlns="" id="{99BE8D68-4527-9961-CF18-E50ADFA78F12}"/>
              </a:ext>
            </a:extLst>
          </p:cNvPr>
          <p:cNvPicPr>
            <a:picLocks noChangeAspect="1"/>
          </p:cNvPicPr>
          <p:nvPr/>
        </p:nvPicPr>
        <p:blipFill rotWithShape="1">
          <a:blip r:embed="rId4"/>
          <a:srcRect t="31712"/>
          <a:stretch/>
        </p:blipFill>
        <p:spPr>
          <a:xfrm>
            <a:off x="9636321" y="5342723"/>
            <a:ext cx="1579091" cy="1437779"/>
          </a:xfrm>
          <a:prstGeom prst="rect">
            <a:avLst/>
          </a:prstGeom>
        </p:spPr>
      </p:pic>
      <p:pic>
        <p:nvPicPr>
          <p:cNvPr id="11" name="Picture 10" descr="A cartoon of a child reading a book&#10;&#10;Description automatically generated">
            <a:extLst>
              <a:ext uri="{FF2B5EF4-FFF2-40B4-BE49-F238E27FC236}">
                <a16:creationId xmlns:a16="http://schemas.microsoft.com/office/drawing/2014/main" xmlns="" id="{5D0EA8FB-957C-1D06-A678-E732B7780588}"/>
              </a:ext>
            </a:extLst>
          </p:cNvPr>
          <p:cNvPicPr>
            <a:picLocks noChangeAspect="1"/>
          </p:cNvPicPr>
          <p:nvPr/>
        </p:nvPicPr>
        <p:blipFill>
          <a:blip r:embed="rId5">
            <a:extLst>
              <a:ext uri="{837473B0-CC2E-450A-ABE3-18F120FF3D39}">
                <a1611:picAttrSrcUrl xmlns:a1611="http://schemas.microsoft.com/office/drawing/2016/11/main" xmlns="" r:id="rId7"/>
              </a:ext>
            </a:extLst>
          </a:blip>
          <a:stretch>
            <a:fillRect/>
          </a:stretch>
        </p:blipFill>
        <p:spPr>
          <a:xfrm>
            <a:off x="5929312" y="5382069"/>
            <a:ext cx="1357127" cy="1359088"/>
          </a:xfrm>
          <a:prstGeom prst="rect">
            <a:avLst/>
          </a:prstGeom>
        </p:spPr>
      </p:pic>
      <p:pic>
        <p:nvPicPr>
          <p:cNvPr id="19" name="Picture 18" descr="A black square graduation cap&#10;&#10;Description automatically generated">
            <a:extLst>
              <a:ext uri="{FF2B5EF4-FFF2-40B4-BE49-F238E27FC236}">
                <a16:creationId xmlns:a16="http://schemas.microsoft.com/office/drawing/2014/main" xmlns="" id="{352BF1AD-EB0F-D100-23C2-14EEF3FF99A6}"/>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10091735" y="354139"/>
            <a:ext cx="1728788" cy="783357"/>
          </a:xfrm>
          <a:prstGeom prst="rect">
            <a:avLst/>
          </a:prstGeom>
        </p:spPr>
      </p:pic>
    </p:spTree>
    <p:extLst>
      <p:ext uri="{BB962C8B-B14F-4D97-AF65-F5344CB8AC3E}">
        <p14:creationId xmlns:p14="http://schemas.microsoft.com/office/powerpoint/2010/main" val="347908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TotalTime>
  <Words>366</Words>
  <Application>Microsoft Office PowerPoint</Application>
  <PresentationFormat>Custom</PresentationFormat>
  <Paragraphs>28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Gaskell</dc:creator>
  <cp:lastModifiedBy>Jayne</cp:lastModifiedBy>
  <cp:revision>6</cp:revision>
  <dcterms:created xsi:type="dcterms:W3CDTF">2024-03-12T21:22:26Z</dcterms:created>
  <dcterms:modified xsi:type="dcterms:W3CDTF">2024-04-12T19:13:47Z</dcterms:modified>
</cp:coreProperties>
</file>