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59" r:id="rId5"/>
    <p:sldId id="260" r:id="rId6"/>
    <p:sldId id="27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  <p:sldId id="276" r:id="rId21"/>
    <p:sldId id="277" r:id="rId22"/>
    <p:sldId id="278" r:id="rId23"/>
    <p:sldId id="273" r:id="rId24"/>
    <p:sldId id="279" r:id="rId25"/>
    <p:sldId id="280" r:id="rId2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5364" autoAdjust="0"/>
  </p:normalViewPr>
  <p:slideViewPr>
    <p:cSldViewPr>
      <p:cViewPr>
        <p:scale>
          <a:sx n="52" d="100"/>
          <a:sy n="52" d="100"/>
        </p:scale>
        <p:origin x="-18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FF9D2-B7D8-4726-B0B9-7CDB1CED96D2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A17E3-151B-4F61-8FC9-B4C5454DE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562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365D8-2C01-42BE-B6C6-1D09E0A792F8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91756-B59F-4457-8603-7DE2B3953C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880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626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dirty="0" err="1" smtClean="0"/>
              <a:t>Ipad</a:t>
            </a:r>
            <a:r>
              <a:rPr lang="en-GB" altLang="en-US" dirty="0" smtClean="0"/>
              <a:t> / tablets</a:t>
            </a:r>
          </a:p>
          <a:p>
            <a:r>
              <a:rPr lang="en-GB" altLang="en-US" dirty="0" err="1" smtClean="0"/>
              <a:t>Iphones</a:t>
            </a:r>
            <a:r>
              <a:rPr lang="en-GB" altLang="en-US" dirty="0" smtClean="0"/>
              <a:t> / smart phones</a:t>
            </a:r>
          </a:p>
          <a:p>
            <a:r>
              <a:rPr lang="en-GB" altLang="en-US" dirty="0" smtClean="0"/>
              <a:t>Game consoles</a:t>
            </a:r>
          </a:p>
          <a:p>
            <a:r>
              <a:rPr lang="en-GB" altLang="en-US" dirty="0" smtClean="0"/>
              <a:t>Smart TV’s</a:t>
            </a:r>
          </a:p>
          <a:p>
            <a:r>
              <a:rPr lang="en-GB" altLang="en-US" dirty="0" err="1" smtClean="0"/>
              <a:t>IPad</a:t>
            </a:r>
            <a:r>
              <a:rPr lang="en-GB" altLang="en-US" dirty="0" smtClean="0"/>
              <a:t> touch</a:t>
            </a:r>
          </a:p>
          <a:p>
            <a:r>
              <a:rPr lang="en-GB" altLang="en-US" dirty="0" smtClean="0"/>
              <a:t>Laptops/ computer</a:t>
            </a:r>
          </a:p>
          <a:p>
            <a:endParaRPr lang="en-GB" altLang="en-US" dirty="0" smtClean="0"/>
          </a:p>
          <a:p>
            <a:r>
              <a:rPr lang="en-GB" altLang="en-US" dirty="0" smtClean="0"/>
              <a:t>Show children’s work from Y6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478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17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2871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Bullying</a:t>
            </a:r>
          </a:p>
          <a:p>
            <a:r>
              <a:rPr lang="en-GB" dirty="0" smtClean="0"/>
              <a:t>Extortion</a:t>
            </a:r>
          </a:p>
          <a:p>
            <a:r>
              <a:rPr lang="en-GB" dirty="0" smtClean="0"/>
              <a:t>Grooming</a:t>
            </a:r>
          </a:p>
          <a:p>
            <a:r>
              <a:rPr lang="en-GB" dirty="0" smtClean="0"/>
              <a:t>Fraud</a:t>
            </a:r>
          </a:p>
          <a:p>
            <a:r>
              <a:rPr lang="en-GB" dirty="0" smtClean="0"/>
              <a:t>Abuse</a:t>
            </a:r>
            <a:r>
              <a:rPr lang="en-GB" baseline="0" dirty="0" smtClean="0"/>
              <a:t> Mental and Physical</a:t>
            </a:r>
          </a:p>
          <a:p>
            <a:r>
              <a:rPr lang="en-GB" baseline="0" dirty="0" smtClean="0"/>
              <a:t>Exposure to indecent materials</a:t>
            </a:r>
          </a:p>
          <a:p>
            <a:r>
              <a:rPr lang="en-GB" baseline="0" dirty="0" smtClean="0"/>
              <a:t>Self harm issues/Self esteem issues - suicide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414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3342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High profile</a:t>
            </a:r>
            <a:r>
              <a:rPr lang="en-GB" baseline="0" dirty="0" smtClean="0"/>
              <a:t> suicide cases linked to bullying.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374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7632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4772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to set their profile to private.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should only talk to people they know and trust in the real world.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you are there to support them.</a:t>
            </a:r>
          </a:p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to report anything that upsets them.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7332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289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214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6137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4024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0029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315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4647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091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648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Rocket had computer equivalent to modern day toaster. 1962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548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internet did not create</a:t>
            </a:r>
            <a:r>
              <a:rPr lang="en-GB" baseline="0" dirty="0" smtClean="0"/>
              <a:t> child exploitation or sexual dangers – first conviction was much earlier. It has made distribution and communication more prevalent and widespread.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134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826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51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Clearly distribution and access is the difference,</a:t>
            </a:r>
            <a:r>
              <a:rPr lang="en-GB" baseline="0" dirty="0" smtClean="0"/>
              <a:t> but education is the key.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938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91756-B59F-4457-8603-7DE2B3953CA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130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101D627-2EA9-4E49-A2E2-F51427AF9D77}" type="datetimeFigureOut">
              <a:rPr lang="en-GB" smtClean="0"/>
              <a:t>18/08/2022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4E8544B-366E-459B-A8C1-AE064BB99F73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3.jpeg"/><Relationship Id="rId18" Type="http://schemas.openxmlformats.org/officeDocument/2006/relationships/hyperlink" Target="http://www.amazon.co.uk/Sony-PlayStation-Slimline-Console-Black/dp/B00023HUMG/ref=sr_1_10?s=videogames&amp;ie=UTF8&amp;qid=1366012300&amp;sr=1-10" TargetMode="External"/><Relationship Id="rId3" Type="http://schemas.openxmlformats.org/officeDocument/2006/relationships/hyperlink" Target="http://www.apple.com/uk/ipad-mini/overview/" TargetMode="External"/><Relationship Id="rId21" Type="http://schemas.openxmlformats.org/officeDocument/2006/relationships/image" Target="../media/image16.jpeg"/><Relationship Id="rId7" Type="http://schemas.openxmlformats.org/officeDocument/2006/relationships/hyperlink" Target="http://www.apple.com/uk/imac/" TargetMode="External"/><Relationship Id="rId12" Type="http://schemas.openxmlformats.org/officeDocument/2006/relationships/image" Target="../media/image12.jpeg"/><Relationship Id="rId17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6" Type="http://schemas.openxmlformats.org/officeDocument/2006/relationships/hyperlink" Target="http://www.amazon.co.uk/Samsung-Galaxy-10-1-inch-Tablet/dp/B0080OYLM6/ref=sr_1_cc_2?s=aps&amp;ie=UTF8&amp;qid=1366012449&amp;sr=1-2-catcorr&amp;keywords=samsung" TargetMode="External"/><Relationship Id="rId20" Type="http://schemas.openxmlformats.org/officeDocument/2006/relationships/hyperlink" Target="http://www.amazon.co.uk/Samsung-S5830-Galaxy-Free-Smartphone/dp/B004Q3R9H4/ref=sr_1_cc_3?s=aps&amp;ie=UTF8&amp;qid=1366012477&amp;sr=1-3-catcorr&amp;keywords=samsun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hyperlink" Target="http://www.apple.com/uk/appletv/" TargetMode="External"/><Relationship Id="rId5" Type="http://schemas.openxmlformats.org/officeDocument/2006/relationships/hyperlink" Target="http://www.apple.com/uk/macbookair/" TargetMode="External"/><Relationship Id="rId15" Type="http://schemas.openxmlformats.org/officeDocument/2006/relationships/image" Target="../media/image14.jpeg"/><Relationship Id="rId10" Type="http://schemas.openxmlformats.org/officeDocument/2006/relationships/image" Target="../media/image11.jpeg"/><Relationship Id="rId19" Type="http://schemas.openxmlformats.org/officeDocument/2006/relationships/image" Target="../media/image15.jpeg"/><Relationship Id="rId4" Type="http://schemas.openxmlformats.org/officeDocument/2006/relationships/image" Target="../media/image8.jpeg"/><Relationship Id="rId9" Type="http://schemas.openxmlformats.org/officeDocument/2006/relationships/hyperlink" Target="http://www.apple.com/uk/ipod-touch/" TargetMode="External"/><Relationship Id="rId14" Type="http://schemas.openxmlformats.org/officeDocument/2006/relationships/hyperlink" Target="http://www.amazon.co.uk/Nintendo-3DS-Handheld-Console-Metallic/dp/B005N7D5N4/ref=sr_1_11?s=videogames&amp;ie=UTF8&amp;qid=1366012300&amp;sr=1-11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inkuknow.co.uk/parents/Primary/Conversation-Starters/Go-to-the-movies/Jigsaw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entsprotect.co.uk/" TargetMode="External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kidsmart.org.uk/" TargetMode="External"/><Relationship Id="rId5" Type="http://schemas.openxmlformats.org/officeDocument/2006/relationships/hyperlink" Target="http://www.lucyfaithfull.org.uk/" TargetMode="External"/><Relationship Id="rId4" Type="http://schemas.openxmlformats.org/officeDocument/2006/relationships/hyperlink" Target="http://www.thinkuknow.co.uk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ortableuniverse.co.uk/All+Laptop+Stock/Toshiba+Satellite+Pro+T110-13H+PST1BE-00H00MEN.html?osCsid=6cceae36f7de18e98b6a5e1fe491fb98" TargetMode="External"/><Relationship Id="rId3" Type="http://schemas.openxmlformats.org/officeDocument/2006/relationships/hyperlink" Target="http://www.classiccmp.org/dunfield/pet/h/p20018.jpg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mazon.co.uk/Samsung-Galaxy-10-1-inch-Tablet/dp/B0080OYLM6/ref=sr_1_cc_2?s=aps&amp;ie=UTF8&amp;qid=1366012449&amp;sr=1-2-catcorr&amp;keywords=samsung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bg1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bg1">
                <a:tint val="94000"/>
                <a:shade val="94000"/>
                <a:satMod val="128000"/>
                <a:lumMod val="100000"/>
              </a:schemeClr>
            </a:gs>
            <a:gs pos="100000">
              <a:schemeClr val="bg1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37721"/>
            <a:ext cx="1152128" cy="122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404664"/>
            <a:ext cx="812594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e-safety and the hazards</a:t>
            </a:r>
          </a:p>
          <a:p>
            <a:pPr algn="ctr"/>
            <a:r>
              <a:rPr lang="en-US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of the communication age</a:t>
            </a:r>
            <a:endParaRPr 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27" name="Picture 3" descr="whit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9"/>
          <a:stretch>
            <a:fillRect/>
          </a:stretch>
        </p:blipFill>
        <p:spPr bwMode="auto">
          <a:xfrm>
            <a:off x="1907704" y="5702208"/>
            <a:ext cx="1673878" cy="89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02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padmini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44" y="1336442"/>
            <a:ext cx="1843087" cy="15589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5" descr="macbookair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753" y="1717680"/>
            <a:ext cx="2238306" cy="153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imac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238" y="1733402"/>
            <a:ext cx="1519238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ipodtouch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75" y="2895367"/>
            <a:ext cx="18796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appletv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30" y="3398605"/>
            <a:ext cx="144145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Samsung Smart TV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453" y="3562117"/>
            <a:ext cx="20066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Product Details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832" y="5127392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Product Details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282" y="5115416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Product Details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45" y="5146526"/>
            <a:ext cx="15128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Product Details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20" y="5127392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54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51698" y="1672581"/>
            <a:ext cx="8640960" cy="326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>
              <a:buFont typeface="Arial" pitchFamily="34" charset="0"/>
              <a:buChar char="•"/>
              <a:defRPr/>
            </a:pPr>
            <a:r>
              <a:rPr lang="en-GB" altLang="en-US" sz="2400" dirty="0" smtClean="0"/>
              <a:t>In 2001there were 23,000 web sites, and 40,000 chat rooms dedicated to child/adult sex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GB" altLang="en-US" sz="2400" dirty="0" smtClean="0"/>
              <a:t>Referrals to CEOP increased 181% between  April 2011 – March 2012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GB" altLang="en-US" sz="2400" dirty="0" smtClean="0"/>
              <a:t>The illegal trade in imagery is estimated to be worth between $2-$3 Billion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GB" altLang="en-US" sz="2400" dirty="0" smtClean="0"/>
              <a:t>IIOC appears to becoming more extreme, sadistic and violent.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1698" y="4941168"/>
            <a:ext cx="8640960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2400" dirty="0" smtClean="0"/>
              <a:t>Key legislation which deals with IIOC and ICT was updated in 2003, but the technological world continues to develop at a far quicker pace.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endParaRPr lang="en-GB" alt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334694" y="303039"/>
            <a:ext cx="32697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GB" altLang="en-US" sz="2400" b="1" dirty="0">
                <a:solidFill>
                  <a:prstClr val="black"/>
                </a:solidFill>
              </a:rPr>
              <a:t>Background facts:</a:t>
            </a:r>
          </a:p>
        </p:txBody>
      </p:sp>
    </p:spTree>
    <p:extLst>
      <p:ext uri="{BB962C8B-B14F-4D97-AF65-F5344CB8AC3E}">
        <p14:creationId xmlns:p14="http://schemas.microsoft.com/office/powerpoint/2010/main" val="252959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23528" y="980728"/>
            <a:ext cx="76327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GB" altLang="en-US" sz="4000" b="1" dirty="0"/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3200" dirty="0" smtClean="0"/>
              <a:t>File </a:t>
            </a:r>
            <a:r>
              <a:rPr lang="en-GB" altLang="en-US" sz="3200" dirty="0"/>
              <a:t>sharing programmes ‘Peer to Peer</a:t>
            </a:r>
            <a:r>
              <a:rPr lang="en-GB" altLang="en-US" sz="3200" dirty="0" smtClean="0"/>
              <a:t>’: such </a:t>
            </a:r>
            <a:r>
              <a:rPr lang="en-GB" altLang="en-US" sz="3200" dirty="0"/>
              <a:t>as ‘Napster’, ‘</a:t>
            </a:r>
            <a:r>
              <a:rPr lang="en-GB" altLang="en-US" sz="3200" dirty="0" err="1"/>
              <a:t>Kazaar</a:t>
            </a:r>
            <a:r>
              <a:rPr lang="en-GB" altLang="en-US" sz="3200" dirty="0" smtClean="0"/>
              <a:t>’, ‘</a:t>
            </a:r>
            <a:r>
              <a:rPr lang="en-GB" altLang="en-US" sz="3200" dirty="0" err="1"/>
              <a:t>emule</a:t>
            </a:r>
            <a:r>
              <a:rPr lang="en-GB" altLang="en-US" sz="3200" dirty="0"/>
              <a:t>’ </a:t>
            </a:r>
            <a:r>
              <a:rPr lang="en-GB" altLang="en-US" sz="3200" dirty="0" err="1" smtClean="0"/>
              <a:t>etc</a:t>
            </a:r>
            <a:endParaRPr lang="en-GB" altLang="en-US" sz="3200" dirty="0" smtClean="0"/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3200" dirty="0" smtClean="0"/>
              <a:t>‘Newsgroups’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3200" dirty="0" smtClean="0"/>
              <a:t>E mail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3200" dirty="0" smtClean="0"/>
              <a:t>Internet </a:t>
            </a:r>
            <a:r>
              <a:rPr lang="en-GB" altLang="en-US" sz="3200" dirty="0"/>
              <a:t>Relay </a:t>
            </a:r>
            <a:r>
              <a:rPr lang="en-GB" altLang="en-US" sz="3200" dirty="0" smtClean="0"/>
              <a:t>Chat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3200" dirty="0" smtClean="0"/>
              <a:t>Photo </a:t>
            </a:r>
            <a:r>
              <a:rPr lang="en-GB" altLang="en-US" sz="3200" dirty="0"/>
              <a:t>sharing sites, and ‘the cloud</a:t>
            </a:r>
            <a:r>
              <a:rPr lang="en-GB" altLang="en-US" sz="3200" dirty="0" smtClean="0"/>
              <a:t>’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3200" dirty="0" smtClean="0"/>
              <a:t>‘</a:t>
            </a:r>
            <a:r>
              <a:rPr lang="en-GB" altLang="en-US" sz="3200" dirty="0"/>
              <a:t>Private’ networks, such </a:t>
            </a:r>
            <a:r>
              <a:rPr lang="en-GB" altLang="en-US" sz="3200" dirty="0" smtClean="0"/>
              <a:t>as ‘Wonderland’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3200" dirty="0" smtClean="0"/>
              <a:t>Pay </a:t>
            </a:r>
            <a:r>
              <a:rPr lang="en-GB" altLang="en-US" sz="3200" dirty="0"/>
              <a:t>sites, such as ‘Landslide’</a:t>
            </a:r>
          </a:p>
        </p:txBody>
      </p:sp>
      <p:sp>
        <p:nvSpPr>
          <p:cNvPr id="4" name="Rectangle 3"/>
          <p:cNvSpPr/>
          <p:nvPr/>
        </p:nvSpPr>
        <p:spPr>
          <a:xfrm>
            <a:off x="2259648" y="272841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GB" altLang="en-US" sz="3200" b="1" dirty="0">
                <a:solidFill>
                  <a:prstClr val="black"/>
                </a:solidFill>
              </a:rPr>
              <a:t>Sources of Abusive material</a:t>
            </a:r>
          </a:p>
        </p:txBody>
      </p:sp>
    </p:spTree>
    <p:extLst>
      <p:ext uri="{BB962C8B-B14F-4D97-AF65-F5344CB8AC3E}">
        <p14:creationId xmlns:p14="http://schemas.microsoft.com/office/powerpoint/2010/main" val="121929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698" y="2333779"/>
            <a:ext cx="864096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3600" b="1" dirty="0" smtClean="0"/>
              <a:t>TASK 2: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3600" b="1" dirty="0" smtClean="0"/>
              <a:t>What are the risks for young people using communications based technology?</a:t>
            </a:r>
            <a:endParaRPr lang="en-GB" altLang="en-US" sz="3600" dirty="0" smtClean="0"/>
          </a:p>
          <a:p>
            <a:pPr marL="457200" lvl="0" indent="-457200">
              <a:spcBef>
                <a:spcPct val="50000"/>
              </a:spcBef>
            </a:pPr>
            <a:endParaRPr lang="en-GB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7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698" y="1916832"/>
            <a:ext cx="864096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3600" b="1" dirty="0" smtClean="0"/>
              <a:t>What do children fear the most when online?</a:t>
            </a:r>
            <a:endParaRPr lang="en-GB" altLang="en-US" sz="3600" dirty="0" smtClean="0"/>
          </a:p>
          <a:p>
            <a:pPr marL="457200" lvl="0" indent="-457200">
              <a:spcBef>
                <a:spcPct val="50000"/>
              </a:spcBef>
            </a:pPr>
            <a:r>
              <a:rPr lang="en-GB" altLang="en-US" dirty="0" smtClean="0">
                <a:solidFill>
                  <a:prstClr val="black"/>
                </a:solidFill>
              </a:rPr>
              <a:t>Bullying</a:t>
            </a:r>
          </a:p>
          <a:p>
            <a:pPr marL="457200" lvl="0" indent="-457200">
              <a:spcBef>
                <a:spcPct val="50000"/>
              </a:spcBef>
            </a:pPr>
            <a:r>
              <a:rPr lang="en-GB" altLang="en-US" dirty="0" smtClean="0">
                <a:solidFill>
                  <a:prstClr val="black"/>
                </a:solidFill>
              </a:rPr>
              <a:t>Paedophilia</a:t>
            </a:r>
          </a:p>
          <a:p>
            <a:pPr marL="457200" lvl="0" indent="-457200">
              <a:spcBef>
                <a:spcPct val="50000"/>
              </a:spcBef>
            </a:pPr>
            <a:r>
              <a:rPr lang="en-GB" altLang="en-US" dirty="0" smtClean="0">
                <a:solidFill>
                  <a:prstClr val="black"/>
                </a:solidFill>
              </a:rPr>
              <a:t>Scamming e.g. money</a:t>
            </a:r>
          </a:p>
          <a:p>
            <a:pPr marL="457200" lvl="0" indent="-457200">
              <a:spcBef>
                <a:spcPct val="50000"/>
              </a:spcBef>
            </a:pPr>
            <a:r>
              <a:rPr lang="en-GB" altLang="en-US" dirty="0" smtClean="0">
                <a:solidFill>
                  <a:prstClr val="black"/>
                </a:solidFill>
              </a:rPr>
              <a:t>Computer viruses</a:t>
            </a:r>
            <a:endParaRPr lang="en-GB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3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0" t="3611" r="15041" b="6250"/>
          <a:stretch/>
        </p:blipFill>
        <p:spPr bwMode="auto">
          <a:xfrm>
            <a:off x="251520" y="1844824"/>
            <a:ext cx="5341577" cy="345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59648" y="272841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GB" altLang="en-US" sz="3200" b="1" dirty="0" smtClean="0">
                <a:solidFill>
                  <a:prstClr val="black"/>
                </a:solidFill>
              </a:rPr>
              <a:t>Cyber Bullying – Help &amp; Advice</a:t>
            </a:r>
            <a:endParaRPr lang="en-GB" altLang="en-US" sz="3200" b="1" dirty="0">
              <a:solidFill>
                <a:prstClr val="black"/>
              </a:solidFill>
            </a:endParaRPr>
          </a:p>
        </p:txBody>
      </p:sp>
      <p:pic>
        <p:nvPicPr>
          <p:cNvPr id="4" name="Picture 11" descr="Shannon Gallagher Suic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857112"/>
            <a:ext cx="24765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Amanda Todd Suici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22522"/>
            <a:ext cx="24765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748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912" y="1844824"/>
            <a:ext cx="871296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Possession</a:t>
            </a:r>
          </a:p>
          <a:p>
            <a:pPr marL="285750" indent="-285750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Making / downloading</a:t>
            </a:r>
          </a:p>
          <a:p>
            <a:pPr marL="285750" indent="-285750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Taking</a:t>
            </a:r>
          </a:p>
          <a:p>
            <a:pPr marL="285750" indent="-285750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</a:p>
          <a:p>
            <a:pPr marL="285750" indent="-285750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Possession with intent to distribute</a:t>
            </a:r>
          </a:p>
          <a:p>
            <a:pPr marL="285750" indent="-285750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Meeting a child following sexual grooming</a:t>
            </a:r>
          </a:p>
          <a:p>
            <a:pPr marL="285750" indent="-285750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Arranging or facilitating commission of a contact sex offence.</a:t>
            </a:r>
          </a:p>
          <a:p>
            <a:pPr marL="285750" indent="-285750"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Causing or inciting or controlling or arranging or facilitating child prostitution or child pornography (Sexual Offences Act 2003)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59648" y="272841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GB" altLang="en-US" sz="3200" b="1" dirty="0" smtClean="0">
                <a:solidFill>
                  <a:prstClr val="black"/>
                </a:solidFill>
              </a:rPr>
              <a:t>Different types of internet offending</a:t>
            </a:r>
            <a:endParaRPr lang="en-GB" altLang="en-US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5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9648" y="272841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GB" altLang="en-US" sz="3200" b="1" dirty="0" smtClean="0">
                <a:solidFill>
                  <a:prstClr val="black"/>
                </a:solidFill>
              </a:rPr>
              <a:t>Sexting</a:t>
            </a:r>
            <a:endParaRPr lang="en-GB" altLang="en-US" sz="3200" b="1" dirty="0">
              <a:solidFill>
                <a:prstClr val="black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51698" y="2564904"/>
            <a:ext cx="864096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2400" dirty="0" smtClean="0"/>
              <a:t>One of the more recent developments linked to the increase in mobile phones, involves the sending of nude or indecent images via text.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2400" dirty="0" smtClean="0"/>
              <a:t>This is often done from child to child and can be as young as lower juniors with average age for getting the first mobile phone now being 8 years old in the UK.</a:t>
            </a:r>
          </a:p>
        </p:txBody>
      </p:sp>
    </p:spTree>
    <p:extLst>
      <p:ext uri="{BB962C8B-B14F-4D97-AF65-F5344CB8AC3E}">
        <p14:creationId xmlns:p14="http://schemas.microsoft.com/office/powerpoint/2010/main" val="146386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9648" y="272841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GB" altLang="en-US" sz="3200" b="1" dirty="0" smtClean="0">
                <a:solidFill>
                  <a:prstClr val="black"/>
                </a:solidFill>
              </a:rPr>
              <a:t>Social Media and keeping safe</a:t>
            </a:r>
            <a:endParaRPr lang="en-GB" altLang="en-US" sz="32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3407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hlinkClick r:id="rId3"/>
              </a:rPr>
              <a:t>https://www.thinkuknow.co.uk/parents/Primary/Conversation-Starters/Go-to-the-movies/Jigsaw/</a:t>
            </a:r>
            <a:endParaRPr lang="en-GB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1698" y="2564904"/>
            <a:ext cx="864096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en-GB" sz="2400" dirty="0" smtClean="0"/>
              <a:t>Children need to know</a:t>
            </a:r>
          </a:p>
          <a:p>
            <a:pPr marL="342900" indent="-342900"/>
            <a:r>
              <a:rPr lang="en-GB" sz="2400" dirty="0" smtClean="0"/>
              <a:t>How </a:t>
            </a:r>
            <a:r>
              <a:rPr lang="en-GB" sz="2400" dirty="0"/>
              <a:t>to set their profile to private</a:t>
            </a:r>
            <a:r>
              <a:rPr lang="en-GB" sz="2400" dirty="0" smtClean="0"/>
              <a:t>. – Updates can affect privacy settings.</a:t>
            </a:r>
            <a:endParaRPr lang="en-GB" sz="2400" dirty="0"/>
          </a:p>
          <a:p>
            <a:pPr marL="342900" indent="-342900"/>
            <a:r>
              <a:rPr lang="en-GB" sz="2400" dirty="0"/>
              <a:t>They should only talk to people they know and trust in the real world.</a:t>
            </a:r>
          </a:p>
          <a:p>
            <a:pPr marL="342900" indent="-342900"/>
            <a:r>
              <a:rPr lang="en-GB" sz="2400" dirty="0"/>
              <a:t>That you are there to support them.</a:t>
            </a:r>
          </a:p>
          <a:p>
            <a:pPr marL="342900" indent="-342900"/>
            <a:r>
              <a:rPr lang="en-GB" sz="2400" dirty="0"/>
              <a:t>How to report anything that upsets them</a:t>
            </a:r>
            <a:r>
              <a:rPr lang="en-GB" sz="2400" dirty="0" smtClean="0"/>
              <a:t>.</a:t>
            </a:r>
          </a:p>
          <a:p>
            <a:pPr marL="342900" indent="-342900"/>
            <a:r>
              <a:rPr lang="en-GB" sz="2400" dirty="0" smtClean="0"/>
              <a:t>Consider legal ages (Facebook = 13 years old, Skype account = 13 years old) {Children over 13 can be classed as being of consenting age, but not below}</a:t>
            </a:r>
          </a:p>
        </p:txBody>
      </p:sp>
    </p:spTree>
    <p:extLst>
      <p:ext uri="{BB962C8B-B14F-4D97-AF65-F5344CB8AC3E}">
        <p14:creationId xmlns:p14="http://schemas.microsoft.com/office/powerpoint/2010/main" val="286467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265212"/>
            <a:ext cx="851148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alt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children and young people in the safe use of technology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176264"/>
            <a:ext cx="8229600" cy="2980928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</a:rPr>
              <a:t>Not everything you read or see online is true and not everyone you meets is who they say they are.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</a:rPr>
              <a:t>Never meet someone offline who you have met online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</a:rPr>
              <a:t>Know what to do it you are being </a:t>
            </a:r>
            <a:r>
              <a:rPr lang="en-GB" altLang="en-US" dirty="0" err="1" smtClean="0">
                <a:solidFill>
                  <a:schemeClr val="tx1"/>
                </a:solidFill>
              </a:rPr>
              <a:t>cyberbullied</a:t>
            </a:r>
            <a:r>
              <a:rPr lang="en-GB" altLang="en-US" dirty="0" smtClean="0">
                <a:solidFill>
                  <a:schemeClr val="tx1"/>
                </a:solidFill>
              </a:rPr>
              <a:t> (</a:t>
            </a:r>
            <a:r>
              <a:rPr lang="en-GB" altLang="en-US" dirty="0" err="1" smtClean="0">
                <a:solidFill>
                  <a:schemeClr val="tx1"/>
                </a:solidFill>
              </a:rPr>
              <a:t>beatbullying</a:t>
            </a:r>
            <a:r>
              <a:rPr lang="en-GB" altLang="en-US" dirty="0" smtClean="0">
                <a:solidFill>
                  <a:schemeClr val="tx1"/>
                </a:solidFill>
              </a:rPr>
              <a:t> website)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</a:rPr>
              <a:t>Know what to do if someone you know has been groomed online – click CEOP</a:t>
            </a:r>
          </a:p>
        </p:txBody>
      </p:sp>
    </p:spTree>
    <p:extLst>
      <p:ext uri="{BB962C8B-B14F-4D97-AF65-F5344CB8AC3E}">
        <p14:creationId xmlns:p14="http://schemas.microsoft.com/office/powerpoint/2010/main" val="18109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698" y="1700808"/>
            <a:ext cx="864096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2400" b="1" dirty="0"/>
              <a:t>Aim:</a:t>
            </a:r>
            <a:r>
              <a:rPr lang="en-GB" altLang="en-US" sz="2400" dirty="0">
                <a:latin typeface="Arial Black" pitchFamily="34" charset="0"/>
              </a:rPr>
              <a:t> </a:t>
            </a:r>
            <a:r>
              <a:rPr lang="en-GB" altLang="en-US" sz="2400" dirty="0"/>
              <a:t>to raise the awareness of Information and communication technology (ICT</a:t>
            </a:r>
            <a:r>
              <a:rPr lang="en-GB" altLang="en-US" sz="2400" dirty="0" smtClean="0"/>
              <a:t>), the dangers for children and where we 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can gain professional support.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Objectives:</a:t>
            </a:r>
            <a:endParaRPr lang="en-GB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ct val="50000"/>
              </a:spcBef>
              <a:buClrTx/>
            </a:pPr>
            <a:r>
              <a:rPr lang="en-GB" altLang="en-US" sz="2400" dirty="0" smtClean="0"/>
              <a:t>To develop the staffs understanding of the history of ICT and understand how children and young people use ICT.</a:t>
            </a:r>
          </a:p>
          <a:p>
            <a:pPr marL="342900" indent="-342900">
              <a:spcBef>
                <a:spcPct val="50000"/>
              </a:spcBef>
              <a:buClrTx/>
            </a:pPr>
            <a:r>
              <a:rPr lang="en-GB" altLang="en-US" sz="2400" dirty="0" smtClean="0"/>
              <a:t>To understand the risks of Information and Communications Technology for children and adults.</a:t>
            </a:r>
          </a:p>
          <a:p>
            <a:pPr marL="342900" indent="-342900">
              <a:spcBef>
                <a:spcPct val="50000"/>
              </a:spcBef>
              <a:buClrTx/>
            </a:pPr>
            <a:r>
              <a:rPr lang="en-GB" altLang="en-US" sz="2400" dirty="0" smtClean="0"/>
              <a:t>To understand where we can find support and information.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endParaRPr lang="en-GB" altLang="en-US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43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265212"/>
            <a:ext cx="851148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alt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Supporting children and young people in the safe use of technology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01712" y="2492896"/>
            <a:ext cx="8229600" cy="2262981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 and understand the safety features online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usernames and passwords private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profile private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 give out personal information online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up to date</a:t>
            </a:r>
          </a:p>
        </p:txBody>
      </p:sp>
    </p:spTree>
    <p:extLst>
      <p:ext uri="{BB962C8B-B14F-4D97-AF65-F5344CB8AC3E}">
        <p14:creationId xmlns:p14="http://schemas.microsoft.com/office/powerpoint/2010/main" val="425710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7"/>
          <p:cNvSpPr txBox="1">
            <a:spLocks/>
          </p:cNvSpPr>
          <p:nvPr/>
        </p:nvSpPr>
        <p:spPr>
          <a:xfrm>
            <a:off x="251520" y="1700808"/>
            <a:ext cx="8712968" cy="46081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S</a:t>
            </a:r>
            <a:r>
              <a:rPr lang="en-US" altLang="en-US" dirty="0" smtClean="0"/>
              <a:t> – SAFE Keep safe by being careful not to give out personal information – such as your name, email, phone number, home address, or school name – to people who you don’t know online.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M </a:t>
            </a:r>
            <a:r>
              <a:rPr lang="en-US" altLang="en-US" dirty="0" smtClean="0"/>
              <a:t>– MEETING </a:t>
            </a:r>
            <a:r>
              <a:rPr lang="en-US" altLang="en-US" dirty="0" err="1" smtClean="0"/>
              <a:t>Meeting</a:t>
            </a:r>
            <a:r>
              <a:rPr lang="en-US" altLang="en-US" dirty="0" smtClean="0"/>
              <a:t> someone you have only been in touch with online can be dangerous. Only do so with your parents’/</a:t>
            </a:r>
            <a:r>
              <a:rPr lang="en-US" altLang="en-US" dirty="0" err="1" smtClean="0"/>
              <a:t>carers’</a:t>
            </a:r>
            <a:r>
              <a:rPr lang="en-US" altLang="en-US" dirty="0" smtClean="0"/>
              <a:t> permissions &amp; when they can be present.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A </a:t>
            </a:r>
            <a:r>
              <a:rPr lang="en-US" altLang="en-US" dirty="0" smtClean="0"/>
              <a:t>– ACCEPTING </a:t>
            </a:r>
            <a:r>
              <a:rPr lang="en-US" altLang="en-US" dirty="0" err="1" smtClean="0"/>
              <a:t>Accepting</a:t>
            </a:r>
            <a:r>
              <a:rPr lang="en-US" altLang="en-US" dirty="0" smtClean="0"/>
              <a:t> e-mails, IM messages or opening files from people you don’t know or trust can be dangerous – they may contain viruses or nasty messages.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R</a:t>
            </a:r>
            <a:r>
              <a:rPr lang="en-US" altLang="en-US" dirty="0" smtClean="0"/>
              <a:t> – RELIABLE Someone online may be lying about who they are, and information you find on the internet may not be reliable.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 smtClean="0"/>
              <a:t>T </a:t>
            </a:r>
            <a:r>
              <a:rPr lang="en-US" altLang="en-US" dirty="0" smtClean="0"/>
              <a:t>– TELL Your parent, </a:t>
            </a:r>
            <a:r>
              <a:rPr lang="en-US" altLang="en-US" dirty="0" err="1" smtClean="0"/>
              <a:t>carer</a:t>
            </a:r>
            <a:r>
              <a:rPr lang="en-US" altLang="en-US" dirty="0" smtClean="0"/>
              <a:t> or a trusted adult if someone or something makes you feel uncomfortable or worried.</a:t>
            </a:r>
            <a:endParaRPr lang="en-GB" altLang="en-US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652120" y="265212"/>
            <a:ext cx="1944216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alt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</a:t>
            </a:r>
          </a:p>
        </p:txBody>
      </p:sp>
    </p:spTree>
    <p:extLst>
      <p:ext uri="{BB962C8B-B14F-4D97-AF65-F5344CB8AC3E}">
        <p14:creationId xmlns:p14="http://schemas.microsoft.com/office/powerpoint/2010/main" val="414366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81000" y="1975486"/>
            <a:ext cx="8077200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>
                <a:latin typeface="Times New Roman" pitchFamily="18" charset="0"/>
              </a:rPr>
              <a:t> </a:t>
            </a:r>
            <a:r>
              <a:rPr lang="en-GB" altLang="en-US" sz="2400" dirty="0"/>
              <a:t>CEOP - Child exploitation and online protection centre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/>
              <a:t> Stop It Now / Lucy Faithful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/>
              <a:t> Virtual Global Taskforce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/>
              <a:t> Internet Watch Foundation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/>
              <a:t> Local Police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/>
              <a:t> Children’s Services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429000" y="260648"/>
            <a:ext cx="502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GB" altLang="en-US" b="1" dirty="0"/>
              <a:t>Stopping Internet Offending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4195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t="4167" r="6919" b="6250"/>
          <a:stretch/>
        </p:blipFill>
        <p:spPr bwMode="auto">
          <a:xfrm>
            <a:off x="395536" y="1628800"/>
            <a:ext cx="8352928" cy="488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212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3" t="3889" r="14729" b="8610"/>
          <a:stretch/>
        </p:blipFill>
        <p:spPr bwMode="auto">
          <a:xfrm>
            <a:off x="611560" y="1739066"/>
            <a:ext cx="7704856" cy="48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861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81000" y="1975486"/>
            <a:ext cx="8077200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 smtClean="0">
                <a:hlinkClick r:id="rId3"/>
              </a:rPr>
              <a:t>www.parentsprotect.co.uk</a:t>
            </a:r>
            <a:endParaRPr lang="en-GB" altLang="en-US" sz="2400" dirty="0" smtClean="0"/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 smtClean="0">
                <a:hlinkClick r:id="rId4"/>
              </a:rPr>
              <a:t>www.thinkuknow.co.uk</a:t>
            </a:r>
            <a:endParaRPr lang="en-GB" altLang="en-US" sz="2400" dirty="0" smtClean="0"/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 smtClean="0">
                <a:hlinkClick r:id="rId5"/>
              </a:rPr>
              <a:t>www.lucyfaithfull.org.uk</a:t>
            </a:r>
            <a:endParaRPr lang="en-GB" altLang="en-US" sz="2400" dirty="0" smtClean="0"/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r>
              <a:rPr lang="en-GB" altLang="en-US" sz="2400" dirty="0" smtClean="0">
                <a:hlinkClick r:id="rId6"/>
              </a:rPr>
              <a:t>www.kidsmart.org.uk</a:t>
            </a:r>
            <a:r>
              <a:rPr lang="en-GB" altLang="en-US" sz="2400" dirty="0" smtClean="0"/>
              <a:t> 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endParaRPr lang="en-GB" altLang="en-US" sz="2400" dirty="0" smtClean="0"/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ClrTx/>
              <a:buFont typeface="Arial" panose="020B0604020202020204" pitchFamily="34" charset="0"/>
              <a:buChar char="•"/>
            </a:pPr>
            <a:endParaRPr lang="en-GB" altLang="en-US" sz="2400" dirty="0"/>
          </a:p>
        </p:txBody>
      </p:sp>
      <p:pic>
        <p:nvPicPr>
          <p:cNvPr id="5122" name="Picture 2" descr="CEOP Repor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360" y="5003799"/>
            <a:ext cx="4320480" cy="154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5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698" y="1988840"/>
            <a:ext cx="864096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2400" dirty="0" smtClean="0"/>
              <a:t>This presentation will deal with some facts linked to child abuse and how, if used unwisely or illegally, ICT can result i</a:t>
            </a: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 child exploitation and exposure to indecent or sexual content.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is not a session in scaremongering or for shock, but to highlight the risks linked to using communications technology. It may deal with extreme cases, but all incidents are factual and therefore relevant.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80112" y="318442"/>
            <a:ext cx="1981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 smtClean="0">
                <a:solidFill>
                  <a:prstClr val="black"/>
                </a:solidFill>
              </a:rPr>
              <a:t>Warning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9609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698" y="1700808"/>
            <a:ext cx="864096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2400" b="1" dirty="0" smtClean="0"/>
              <a:t>When was the Internet invented?</a:t>
            </a:r>
          </a:p>
          <a:p>
            <a:pPr marL="457200" indent="-457200">
              <a:spcBef>
                <a:spcPct val="50000"/>
              </a:spcBef>
              <a:buClrTx/>
              <a:buFontTx/>
              <a:buAutoNum type="alphaUcPeriod"/>
            </a:pPr>
            <a:r>
              <a:rPr lang="en-GB" altLang="en-US" sz="2400" dirty="0" smtClean="0"/>
              <a:t>1981</a:t>
            </a:r>
          </a:p>
          <a:p>
            <a:pPr marL="457200" indent="-457200">
              <a:spcBef>
                <a:spcPct val="50000"/>
              </a:spcBef>
              <a:buClrTx/>
              <a:buFontTx/>
              <a:buAutoNum type="alphaUcPeriod"/>
            </a:pPr>
            <a:r>
              <a:rPr lang="en-GB" altLang="en-US" sz="2400" dirty="0" smtClean="0"/>
              <a:t>1962</a:t>
            </a:r>
          </a:p>
          <a:p>
            <a:pPr marL="457200" indent="-457200">
              <a:spcBef>
                <a:spcPct val="50000"/>
              </a:spcBef>
              <a:buClrTx/>
              <a:buFontTx/>
              <a:buAutoNum type="alphaUcPeriod"/>
            </a:pPr>
            <a:r>
              <a:rPr lang="en-GB" altLang="en-US" sz="2400" dirty="0" smtClean="0"/>
              <a:t>1990</a:t>
            </a:r>
          </a:p>
          <a:p>
            <a:pPr marL="457200" indent="-457200">
              <a:spcBef>
                <a:spcPct val="50000"/>
              </a:spcBef>
              <a:buClrTx/>
              <a:buFontTx/>
              <a:buAutoNum type="alphaUcPeriod"/>
            </a:pPr>
            <a:endParaRPr lang="en-GB" altLang="en-US" sz="2400" dirty="0" smtClean="0">
              <a:latin typeface="Times New Roman" pitchFamily="18" charset="0"/>
            </a:endParaRPr>
          </a:p>
        </p:txBody>
      </p:sp>
      <p:pic>
        <p:nvPicPr>
          <p:cNvPr id="3" name="Picture 6" descr="p20018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977" y="2187148"/>
            <a:ext cx="19050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ibm51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78464"/>
            <a:ext cx="2140507" cy="173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Product Details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4378464"/>
            <a:ext cx="2016125" cy="19891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4" descr="Toshiba Satellite Pro T110-13H PST1BE-00H00MEN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623" y="4378464"/>
            <a:ext cx="1960563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91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51698" y="1700808"/>
            <a:ext cx="8640960" cy="3896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>
              <a:buFont typeface="Arial" pitchFamily="34" charset="0"/>
              <a:buChar char="•"/>
              <a:defRPr/>
            </a:pPr>
            <a:r>
              <a:rPr lang="en-GB" altLang="en-US" sz="2400" dirty="0" smtClean="0"/>
              <a:t>The first conviction for uploading indecent images to the internet can be traced back to the 1990’s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GB" altLang="en-US" sz="2400" dirty="0" smtClean="0"/>
              <a:t>First conviction in Britain for possessing indecent images was in 1874.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GB" sz="2400" dirty="0" smtClean="0"/>
              <a:t>In </a:t>
            </a:r>
            <a:r>
              <a:rPr lang="en-GB" sz="2400" dirty="0"/>
              <a:t>1996 less than 100 million users accessed </a:t>
            </a:r>
            <a:r>
              <a:rPr lang="en-GB" sz="2400" dirty="0" smtClean="0"/>
              <a:t>internet.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GB" sz="2400" dirty="0" smtClean="0"/>
              <a:t>In </a:t>
            </a:r>
            <a:r>
              <a:rPr lang="en-GB" sz="2400" dirty="0"/>
              <a:t>2010 there were 1.5 billion internet users </a:t>
            </a:r>
            <a:r>
              <a:rPr lang="en-GB" sz="2400" dirty="0" smtClean="0"/>
              <a:t>worldwide.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GB" sz="2400" dirty="0" smtClean="0"/>
              <a:t>Approximately </a:t>
            </a:r>
            <a:r>
              <a:rPr lang="en-GB" sz="2400" dirty="0"/>
              <a:t>42% of Internet users </a:t>
            </a:r>
            <a:r>
              <a:rPr lang="en-GB" sz="2400" dirty="0" smtClean="0"/>
              <a:t>admit to visiting websites containing adult content.</a:t>
            </a:r>
            <a:endParaRPr lang="en-GB" sz="2400" dirty="0"/>
          </a:p>
          <a:p>
            <a:pPr>
              <a:spcBef>
                <a:spcPct val="50000"/>
              </a:spcBef>
              <a:buClrTx/>
              <a:buFontTx/>
              <a:buNone/>
            </a:pPr>
            <a:endParaRPr lang="en-GB" alt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334694" y="303039"/>
            <a:ext cx="32697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GB" altLang="en-US" sz="2400" b="1" dirty="0">
                <a:solidFill>
                  <a:prstClr val="black"/>
                </a:solidFill>
              </a:rPr>
              <a:t>Background facts:</a:t>
            </a:r>
          </a:p>
        </p:txBody>
      </p:sp>
    </p:spTree>
    <p:extLst>
      <p:ext uri="{BB962C8B-B14F-4D97-AF65-F5344CB8AC3E}">
        <p14:creationId xmlns:p14="http://schemas.microsoft.com/office/powerpoint/2010/main" val="326659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21572" y="2420888"/>
            <a:ext cx="7772400" cy="2735758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b="1" dirty="0" smtClean="0">
                <a:solidFill>
                  <a:schemeClr val="tx1"/>
                </a:solidFill>
              </a:rPr>
              <a:t>Accessibility </a:t>
            </a:r>
            <a:r>
              <a:rPr lang="en-GB" altLang="en-US" dirty="0" smtClean="0">
                <a:solidFill>
                  <a:schemeClr val="tx1"/>
                </a:solidFill>
              </a:rPr>
              <a:t>– the safety of access is linked to greater feelings of power</a:t>
            </a:r>
          </a:p>
          <a:p>
            <a:r>
              <a:rPr lang="en-GB" altLang="en-US" b="1" dirty="0" smtClean="0">
                <a:solidFill>
                  <a:schemeClr val="tx1"/>
                </a:solidFill>
              </a:rPr>
              <a:t>Anonymity</a:t>
            </a:r>
            <a:r>
              <a:rPr lang="en-GB" altLang="en-US" dirty="0" smtClean="0">
                <a:solidFill>
                  <a:schemeClr val="tx1"/>
                </a:solidFill>
              </a:rPr>
              <a:t> – creates highly protected ways of communicating with other adults, </a:t>
            </a:r>
            <a:r>
              <a:rPr lang="en-GB" altLang="en-US" dirty="0" err="1" smtClean="0">
                <a:solidFill>
                  <a:schemeClr val="tx1"/>
                </a:solidFill>
              </a:rPr>
              <a:t>e.g</a:t>
            </a:r>
            <a:r>
              <a:rPr lang="en-GB" altLang="en-US" dirty="0" smtClean="0">
                <a:solidFill>
                  <a:schemeClr val="tx1"/>
                </a:solidFill>
              </a:rPr>
              <a:t> sharing images</a:t>
            </a:r>
          </a:p>
          <a:p>
            <a:r>
              <a:rPr lang="en-GB" altLang="en-US" b="1" dirty="0" smtClean="0">
                <a:solidFill>
                  <a:schemeClr val="tx1"/>
                </a:solidFill>
              </a:rPr>
              <a:t>Affordability</a:t>
            </a:r>
            <a:r>
              <a:rPr lang="en-GB" altLang="en-US" dirty="0" smtClean="0">
                <a:solidFill>
                  <a:schemeClr val="tx1"/>
                </a:solidFill>
              </a:rPr>
              <a:t> – low costs of digital photography and distribution</a:t>
            </a:r>
            <a:endParaRPr lang="en-US" altLang="en-US" dirty="0" smtClean="0">
              <a:solidFill>
                <a:schemeClr val="tx1"/>
              </a:solidFill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68313" y="5516563"/>
            <a:ext cx="4321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2400" dirty="0">
                <a:latin typeface="Times New Roman" pitchFamily="18" charset="0"/>
              </a:rPr>
              <a:t>Cooper and Griffin-Shelley 2002</a:t>
            </a:r>
            <a:endParaRPr lang="en-US" altLang="en-US" sz="2400" dirty="0">
              <a:latin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3968" y="260648"/>
            <a:ext cx="39946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3600" b="1" dirty="0" smtClean="0">
                <a:solidFill>
                  <a:prstClr val="black"/>
                </a:solidFill>
              </a:rPr>
              <a:t>The Triple A Engine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3302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1698" y="1700808"/>
            <a:ext cx="864096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0" indent="-457200">
              <a:spcBef>
                <a:spcPct val="50000"/>
              </a:spcBef>
            </a:pPr>
            <a:r>
              <a:rPr lang="en-GB" altLang="en-US" sz="2400" dirty="0" smtClean="0">
                <a:solidFill>
                  <a:prstClr val="black"/>
                </a:solidFill>
              </a:rPr>
              <a:t>There </a:t>
            </a:r>
            <a:r>
              <a:rPr lang="en-GB" altLang="en-US" sz="2400" dirty="0">
                <a:solidFill>
                  <a:prstClr val="black"/>
                </a:solidFill>
              </a:rPr>
              <a:t>are 4.2 million sex related websites (12% of the total)</a:t>
            </a:r>
          </a:p>
          <a:p>
            <a:pPr marL="457200" lvl="0" indent="-457200">
              <a:spcBef>
                <a:spcPct val="50000"/>
              </a:spcBef>
            </a:pPr>
            <a:r>
              <a:rPr lang="en-GB" altLang="en-US" sz="2400" dirty="0" smtClean="0">
                <a:solidFill>
                  <a:prstClr val="black"/>
                </a:solidFill>
              </a:rPr>
              <a:t>One </a:t>
            </a:r>
            <a:r>
              <a:rPr lang="en-GB" altLang="en-US" sz="2400" dirty="0">
                <a:solidFill>
                  <a:prstClr val="black"/>
                </a:solidFill>
              </a:rPr>
              <a:t>in five children aged under 17 years has visited pornographic websites.</a:t>
            </a:r>
          </a:p>
          <a:p>
            <a:pPr marL="457200" lvl="0" indent="-457200">
              <a:spcBef>
                <a:spcPct val="50000"/>
              </a:spcBef>
            </a:pPr>
            <a:r>
              <a:rPr lang="en-GB" altLang="en-US" sz="2400" dirty="0">
                <a:solidFill>
                  <a:prstClr val="black"/>
                </a:solidFill>
              </a:rPr>
              <a:t>Research by CEOP suggests that 1 in 5 children have been invited to a face to face meeting with a </a:t>
            </a:r>
            <a:r>
              <a:rPr lang="en-GB" altLang="en-US" sz="2400" dirty="0" smtClean="0">
                <a:solidFill>
                  <a:prstClr val="black"/>
                </a:solidFill>
              </a:rPr>
              <a:t>stranger</a:t>
            </a:r>
            <a:endParaRPr lang="en-GB" altLang="en-US" sz="24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694" y="303039"/>
            <a:ext cx="32697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GB" altLang="en-US" sz="2400" b="1" dirty="0">
                <a:solidFill>
                  <a:prstClr val="black"/>
                </a:solidFill>
              </a:rPr>
              <a:t>Background facts:</a:t>
            </a:r>
          </a:p>
        </p:txBody>
      </p:sp>
    </p:spTree>
    <p:extLst>
      <p:ext uri="{BB962C8B-B14F-4D97-AF65-F5344CB8AC3E}">
        <p14:creationId xmlns:p14="http://schemas.microsoft.com/office/powerpoint/2010/main" val="363434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44408" y="256490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51698" y="1700808"/>
            <a:ext cx="864096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0" indent="-457200">
              <a:spcBef>
                <a:spcPct val="50000"/>
              </a:spcBef>
            </a:pPr>
            <a:r>
              <a:rPr lang="en-GB" altLang="en-US" sz="2400" dirty="0" smtClean="0"/>
              <a:t>In 1990 – Home Office estimated there were </a:t>
            </a:r>
            <a:r>
              <a:rPr lang="en-GB" altLang="en-US" sz="2400" dirty="0" err="1" smtClean="0"/>
              <a:t>approx</a:t>
            </a:r>
            <a:r>
              <a:rPr lang="en-GB" altLang="en-US" sz="2400" dirty="0" smtClean="0"/>
              <a:t> 7,000 hardcopy indecent images of children (IIOC)</a:t>
            </a:r>
          </a:p>
          <a:p>
            <a:pPr marL="457200" lvl="0" indent="-457200">
              <a:spcBef>
                <a:spcPct val="50000"/>
              </a:spcBef>
            </a:pPr>
            <a:r>
              <a:rPr lang="en-GB" altLang="en-US" sz="2400" dirty="0" smtClean="0"/>
              <a:t>In 1995 – GMP – Seized 12 IIOC, all on video and paper</a:t>
            </a:r>
          </a:p>
          <a:p>
            <a:pPr marL="457200" lvl="0" indent="-457200">
              <a:spcBef>
                <a:spcPct val="50000"/>
              </a:spcBef>
            </a:pPr>
            <a:r>
              <a:rPr lang="en-GB" altLang="en-US" sz="2400" dirty="0" smtClean="0"/>
              <a:t>In 1999 – figure rose to 41,000 electronic form</a:t>
            </a:r>
          </a:p>
          <a:p>
            <a:pPr marL="457200" lvl="0" indent="-457200">
              <a:spcBef>
                <a:spcPct val="50000"/>
              </a:spcBef>
            </a:pPr>
            <a:r>
              <a:rPr lang="en-GB" altLang="en-US" sz="2400" dirty="0" smtClean="0"/>
              <a:t>Today unknown – police seized 2.5 million in a  single collection</a:t>
            </a:r>
          </a:p>
          <a:p>
            <a:pPr marL="457200" lvl="0" indent="-457200">
              <a:spcBef>
                <a:spcPct val="50000"/>
              </a:spcBef>
            </a:pPr>
            <a:endParaRPr lang="en-GB" altLang="en-US" sz="24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694" y="303039"/>
            <a:ext cx="32697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GB" altLang="en-US" sz="2400" b="1" dirty="0">
                <a:solidFill>
                  <a:prstClr val="black"/>
                </a:solidFill>
              </a:rPr>
              <a:t>Background facts:</a:t>
            </a:r>
          </a:p>
        </p:txBody>
      </p:sp>
    </p:spTree>
    <p:extLst>
      <p:ext uri="{BB962C8B-B14F-4D97-AF65-F5344CB8AC3E}">
        <p14:creationId xmlns:p14="http://schemas.microsoft.com/office/powerpoint/2010/main" val="238625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1698" y="2333779"/>
            <a:ext cx="864096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009FC3"/>
              </a:buClr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FC3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FC3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C3"/>
              </a:buClr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3600" b="1" dirty="0" smtClean="0"/>
              <a:t>TASK 1:</a:t>
            </a:r>
          </a:p>
          <a:p>
            <a:pPr>
              <a:spcBef>
                <a:spcPct val="50000"/>
              </a:spcBef>
              <a:buClrTx/>
              <a:buFontTx/>
              <a:buNone/>
            </a:pPr>
            <a:r>
              <a:rPr lang="en-GB" altLang="en-US" sz="3600" b="1" dirty="0" smtClean="0"/>
              <a:t>What types of ICT do children use?</a:t>
            </a:r>
            <a:endParaRPr lang="en-GB" altLang="en-US" sz="3600" dirty="0" smtClean="0"/>
          </a:p>
          <a:p>
            <a:pPr marL="457200" lvl="0" indent="-457200">
              <a:spcBef>
                <a:spcPct val="50000"/>
              </a:spcBef>
            </a:pPr>
            <a:endParaRPr lang="en-GB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6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113</TotalTime>
  <Words>1236</Words>
  <Application>Microsoft Office PowerPoint</Application>
  <PresentationFormat>On-screen Show (4:3)</PresentationFormat>
  <Paragraphs>156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Waveform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MrDuckett</dc:creator>
  <cp:lastModifiedBy>Jayne</cp:lastModifiedBy>
  <cp:revision>22</cp:revision>
  <cp:lastPrinted>2013-10-30T17:34:05Z</cp:lastPrinted>
  <dcterms:created xsi:type="dcterms:W3CDTF">2013-10-08T22:38:18Z</dcterms:created>
  <dcterms:modified xsi:type="dcterms:W3CDTF">2022-08-18T13:40:40Z</dcterms:modified>
</cp:coreProperties>
</file>