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69" r:id="rId5"/>
    <p:sldId id="270" r:id="rId6"/>
    <p:sldId id="271" r:id="rId7"/>
    <p:sldId id="268" r:id="rId8"/>
    <p:sldId id="259" r:id="rId9"/>
    <p:sldId id="260" r:id="rId10"/>
    <p:sldId id="261" r:id="rId11"/>
    <p:sldId id="266" r:id="rId12"/>
    <p:sldId id="262" r:id="rId13"/>
    <p:sldId id="263" r:id="rId14"/>
    <p:sldId id="264" r:id="rId15"/>
  </p:sldIdLst>
  <p:sldSz cx="9144000" cy="6858000" type="screen4x3"/>
  <p:notesSz cx="6858000" cy="9144000"/>
  <p:embeddedFontLst>
    <p:embeddedFont>
      <p:font typeface="Comic Sans MS" panose="030F0702030302020204" pitchFamily="66" charset="0"/>
      <p:regular r:id="rId17"/>
      <p:bold r:id="rId18"/>
      <p:italic r:id="rId19"/>
      <p:boldItalic r:id="rId20"/>
    </p:embeddedFont>
    <p:embeddedFont>
      <p:font typeface="Ribeye"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7lAt2X7CyOJUlLYNQWgbiwXnq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183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29860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extLst>
      <p:ext uri="{BB962C8B-B14F-4D97-AF65-F5344CB8AC3E}">
        <p14:creationId xmlns:p14="http://schemas.microsoft.com/office/powerpoint/2010/main" val="488119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425612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94" name="Google Shape;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9047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74707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1526487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1339365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1017718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38652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1100126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174400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a:spLocks noGrp="1"/>
          </p:cNvSpPr>
          <p:nvPr>
            <p:ph type="pic" idx="2"/>
          </p:nvPr>
        </p:nvSpPr>
        <p:spPr>
          <a:xfrm>
            <a:off x="1792288" y="612775"/>
            <a:ext cx="5486400" cy="4114800"/>
          </a:xfrm>
          <a:prstGeom prst="rect">
            <a:avLst/>
          </a:prstGeom>
          <a:noFill/>
          <a:ln>
            <a:noFill/>
          </a:ln>
        </p:spPr>
      </p:sp>
      <p:sp>
        <p:nvSpPr>
          <p:cNvPr id="68" name="Google Shape;68;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7B4E4"/>
            </a:gs>
            <a:gs pos="50000">
              <a:srgbClr val="BFCFEC"/>
            </a:gs>
            <a:gs pos="100000">
              <a:srgbClr val="E0E8F4"/>
            </a:gs>
          </a:gsLst>
          <a:lin ang="5400000" scaled="0"/>
        </a:gra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hyperlink" Target="http://www.google.co.uk/url?sa=i&amp;rct=j&amp;q=&amp;esrc=s&amp;source=images&amp;cd=&amp;cad=rja&amp;uact=8&amp;ved=0ahUKEwjc1Kb0ppLZAhXHY8AKHZ4IBo0QjRwIBw&amp;url=http://eracreditservices.com/2017/06/credit-repair-companies/&amp;psig=AOvVaw2RGitjMHgpAcuGApM9KM54&amp;ust=151804135364446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90" name="Google Shape;90;p1"/>
          <p:cNvSpPr/>
          <p:nvPr/>
        </p:nvSpPr>
        <p:spPr>
          <a:xfrm>
            <a:off x="1464351" y="404664"/>
            <a:ext cx="6070894" cy="50167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i="0" u="none" strike="noStrike" cap="none" dirty="0">
                <a:solidFill>
                  <a:srgbClr val="FC7876"/>
                </a:solidFill>
                <a:latin typeface="Ribeye"/>
                <a:ea typeface="Ribeye"/>
                <a:cs typeface="Ribeye"/>
                <a:sym typeface="Ribeye"/>
              </a:rPr>
              <a:t>Year 2 </a:t>
            </a:r>
            <a:endParaRPr dirty="0"/>
          </a:p>
          <a:p>
            <a:pPr marL="0" marR="0" lvl="0" indent="0" algn="ctr" rtl="0">
              <a:spcBef>
                <a:spcPts val="0"/>
              </a:spcBef>
              <a:spcAft>
                <a:spcPts val="0"/>
              </a:spcAft>
              <a:buNone/>
            </a:pPr>
            <a:endParaRPr sz="4000" b="1" i="0" u="none" strike="noStrike" cap="none" dirty="0">
              <a:solidFill>
                <a:srgbClr val="FC7876"/>
              </a:solidFill>
              <a:latin typeface="Ribeye"/>
              <a:ea typeface="Ribeye"/>
              <a:cs typeface="Ribeye"/>
              <a:sym typeface="Ribeye"/>
            </a:endParaRPr>
          </a:p>
          <a:p>
            <a:pPr marL="0" marR="0" lvl="0" indent="0" algn="ctr" rtl="0">
              <a:spcBef>
                <a:spcPts val="0"/>
              </a:spcBef>
              <a:spcAft>
                <a:spcPts val="0"/>
              </a:spcAft>
              <a:buNone/>
            </a:pPr>
            <a:endParaRPr sz="4000" b="1" i="0" u="none" strike="noStrike" cap="none" dirty="0">
              <a:solidFill>
                <a:srgbClr val="FC7876"/>
              </a:solidFill>
              <a:latin typeface="Ribeye"/>
              <a:ea typeface="Ribeye"/>
              <a:cs typeface="Ribeye"/>
              <a:sym typeface="Ribeye"/>
            </a:endParaRPr>
          </a:p>
          <a:p>
            <a:pPr marL="0" marR="0" lvl="0" indent="0" algn="ctr" rtl="0">
              <a:spcBef>
                <a:spcPts val="0"/>
              </a:spcBef>
              <a:spcAft>
                <a:spcPts val="0"/>
              </a:spcAft>
              <a:buNone/>
            </a:pPr>
            <a:endParaRPr sz="4000" b="1" i="0" u="none" strike="noStrike" cap="none" dirty="0">
              <a:solidFill>
                <a:srgbClr val="FC7876"/>
              </a:solidFill>
              <a:latin typeface="Ribeye"/>
              <a:ea typeface="Ribeye"/>
              <a:cs typeface="Ribeye"/>
              <a:sym typeface="Ribeye"/>
            </a:endParaRPr>
          </a:p>
          <a:p>
            <a:pPr marL="0" marR="0" lvl="0" indent="0" algn="ctr" rtl="0">
              <a:spcBef>
                <a:spcPts val="0"/>
              </a:spcBef>
              <a:spcAft>
                <a:spcPts val="0"/>
              </a:spcAft>
              <a:buNone/>
            </a:pPr>
            <a:endParaRPr sz="4000" b="1" i="0" u="none" strike="noStrike" cap="none" dirty="0">
              <a:solidFill>
                <a:srgbClr val="FC7876"/>
              </a:solidFill>
              <a:latin typeface="Ribeye"/>
              <a:ea typeface="Ribeye"/>
              <a:cs typeface="Ribeye"/>
              <a:sym typeface="Ribeye"/>
            </a:endParaRPr>
          </a:p>
          <a:p>
            <a:pPr marL="0" marR="0" lvl="0" indent="0" algn="ctr" rtl="0">
              <a:spcBef>
                <a:spcPts val="0"/>
              </a:spcBef>
              <a:spcAft>
                <a:spcPts val="0"/>
              </a:spcAft>
              <a:buNone/>
            </a:pPr>
            <a:endParaRPr sz="4000" b="1" i="0" u="none" strike="noStrike" cap="none" dirty="0">
              <a:solidFill>
                <a:srgbClr val="FC7876"/>
              </a:solidFill>
              <a:latin typeface="Ribeye"/>
              <a:ea typeface="Ribeye"/>
              <a:cs typeface="Ribeye"/>
              <a:sym typeface="Ribeye"/>
            </a:endParaRPr>
          </a:p>
          <a:p>
            <a:pPr marL="0" marR="0" lvl="0" indent="0" algn="ctr" rtl="0">
              <a:spcBef>
                <a:spcPts val="0"/>
              </a:spcBef>
              <a:spcAft>
                <a:spcPts val="0"/>
              </a:spcAft>
              <a:buNone/>
            </a:pPr>
            <a:r>
              <a:rPr lang="en-GB" sz="4000" b="1" i="0" u="none" strike="noStrike" cap="none" dirty="0" err="1">
                <a:solidFill>
                  <a:srgbClr val="FC7876"/>
                </a:solidFill>
                <a:latin typeface="Ribeye"/>
                <a:ea typeface="Ribeye"/>
                <a:cs typeface="Ribeye"/>
                <a:sym typeface="Ribeye"/>
              </a:rPr>
              <a:t>Burwardsley</a:t>
            </a:r>
            <a:r>
              <a:rPr lang="en-GB" sz="4000" b="1" i="0" u="none" strike="noStrike" cap="none" dirty="0">
                <a:solidFill>
                  <a:srgbClr val="FC7876"/>
                </a:solidFill>
                <a:latin typeface="Ribeye"/>
                <a:ea typeface="Ribeye"/>
                <a:cs typeface="Ribeye"/>
                <a:sym typeface="Ribeye"/>
              </a:rPr>
              <a:t> July 2026</a:t>
            </a:r>
            <a:endParaRPr sz="4000" b="1" i="0" u="none" strike="noStrike" cap="none" dirty="0">
              <a:solidFill>
                <a:srgbClr val="FC7876"/>
              </a:solidFill>
              <a:latin typeface="Ribeye"/>
              <a:ea typeface="Ribeye"/>
              <a:cs typeface="Ribeye"/>
              <a:sym typeface="Ribeye"/>
            </a:endParaRPr>
          </a:p>
        </p:txBody>
      </p:sp>
      <p:pic>
        <p:nvPicPr>
          <p:cNvPr id="91" name="Google Shape;91;p1"/>
          <p:cNvPicPr preferRelativeResize="0"/>
          <p:nvPr/>
        </p:nvPicPr>
        <p:blipFill rotWithShape="1">
          <a:blip r:embed="rId4">
            <a:alphaModFix/>
          </a:blip>
          <a:srcRect/>
          <a:stretch/>
        </p:blipFill>
        <p:spPr>
          <a:xfrm>
            <a:off x="3131840" y="1196752"/>
            <a:ext cx="2736304" cy="28037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6"/>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140" name="Google Shape;140;p6"/>
          <p:cNvSpPr/>
          <p:nvPr/>
        </p:nvSpPr>
        <p:spPr>
          <a:xfrm>
            <a:off x="766618" y="260648"/>
            <a:ext cx="716741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1" dirty="0">
                <a:solidFill>
                  <a:srgbClr val="FC7876"/>
                </a:solidFill>
                <a:latin typeface="Ribeye"/>
                <a:ea typeface="Ribeye"/>
                <a:cs typeface="Ribeye"/>
                <a:sym typeface="Ribeye"/>
              </a:rPr>
              <a:t>What shall we pack?</a:t>
            </a:r>
            <a:endParaRPr sz="4400" b="1" dirty="0">
              <a:solidFill>
                <a:srgbClr val="FC7876"/>
              </a:solidFill>
              <a:latin typeface="Ribeye"/>
              <a:ea typeface="Ribeye"/>
              <a:cs typeface="Ribeye"/>
              <a:sym typeface="Ribeye"/>
            </a:endParaRPr>
          </a:p>
        </p:txBody>
      </p:sp>
      <p:sp>
        <p:nvSpPr>
          <p:cNvPr id="141" name="Google Shape;141;p6"/>
          <p:cNvSpPr txBox="1"/>
          <p:nvPr/>
        </p:nvSpPr>
        <p:spPr>
          <a:xfrm>
            <a:off x="375179" y="1095959"/>
            <a:ext cx="8208912" cy="52014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rgbClr val="002060"/>
                </a:solidFill>
                <a:latin typeface="Calibri"/>
                <a:ea typeface="Calibri"/>
                <a:cs typeface="Calibri"/>
                <a:sym typeface="Calibri"/>
              </a:rPr>
              <a:t>When packing your case, you may want to consider the following:</a:t>
            </a:r>
            <a:endParaRPr dirty="0"/>
          </a:p>
          <a:p>
            <a:pPr marL="342900" marR="0" lvl="0" indent="-215900" algn="l" rtl="0">
              <a:spcBef>
                <a:spcPts val="0"/>
              </a:spcBef>
              <a:spcAft>
                <a:spcPts val="0"/>
              </a:spcAft>
              <a:buClr>
                <a:schemeClr val="dk1"/>
              </a:buClr>
              <a:buSzPts val="2000"/>
              <a:buFont typeface="Arial"/>
              <a:buNone/>
            </a:pPr>
            <a:endParaRPr sz="2000" dirty="0">
              <a:solidFill>
                <a:srgbClr val="002060"/>
              </a:solidFill>
              <a:latin typeface="Calibri"/>
              <a:ea typeface="Calibri"/>
              <a:cs typeface="Calibri"/>
              <a:sym typeface="Calibri"/>
            </a:endParaRPr>
          </a:p>
          <a:p>
            <a:pPr marL="342900" marR="0" lvl="0" indent="-342900" algn="l" rtl="0">
              <a:spcBef>
                <a:spcPts val="0"/>
              </a:spcBef>
              <a:spcAft>
                <a:spcPts val="0"/>
              </a:spcAft>
              <a:buClr>
                <a:srgbClr val="002060"/>
              </a:buClr>
              <a:buSzPts val="2000"/>
              <a:buFont typeface="Arial"/>
              <a:buChar char="•"/>
            </a:pPr>
            <a:r>
              <a:rPr lang="en-GB" sz="2000" dirty="0">
                <a:solidFill>
                  <a:srgbClr val="002060"/>
                </a:solidFill>
                <a:latin typeface="Calibri"/>
                <a:ea typeface="Calibri"/>
                <a:cs typeface="Calibri"/>
                <a:sym typeface="Calibri"/>
              </a:rPr>
              <a:t>Comfortable clothing for each day joggers, leggings, t-shirts, hoodies, etc. </a:t>
            </a:r>
            <a:endParaRPr dirty="0"/>
          </a:p>
          <a:p>
            <a:pPr marL="342900" marR="0" lvl="0" indent="-342900" algn="l" rtl="0">
              <a:spcBef>
                <a:spcPts val="0"/>
              </a:spcBef>
              <a:spcAft>
                <a:spcPts val="0"/>
              </a:spcAft>
              <a:buClr>
                <a:srgbClr val="002060"/>
              </a:buClr>
              <a:buSzPts val="2000"/>
              <a:buFont typeface="Arial"/>
              <a:buChar char="•"/>
            </a:pPr>
            <a:r>
              <a:rPr lang="en-GB" sz="2000" dirty="0">
                <a:solidFill>
                  <a:srgbClr val="002060"/>
                </a:solidFill>
                <a:latin typeface="Calibri"/>
                <a:ea typeface="Calibri"/>
                <a:cs typeface="Calibri"/>
                <a:sym typeface="Calibri"/>
              </a:rPr>
              <a:t>Comfortable trainers, wellies in case of wet weather</a:t>
            </a:r>
            <a:endParaRPr dirty="0"/>
          </a:p>
          <a:p>
            <a:pPr marL="342900" marR="0" lvl="0" indent="-342900" algn="l" rtl="0">
              <a:spcBef>
                <a:spcPts val="0"/>
              </a:spcBef>
              <a:spcAft>
                <a:spcPts val="0"/>
              </a:spcAft>
              <a:buClr>
                <a:srgbClr val="002060"/>
              </a:buClr>
              <a:buSzPts val="2000"/>
              <a:buFont typeface="Arial"/>
              <a:buChar char="•"/>
            </a:pPr>
            <a:r>
              <a:rPr lang="en-GB" sz="2000" dirty="0">
                <a:solidFill>
                  <a:srgbClr val="002060"/>
                </a:solidFill>
                <a:latin typeface="Calibri"/>
                <a:ea typeface="Calibri"/>
                <a:cs typeface="Calibri"/>
                <a:sym typeface="Calibri"/>
              </a:rPr>
              <a:t>Waterproof coat</a:t>
            </a:r>
            <a:endParaRPr dirty="0"/>
          </a:p>
          <a:p>
            <a:pPr marL="342900" marR="0" lvl="0" indent="-342900" algn="l" rtl="0">
              <a:spcBef>
                <a:spcPts val="0"/>
              </a:spcBef>
              <a:spcAft>
                <a:spcPts val="0"/>
              </a:spcAft>
              <a:buClr>
                <a:srgbClr val="002060"/>
              </a:buClr>
              <a:buSzPts val="2000"/>
              <a:buFont typeface="Arial"/>
              <a:buChar char="•"/>
            </a:pPr>
            <a:r>
              <a:rPr lang="en-GB" sz="2000" dirty="0">
                <a:solidFill>
                  <a:srgbClr val="002060"/>
                </a:solidFill>
                <a:latin typeface="Calibri"/>
                <a:ea typeface="Calibri"/>
                <a:cs typeface="Calibri"/>
                <a:sym typeface="Calibri"/>
              </a:rPr>
              <a:t>Hoodie or fleece in case of cold weather</a:t>
            </a:r>
            <a:endParaRPr dirty="0"/>
          </a:p>
          <a:p>
            <a:pPr marL="342900" marR="0" lvl="0" indent="-342900" algn="l" rtl="0">
              <a:spcBef>
                <a:spcPts val="0"/>
              </a:spcBef>
              <a:spcAft>
                <a:spcPts val="0"/>
              </a:spcAft>
              <a:buClr>
                <a:srgbClr val="002060"/>
              </a:buClr>
              <a:buSzPts val="2000"/>
              <a:buFont typeface="Arial"/>
              <a:buChar char="•"/>
            </a:pPr>
            <a:r>
              <a:rPr lang="en-GB" sz="2000" dirty="0">
                <a:solidFill>
                  <a:srgbClr val="002060"/>
                </a:solidFill>
                <a:latin typeface="Calibri"/>
                <a:ea typeface="Calibri"/>
                <a:cs typeface="Calibri"/>
                <a:sym typeface="Calibri"/>
              </a:rPr>
              <a:t>Underwear, including spares</a:t>
            </a:r>
            <a:endParaRPr dirty="0"/>
          </a:p>
          <a:p>
            <a:pPr marL="342900" marR="0" lvl="0" indent="-342900" algn="l" rtl="0">
              <a:spcBef>
                <a:spcPts val="0"/>
              </a:spcBef>
              <a:spcAft>
                <a:spcPts val="0"/>
              </a:spcAft>
              <a:buClr>
                <a:srgbClr val="002060"/>
              </a:buClr>
              <a:buSzPts val="2000"/>
              <a:buFont typeface="Arial"/>
              <a:buChar char="•"/>
            </a:pPr>
            <a:r>
              <a:rPr lang="en-GB" sz="2000" dirty="0">
                <a:solidFill>
                  <a:srgbClr val="002060"/>
                </a:solidFill>
                <a:latin typeface="Calibri"/>
                <a:ea typeface="Calibri"/>
                <a:cs typeface="Calibri"/>
                <a:sym typeface="Calibri"/>
              </a:rPr>
              <a:t>Sleepwear</a:t>
            </a:r>
            <a:endParaRPr dirty="0"/>
          </a:p>
          <a:p>
            <a:pPr marL="342900" marR="0" lvl="0" indent="-342900" algn="l" rtl="0">
              <a:spcBef>
                <a:spcPts val="0"/>
              </a:spcBef>
              <a:spcAft>
                <a:spcPts val="0"/>
              </a:spcAft>
              <a:buClr>
                <a:srgbClr val="002060"/>
              </a:buClr>
              <a:buSzPts val="2000"/>
              <a:buFont typeface="Arial"/>
              <a:buChar char="•"/>
            </a:pPr>
            <a:r>
              <a:rPr lang="en-GB" sz="2000" dirty="0">
                <a:solidFill>
                  <a:srgbClr val="002060"/>
                </a:solidFill>
                <a:latin typeface="Calibri"/>
                <a:ea typeface="Calibri"/>
                <a:cs typeface="Calibri"/>
                <a:sym typeface="Calibri"/>
              </a:rPr>
              <a:t>Toiletries including a toothbrush, toothpaste, brush and hair ties and a small towel </a:t>
            </a:r>
            <a:endParaRPr dirty="0"/>
          </a:p>
          <a:p>
            <a:pPr marL="342900" marR="0" lvl="0" indent="-342900" algn="l" rtl="0">
              <a:spcBef>
                <a:spcPts val="0"/>
              </a:spcBef>
              <a:spcAft>
                <a:spcPts val="0"/>
              </a:spcAft>
              <a:buClr>
                <a:srgbClr val="002060"/>
              </a:buClr>
              <a:buSzPts val="2000"/>
              <a:buFont typeface="Arial"/>
              <a:buChar char="•"/>
            </a:pPr>
            <a:r>
              <a:rPr lang="en-GB" sz="2000" dirty="0">
                <a:solidFill>
                  <a:srgbClr val="002060"/>
                </a:solidFill>
                <a:latin typeface="Calibri"/>
                <a:ea typeface="Calibri"/>
                <a:cs typeface="Calibri"/>
                <a:sym typeface="Calibri"/>
              </a:rPr>
              <a:t>Indoor shoes/slippers</a:t>
            </a:r>
            <a:endParaRPr dirty="0"/>
          </a:p>
          <a:p>
            <a:pPr marL="342900" marR="0" lvl="0" indent="-342900" algn="l" rtl="0">
              <a:spcBef>
                <a:spcPts val="0"/>
              </a:spcBef>
              <a:spcAft>
                <a:spcPts val="0"/>
              </a:spcAft>
              <a:buClr>
                <a:srgbClr val="002060"/>
              </a:buClr>
              <a:buSzPts val="2000"/>
              <a:buFont typeface="Arial"/>
              <a:buChar char="•"/>
            </a:pPr>
            <a:r>
              <a:rPr lang="en-GB" sz="2000" dirty="0">
                <a:solidFill>
                  <a:srgbClr val="002060"/>
                </a:solidFill>
                <a:latin typeface="Calibri"/>
                <a:ea typeface="Calibri"/>
                <a:cs typeface="Calibri"/>
                <a:sym typeface="Calibri"/>
              </a:rPr>
              <a:t>Children may also bring </a:t>
            </a:r>
            <a:r>
              <a:rPr lang="en-GB" sz="2000" b="1" dirty="0">
                <a:solidFill>
                  <a:srgbClr val="002060"/>
                </a:solidFill>
                <a:latin typeface="Calibri"/>
                <a:ea typeface="Calibri"/>
                <a:cs typeface="Calibri"/>
                <a:sym typeface="Calibri"/>
              </a:rPr>
              <a:t>one</a:t>
            </a:r>
            <a:r>
              <a:rPr lang="en-GB" sz="2000" dirty="0">
                <a:solidFill>
                  <a:srgbClr val="002060"/>
                </a:solidFill>
                <a:latin typeface="Calibri"/>
                <a:ea typeface="Calibri"/>
                <a:cs typeface="Calibri"/>
                <a:sym typeface="Calibri"/>
              </a:rPr>
              <a:t> comfort item with them, for example a pillow or teddy bear. </a:t>
            </a:r>
            <a:endParaRPr dirty="0"/>
          </a:p>
          <a:p>
            <a:pPr marL="457200" marR="0" lvl="0" indent="-330200" algn="l" rtl="0">
              <a:spcBef>
                <a:spcPts val="0"/>
              </a:spcBef>
              <a:spcAft>
                <a:spcPts val="0"/>
              </a:spcAft>
              <a:buClr>
                <a:schemeClr val="dk1"/>
              </a:buClr>
              <a:buSzPts val="2000"/>
              <a:buFont typeface="Arial"/>
              <a:buNone/>
            </a:pPr>
            <a:endParaRPr sz="2000" dirty="0">
              <a:solidFill>
                <a:srgbClr val="002060"/>
              </a:solidFill>
              <a:latin typeface="Calibri"/>
              <a:ea typeface="Calibri"/>
              <a:cs typeface="Calibri"/>
              <a:sym typeface="Calibri"/>
            </a:endParaRPr>
          </a:p>
          <a:p>
            <a:pPr marL="457200" marR="0" lvl="0" indent="-292100" algn="l" rtl="0">
              <a:spcBef>
                <a:spcPts val="0"/>
              </a:spcBef>
              <a:spcAft>
                <a:spcPts val="0"/>
              </a:spcAft>
              <a:buClr>
                <a:schemeClr val="dk1"/>
              </a:buClr>
              <a:buSzPts val="2600"/>
              <a:buFont typeface="Arial"/>
              <a:buNone/>
            </a:pPr>
            <a:endParaRPr sz="2600" dirty="0">
              <a:solidFill>
                <a:srgbClr val="002060"/>
              </a:solidFill>
              <a:latin typeface="Calibri"/>
              <a:ea typeface="Calibri"/>
              <a:cs typeface="Calibri"/>
              <a:sym typeface="Calibri"/>
            </a:endParaRPr>
          </a:p>
          <a:p>
            <a:pPr marL="457200" marR="0" lvl="0" indent="-292100" algn="l" rtl="0">
              <a:spcBef>
                <a:spcPts val="0"/>
              </a:spcBef>
              <a:spcAft>
                <a:spcPts val="0"/>
              </a:spcAft>
              <a:buClr>
                <a:schemeClr val="dk1"/>
              </a:buClr>
              <a:buSzPts val="2600"/>
              <a:buFont typeface="Arial"/>
              <a:buNone/>
            </a:pPr>
            <a:endParaRPr sz="2600" dirty="0">
              <a:solidFill>
                <a:srgbClr val="00206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9;p6"/>
          <p:cNvSpPr/>
          <p:nvPr/>
        </p:nvSpPr>
        <p:spPr>
          <a:xfrm>
            <a:off x="2508847" y="996403"/>
            <a:ext cx="4205135" cy="746328"/>
          </a:xfrm>
          <a:prstGeom prst="rect">
            <a:avLst/>
          </a:prstGeom>
          <a:noFill/>
          <a:ln>
            <a:noFill/>
          </a:ln>
        </p:spPr>
        <p:txBody>
          <a:bodyPr spcFirstLastPara="1" wrap="square" lIns="68569" tIns="34275" rIns="68569" bIns="34275" anchor="t" anchorCtr="0">
            <a:spAutoFit/>
          </a:bodyPr>
          <a:lstStyle/>
          <a:p>
            <a:pPr algn="ctr">
              <a:buSzPts val="3200"/>
            </a:pPr>
            <a:r>
              <a:rPr lang="en-GB" sz="4400" b="1" dirty="0">
                <a:solidFill>
                  <a:srgbClr val="FF0000"/>
                </a:solidFill>
                <a:latin typeface="Ribeye" panose="020B0604020202020204" charset="0"/>
                <a:ea typeface="Calibri"/>
                <a:cs typeface="Calibri"/>
                <a:sym typeface="Calibri"/>
              </a:rPr>
              <a:t>Medication</a:t>
            </a:r>
            <a:endParaRPr sz="4400" b="1" dirty="0">
              <a:solidFill>
                <a:srgbClr val="FF0000"/>
              </a:solidFill>
              <a:latin typeface="Ribeye" panose="020B0604020202020204" charset="0"/>
              <a:ea typeface="Calibri"/>
              <a:cs typeface="Calibri"/>
              <a:sym typeface="Calibri"/>
            </a:endParaRPr>
          </a:p>
        </p:txBody>
      </p:sp>
      <p:sp>
        <p:nvSpPr>
          <p:cNvPr id="5" name="TextBox 4"/>
          <p:cNvSpPr txBox="1"/>
          <p:nvPr/>
        </p:nvSpPr>
        <p:spPr>
          <a:xfrm>
            <a:off x="789709" y="1827068"/>
            <a:ext cx="7543800" cy="2246769"/>
          </a:xfrm>
          <a:prstGeom prst="rect">
            <a:avLst/>
          </a:prstGeom>
          <a:noFill/>
        </p:spPr>
        <p:txBody>
          <a:bodyPr wrap="square" rtlCol="0">
            <a:spAutoFit/>
          </a:bodyPr>
          <a:lstStyle/>
          <a:p>
            <a:r>
              <a:rPr lang="en-GB" sz="2000" dirty="0">
                <a:latin typeface="Calibri" panose="020F0502020204030204" pitchFamily="34" charset="0"/>
                <a:ea typeface="Calibri" panose="020F0502020204030204" pitchFamily="34" charset="0"/>
                <a:cs typeface="Calibri" panose="020F0502020204030204" pitchFamily="34" charset="0"/>
              </a:rPr>
              <a:t>If your child requires medication, inhalers </a:t>
            </a:r>
            <a:r>
              <a:rPr lang="en-GB" sz="2000" dirty="0" err="1">
                <a:latin typeface="Calibri" panose="020F0502020204030204" pitchFamily="34" charset="0"/>
                <a:ea typeface="Calibri" panose="020F0502020204030204" pitchFamily="34" charset="0"/>
                <a:cs typeface="Calibri" panose="020F0502020204030204" pitchFamily="34" charset="0"/>
              </a:rPr>
              <a:t>etc</a:t>
            </a:r>
            <a:r>
              <a:rPr lang="en-GB" sz="2000" dirty="0">
                <a:latin typeface="Calibri" panose="020F0502020204030204" pitchFamily="34" charset="0"/>
                <a:ea typeface="Calibri" panose="020F0502020204030204" pitchFamily="34" charset="0"/>
                <a:cs typeface="Calibri" panose="020F0502020204030204" pitchFamily="34" charset="0"/>
              </a:rPr>
              <a:t> during their stay, staff will ensure that this is administered to your child at the correct times.</a:t>
            </a:r>
          </a:p>
          <a:p>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In order to support staff in this, all medicines MUST to be handed into the office in the day before the trip.  Accompanying the medicine you hand in will be a form to complete on which you will state the name of the medicine, dosages and times to be administered. </a:t>
            </a:r>
          </a:p>
        </p:txBody>
      </p:sp>
      <p:pic>
        <p:nvPicPr>
          <p:cNvPr id="1026" name="Picture 2" descr="MEDICINE definition and meaning | Collins English Dictio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899" y="4544869"/>
            <a:ext cx="2820482" cy="204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448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7"/>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148" name="Google Shape;148;p7"/>
          <p:cNvSpPr/>
          <p:nvPr/>
        </p:nvSpPr>
        <p:spPr>
          <a:xfrm>
            <a:off x="179512" y="274290"/>
            <a:ext cx="836412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1" cap="none" dirty="0">
                <a:solidFill>
                  <a:srgbClr val="FC7876"/>
                </a:solidFill>
                <a:latin typeface="Ribeye"/>
                <a:ea typeface="Ribeye"/>
                <a:cs typeface="Ribeye"/>
                <a:sym typeface="Ribeye"/>
              </a:rPr>
              <a:t>Conduct and expectations</a:t>
            </a:r>
            <a:endParaRPr dirty="0"/>
          </a:p>
        </p:txBody>
      </p:sp>
      <p:sp>
        <p:nvSpPr>
          <p:cNvPr id="149" name="Google Shape;149;p7"/>
          <p:cNvSpPr txBox="1"/>
          <p:nvPr/>
        </p:nvSpPr>
        <p:spPr>
          <a:xfrm>
            <a:off x="179512" y="1268760"/>
            <a:ext cx="8208912"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chemeClr val="dk1"/>
                </a:solidFill>
                <a:latin typeface="Calibri"/>
                <a:ea typeface="Calibri"/>
                <a:cs typeface="Calibri"/>
                <a:sym typeface="Calibri"/>
              </a:rPr>
              <a:t>As is always stated to the children during any activities, both on and off school site, we are representing Newchurch and our core values must remain at the heart of what we do.  There will be times when we might mix with other schools and members of the public. The children will be supervised at all times, however, we will expect appropriate behaviour during the trip. The children are going with staff that they know so if there are any issues they know they can come and inform us.  Maintaining acceptable levels of behaviour (related to the physical and emotional safety for everyone) is essential. In extreme circumstances, individuals whose behaviour places themselves or others in danger or effects the safe learning environment for others may be excluded from participation.</a:t>
            </a:r>
            <a:endParaRPr sz="2000" dirty="0">
              <a:solidFill>
                <a:srgbClr val="00206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8"/>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156" name="Google Shape;156;p8"/>
          <p:cNvSpPr/>
          <p:nvPr/>
        </p:nvSpPr>
        <p:spPr>
          <a:xfrm>
            <a:off x="3315893" y="274290"/>
            <a:ext cx="2512227"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1" cap="none">
                <a:solidFill>
                  <a:srgbClr val="FC7876"/>
                </a:solidFill>
                <a:latin typeface="Ribeye"/>
                <a:ea typeface="Ribeye"/>
                <a:cs typeface="Ribeye"/>
                <a:sym typeface="Ribeye"/>
              </a:rPr>
              <a:t>Contact </a:t>
            </a:r>
            <a:endParaRPr/>
          </a:p>
        </p:txBody>
      </p:sp>
      <p:sp>
        <p:nvSpPr>
          <p:cNvPr id="157" name="Google Shape;157;p8"/>
          <p:cNvSpPr txBox="1"/>
          <p:nvPr/>
        </p:nvSpPr>
        <p:spPr>
          <a:xfrm>
            <a:off x="179512" y="1628800"/>
            <a:ext cx="856895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chemeClr val="dk1"/>
                </a:solidFill>
                <a:latin typeface="Calibri"/>
                <a:ea typeface="Calibri"/>
                <a:cs typeface="Calibri"/>
                <a:sym typeface="Calibri"/>
              </a:rPr>
              <a:t>Keep an eye on Twitter and Facebook for updates on what we are up to and the activities children are taking part in.  </a:t>
            </a:r>
            <a:endParaRPr sz="2000" dirty="0">
              <a:solidFill>
                <a:srgbClr val="002060"/>
              </a:solidFill>
              <a:latin typeface="Calibri"/>
              <a:ea typeface="Calibri"/>
              <a:cs typeface="Calibri"/>
              <a:sym typeface="Calibri"/>
            </a:endParaRPr>
          </a:p>
        </p:txBody>
      </p:sp>
      <p:pic>
        <p:nvPicPr>
          <p:cNvPr id="2" name="Picture 1"/>
          <p:cNvPicPr>
            <a:picLocks noChangeAspect="1"/>
          </p:cNvPicPr>
          <p:nvPr/>
        </p:nvPicPr>
        <p:blipFill>
          <a:blip r:embed="rId4"/>
          <a:stretch>
            <a:fillRect/>
          </a:stretch>
        </p:blipFill>
        <p:spPr>
          <a:xfrm>
            <a:off x="2724727" y="2698865"/>
            <a:ext cx="3703781" cy="207676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165" name="Google Shape;165;p9"/>
          <p:cNvSpPr/>
          <p:nvPr/>
        </p:nvSpPr>
        <p:spPr>
          <a:xfrm>
            <a:off x="4479635" y="-2508367"/>
            <a:ext cx="184730" cy="501675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a:solidFill>
                <a:srgbClr val="FF0000"/>
              </a:solidFill>
              <a:latin typeface="Comic Sans MS"/>
              <a:ea typeface="Comic Sans MS"/>
              <a:cs typeface="Comic Sans MS"/>
              <a:sym typeface="Comic Sans MS"/>
            </a:endParaRPr>
          </a:p>
        </p:txBody>
      </p:sp>
      <p:pic>
        <p:nvPicPr>
          <p:cNvPr id="166" name="Google Shape;166;p9" descr="Related image">
            <a:hlinkClick r:id="rId4"/>
          </p:cNvPr>
          <p:cNvPicPr preferRelativeResize="0"/>
          <p:nvPr/>
        </p:nvPicPr>
        <p:blipFill rotWithShape="1">
          <a:blip r:embed="rId5">
            <a:alphaModFix/>
          </a:blip>
          <a:srcRect/>
          <a:stretch/>
        </p:blipFill>
        <p:spPr>
          <a:xfrm>
            <a:off x="611560" y="620688"/>
            <a:ext cx="7810500" cy="3905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p:nvPr/>
        </p:nvSpPr>
        <p:spPr>
          <a:xfrm>
            <a:off x="115449" y="2196671"/>
            <a:ext cx="7855534" cy="281650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3449251" y="1919702"/>
            <a:ext cx="1731023" cy="276969"/>
          </a:xfrm>
          <a:prstGeom prst="rect">
            <a:avLst/>
          </a:prstGeom>
          <a:noFill/>
          <a:ln>
            <a:noFill/>
          </a:ln>
        </p:spPr>
        <p:txBody>
          <a:bodyPr spcFirstLastPara="1" wrap="square" lIns="68550" tIns="34275" rIns="68550" bIns="34275" anchor="t" anchorCtr="0">
            <a:spAutoFit/>
          </a:bodyPr>
          <a:lstStyle/>
          <a:p>
            <a:pPr marL="0" marR="0" lvl="0" indent="0" algn="ctr" rtl="0">
              <a:spcBef>
                <a:spcPts val="0"/>
              </a:spcBef>
              <a:spcAft>
                <a:spcPts val="0"/>
              </a:spcAft>
              <a:buNone/>
            </a:pPr>
            <a:r>
              <a:rPr lang="en-GB" sz="1350" b="0" i="0" u="none" strike="noStrike" cap="none">
                <a:solidFill>
                  <a:srgbClr val="002060"/>
                </a:solidFill>
                <a:latin typeface="Calibri"/>
                <a:ea typeface="Calibri"/>
                <a:cs typeface="Calibri"/>
                <a:sym typeface="Calibri"/>
              </a:rPr>
              <a:t>Newchurch Staff</a:t>
            </a:r>
            <a:endParaRPr sz="1350" b="0" i="0" u="none" strike="noStrike" cap="none">
              <a:solidFill>
                <a:srgbClr val="002060"/>
              </a:solidFill>
              <a:latin typeface="Calibri"/>
              <a:ea typeface="Calibri"/>
              <a:cs typeface="Calibri"/>
              <a:sym typeface="Calibri"/>
            </a:endParaRPr>
          </a:p>
        </p:txBody>
      </p:sp>
      <p:pic>
        <p:nvPicPr>
          <p:cNvPr id="99" name="Google Shape;99;p2"/>
          <p:cNvPicPr preferRelativeResize="0"/>
          <p:nvPr/>
        </p:nvPicPr>
        <p:blipFill rotWithShape="1">
          <a:blip r:embed="rId3">
            <a:alphaModFix/>
          </a:blip>
          <a:srcRect l="48275" t="11421" r="32833" b="40031"/>
          <a:stretch/>
        </p:blipFill>
        <p:spPr>
          <a:xfrm>
            <a:off x="2043762" y="2389649"/>
            <a:ext cx="1669256" cy="1951756"/>
          </a:xfrm>
          <a:prstGeom prst="rect">
            <a:avLst/>
          </a:prstGeom>
          <a:noFill/>
          <a:ln>
            <a:noFill/>
          </a:ln>
        </p:spPr>
      </p:pic>
      <p:sp>
        <p:nvSpPr>
          <p:cNvPr id="100" name="Google Shape;100;p2"/>
          <p:cNvSpPr txBox="1"/>
          <p:nvPr/>
        </p:nvSpPr>
        <p:spPr>
          <a:xfrm>
            <a:off x="1819440" y="4558297"/>
            <a:ext cx="2137258" cy="276969"/>
          </a:xfrm>
          <a:prstGeom prst="rect">
            <a:avLst/>
          </a:prstGeom>
          <a:noFill/>
          <a:ln>
            <a:noFill/>
          </a:ln>
        </p:spPr>
        <p:txBody>
          <a:bodyPr spcFirstLastPara="1" wrap="square" lIns="68550" tIns="34275" rIns="68550" bIns="34275" anchor="t" anchorCtr="0">
            <a:spAutoFit/>
          </a:bodyPr>
          <a:lstStyle/>
          <a:p>
            <a:pPr marL="0" marR="0" lvl="0" indent="0" algn="ctr" rtl="0">
              <a:spcBef>
                <a:spcPts val="0"/>
              </a:spcBef>
              <a:spcAft>
                <a:spcPts val="0"/>
              </a:spcAft>
              <a:buNone/>
            </a:pPr>
            <a:r>
              <a:rPr lang="en-GB" sz="1350" b="0" i="0" u="none" strike="noStrike" cap="none" dirty="0">
                <a:solidFill>
                  <a:srgbClr val="002060"/>
                </a:solidFill>
                <a:latin typeface="Calibri"/>
                <a:ea typeface="Calibri"/>
                <a:cs typeface="Calibri"/>
                <a:sym typeface="Calibri"/>
              </a:rPr>
              <a:t>Mrs Sizer</a:t>
            </a:r>
            <a:endParaRPr sz="1350" b="0" i="0" u="none" strike="noStrike" cap="none" dirty="0">
              <a:solidFill>
                <a:srgbClr val="002060"/>
              </a:solidFill>
              <a:latin typeface="Calibri"/>
              <a:ea typeface="Calibri"/>
              <a:cs typeface="Calibri"/>
              <a:sym typeface="Calibri"/>
            </a:endParaRPr>
          </a:p>
        </p:txBody>
      </p:sp>
      <p:sp>
        <p:nvSpPr>
          <p:cNvPr id="102" name="Google Shape;102;p2"/>
          <p:cNvSpPr txBox="1"/>
          <p:nvPr/>
        </p:nvSpPr>
        <p:spPr>
          <a:xfrm>
            <a:off x="3158379" y="4538806"/>
            <a:ext cx="2137258" cy="276969"/>
          </a:xfrm>
          <a:prstGeom prst="rect">
            <a:avLst/>
          </a:prstGeom>
          <a:noFill/>
          <a:ln>
            <a:noFill/>
          </a:ln>
        </p:spPr>
        <p:txBody>
          <a:bodyPr spcFirstLastPara="1" wrap="square" lIns="68550" tIns="34275" rIns="68550" bIns="34275" anchor="t" anchorCtr="0">
            <a:spAutoFit/>
          </a:bodyPr>
          <a:lstStyle/>
          <a:p>
            <a:pPr marL="0" marR="0" lvl="0" indent="0" algn="ctr" rtl="0">
              <a:spcBef>
                <a:spcPts val="0"/>
              </a:spcBef>
              <a:spcAft>
                <a:spcPts val="0"/>
              </a:spcAft>
              <a:buNone/>
            </a:pPr>
            <a:r>
              <a:rPr lang="en-GB" sz="1350" b="0" i="0" u="none" strike="noStrike" cap="none" dirty="0">
                <a:solidFill>
                  <a:srgbClr val="002060"/>
                </a:solidFill>
                <a:latin typeface="Calibri"/>
                <a:ea typeface="Calibri"/>
                <a:cs typeface="Calibri"/>
                <a:sym typeface="Calibri"/>
              </a:rPr>
              <a:t> </a:t>
            </a:r>
            <a:endParaRPr sz="1350" b="0" i="0" u="none" strike="noStrike" cap="none" dirty="0">
              <a:solidFill>
                <a:srgbClr val="002060"/>
              </a:solidFill>
              <a:latin typeface="Calibri"/>
              <a:ea typeface="Calibri"/>
              <a:cs typeface="Calibri"/>
              <a:sym typeface="Calibri"/>
            </a:endParaRPr>
          </a:p>
        </p:txBody>
      </p:sp>
      <p:sp>
        <p:nvSpPr>
          <p:cNvPr id="104" name="Google Shape;104;p2"/>
          <p:cNvSpPr txBox="1"/>
          <p:nvPr/>
        </p:nvSpPr>
        <p:spPr>
          <a:xfrm>
            <a:off x="5385636" y="4524084"/>
            <a:ext cx="2137258" cy="276969"/>
          </a:xfrm>
          <a:prstGeom prst="rect">
            <a:avLst/>
          </a:prstGeom>
          <a:noFill/>
          <a:ln>
            <a:noFill/>
          </a:ln>
        </p:spPr>
        <p:txBody>
          <a:bodyPr spcFirstLastPara="1" wrap="square" lIns="68550" tIns="34275" rIns="68550" bIns="34275" anchor="t" anchorCtr="0">
            <a:spAutoFit/>
          </a:bodyPr>
          <a:lstStyle/>
          <a:p>
            <a:pPr marL="0" marR="0" lvl="0" indent="0" algn="ctr" rtl="0">
              <a:spcBef>
                <a:spcPts val="0"/>
              </a:spcBef>
              <a:spcAft>
                <a:spcPts val="0"/>
              </a:spcAft>
              <a:buNone/>
            </a:pPr>
            <a:r>
              <a:rPr lang="en-GB" sz="1350" b="0" i="0" u="none" strike="noStrike" cap="none" dirty="0">
                <a:solidFill>
                  <a:srgbClr val="002060"/>
                </a:solidFill>
                <a:latin typeface="Calibri"/>
                <a:ea typeface="Calibri"/>
                <a:cs typeface="Calibri"/>
                <a:sym typeface="Calibri"/>
              </a:rPr>
              <a:t>Mr Boon </a:t>
            </a:r>
            <a:endParaRPr sz="1350" b="0" i="0" u="none" strike="noStrike" cap="none" dirty="0">
              <a:solidFill>
                <a:srgbClr val="002060"/>
              </a:solidFill>
              <a:latin typeface="Calibri"/>
              <a:ea typeface="Calibri"/>
              <a:cs typeface="Calibri"/>
              <a:sym typeface="Calibri"/>
            </a:endParaRPr>
          </a:p>
        </p:txBody>
      </p:sp>
      <p:sp>
        <p:nvSpPr>
          <p:cNvPr id="105" name="Google Shape;105;p2"/>
          <p:cNvSpPr/>
          <p:nvPr/>
        </p:nvSpPr>
        <p:spPr>
          <a:xfrm>
            <a:off x="626976" y="333073"/>
            <a:ext cx="789004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1" i="0" u="none" strike="noStrike" cap="none">
                <a:solidFill>
                  <a:srgbClr val="FC7876"/>
                </a:solidFill>
                <a:latin typeface="Ribeye"/>
                <a:ea typeface="Ribeye"/>
                <a:cs typeface="Ribeye"/>
                <a:sym typeface="Ribeye"/>
              </a:rPr>
              <a:t>Who?</a:t>
            </a:r>
            <a:endParaRPr/>
          </a:p>
        </p:txBody>
      </p:sp>
      <p:sp>
        <p:nvSpPr>
          <p:cNvPr id="14" name="Google Shape;100;p2"/>
          <p:cNvSpPr txBox="1"/>
          <p:nvPr/>
        </p:nvSpPr>
        <p:spPr>
          <a:xfrm>
            <a:off x="47963" y="4558296"/>
            <a:ext cx="2137258" cy="276969"/>
          </a:xfrm>
          <a:prstGeom prst="rect">
            <a:avLst/>
          </a:prstGeom>
          <a:noFill/>
          <a:ln>
            <a:noFill/>
          </a:ln>
        </p:spPr>
        <p:txBody>
          <a:bodyPr spcFirstLastPara="1" wrap="square" lIns="68550" tIns="34275" rIns="68550" bIns="34275" anchor="t" anchorCtr="0">
            <a:spAutoFit/>
          </a:bodyPr>
          <a:lstStyle/>
          <a:p>
            <a:pPr marL="0" marR="0" lvl="0" indent="0" algn="ctr" rtl="0">
              <a:spcBef>
                <a:spcPts val="0"/>
              </a:spcBef>
              <a:spcAft>
                <a:spcPts val="0"/>
              </a:spcAft>
              <a:buNone/>
            </a:pPr>
            <a:r>
              <a:rPr lang="en-GB" sz="1350" b="0" i="0" u="none" strike="noStrike" cap="none" dirty="0">
                <a:solidFill>
                  <a:srgbClr val="002060"/>
                </a:solidFill>
                <a:latin typeface="Calibri"/>
                <a:ea typeface="Calibri"/>
                <a:cs typeface="Calibri"/>
                <a:sym typeface="Calibri"/>
              </a:rPr>
              <a:t>Mr Singleton</a:t>
            </a:r>
            <a:endParaRPr sz="1350" b="0" i="0" u="none" strike="noStrike" cap="none" dirty="0">
              <a:solidFill>
                <a:srgbClr val="002060"/>
              </a:solidFill>
              <a:latin typeface="Calibri"/>
              <a:ea typeface="Calibri"/>
              <a:cs typeface="Calibri"/>
              <a:sym typeface="Calibri"/>
            </a:endParaRPr>
          </a:p>
        </p:txBody>
      </p:sp>
      <p:sp>
        <p:nvSpPr>
          <p:cNvPr id="15" name="Google Shape;100;p2"/>
          <p:cNvSpPr txBox="1"/>
          <p:nvPr/>
        </p:nvSpPr>
        <p:spPr>
          <a:xfrm>
            <a:off x="3590917" y="4558296"/>
            <a:ext cx="2137258" cy="276969"/>
          </a:xfrm>
          <a:prstGeom prst="rect">
            <a:avLst/>
          </a:prstGeom>
          <a:noFill/>
          <a:ln>
            <a:noFill/>
          </a:ln>
        </p:spPr>
        <p:txBody>
          <a:bodyPr spcFirstLastPara="1" wrap="square" lIns="68550" tIns="34275" rIns="68550" bIns="34275" anchor="t" anchorCtr="0">
            <a:spAutoFit/>
          </a:bodyPr>
          <a:lstStyle/>
          <a:p>
            <a:pPr marL="0" marR="0" lvl="0" indent="0" algn="ctr" rtl="0">
              <a:spcBef>
                <a:spcPts val="0"/>
              </a:spcBef>
              <a:spcAft>
                <a:spcPts val="0"/>
              </a:spcAft>
              <a:buNone/>
            </a:pPr>
            <a:r>
              <a:rPr lang="en-GB" sz="1350" b="0" i="0" u="none" strike="noStrike" cap="none" dirty="0">
                <a:solidFill>
                  <a:srgbClr val="002060"/>
                </a:solidFill>
                <a:latin typeface="Calibri"/>
                <a:ea typeface="Calibri"/>
                <a:cs typeface="Calibri"/>
                <a:sym typeface="Calibri"/>
              </a:rPr>
              <a:t>Mrs Price</a:t>
            </a:r>
            <a:endParaRPr sz="1350" b="0" i="0" u="none" strike="noStrike" cap="none" dirty="0">
              <a:solidFill>
                <a:srgbClr val="002060"/>
              </a:solidFill>
              <a:latin typeface="Calibri"/>
              <a:ea typeface="Calibri"/>
              <a:cs typeface="Calibri"/>
              <a:sym typeface="Calibri"/>
            </a:endParaRPr>
          </a:p>
        </p:txBody>
      </p:sp>
      <p:pic>
        <p:nvPicPr>
          <p:cNvPr id="2" name="Picture 1"/>
          <p:cNvPicPr>
            <a:picLocks noChangeAspect="1"/>
          </p:cNvPicPr>
          <p:nvPr/>
        </p:nvPicPr>
        <p:blipFill>
          <a:blip r:embed="rId4"/>
          <a:stretch>
            <a:fillRect/>
          </a:stretch>
        </p:blipFill>
        <p:spPr>
          <a:xfrm>
            <a:off x="226431" y="2469115"/>
            <a:ext cx="1780323" cy="1833308"/>
          </a:xfrm>
          <a:prstGeom prst="rect">
            <a:avLst/>
          </a:prstGeom>
        </p:spPr>
      </p:pic>
      <p:pic>
        <p:nvPicPr>
          <p:cNvPr id="3" name="Picture 2"/>
          <p:cNvPicPr>
            <a:picLocks noChangeAspect="1"/>
          </p:cNvPicPr>
          <p:nvPr/>
        </p:nvPicPr>
        <p:blipFill>
          <a:blip r:embed="rId5"/>
          <a:stretch>
            <a:fillRect/>
          </a:stretch>
        </p:blipFill>
        <p:spPr>
          <a:xfrm>
            <a:off x="3806464" y="2469115"/>
            <a:ext cx="1707645" cy="1833308"/>
          </a:xfrm>
          <a:prstGeom prst="rect">
            <a:avLst/>
          </a:prstGeom>
        </p:spPr>
      </p:pic>
      <p:pic>
        <p:nvPicPr>
          <p:cNvPr id="4" name="Picture 3"/>
          <p:cNvPicPr>
            <a:picLocks noChangeAspect="1"/>
          </p:cNvPicPr>
          <p:nvPr/>
        </p:nvPicPr>
        <p:blipFill>
          <a:blip r:embed="rId6"/>
          <a:stretch>
            <a:fillRect/>
          </a:stretch>
        </p:blipFill>
        <p:spPr>
          <a:xfrm>
            <a:off x="5715222" y="2469115"/>
            <a:ext cx="1769355" cy="183330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3"/>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114" name="Google Shape;114;p3"/>
          <p:cNvSpPr txBox="1"/>
          <p:nvPr/>
        </p:nvSpPr>
        <p:spPr>
          <a:xfrm>
            <a:off x="539552" y="1484784"/>
            <a:ext cx="792088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200">
              <a:solidFill>
                <a:srgbClr val="0070C0"/>
              </a:solidFill>
              <a:latin typeface="Calibri"/>
              <a:ea typeface="Calibri"/>
              <a:cs typeface="Calibri"/>
              <a:sym typeface="Calibri"/>
            </a:endParaRPr>
          </a:p>
        </p:txBody>
      </p:sp>
      <p:sp>
        <p:nvSpPr>
          <p:cNvPr id="115" name="Google Shape;115;p3"/>
          <p:cNvSpPr/>
          <p:nvPr/>
        </p:nvSpPr>
        <p:spPr>
          <a:xfrm>
            <a:off x="827584" y="1102514"/>
            <a:ext cx="7920880" cy="28622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dirty="0" err="1">
                <a:solidFill>
                  <a:schemeClr val="dk1"/>
                </a:solidFill>
                <a:latin typeface="Calibri"/>
                <a:ea typeface="Calibri"/>
                <a:cs typeface="Calibri"/>
                <a:sym typeface="Calibri"/>
              </a:rPr>
              <a:t>Burwardsley</a:t>
            </a:r>
            <a:r>
              <a:rPr lang="en-GB" sz="3200"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24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2400" dirty="0">
                <a:solidFill>
                  <a:schemeClr val="dk1"/>
                </a:solidFill>
                <a:latin typeface="Calibri"/>
                <a:ea typeface="Calibri"/>
                <a:cs typeface="Calibri"/>
                <a:sym typeface="Calibri"/>
              </a:rPr>
              <a:t>Tuesday 30</a:t>
            </a:r>
            <a:r>
              <a:rPr lang="en-GB" sz="2400" baseline="30000" dirty="0">
                <a:solidFill>
                  <a:schemeClr val="dk1"/>
                </a:solidFill>
                <a:latin typeface="Calibri"/>
                <a:ea typeface="Calibri"/>
                <a:cs typeface="Calibri"/>
                <a:sym typeface="Calibri"/>
              </a:rPr>
              <a:t>th</a:t>
            </a:r>
            <a:r>
              <a:rPr lang="en-GB" sz="2400" dirty="0">
                <a:solidFill>
                  <a:schemeClr val="dk1"/>
                </a:solidFill>
                <a:latin typeface="Calibri"/>
                <a:ea typeface="Calibri"/>
                <a:cs typeface="Calibri"/>
                <a:sym typeface="Calibri"/>
              </a:rPr>
              <a:t> June – Wednesday 1</a:t>
            </a:r>
            <a:r>
              <a:rPr lang="en-GB" sz="2400" baseline="30000" dirty="0">
                <a:solidFill>
                  <a:schemeClr val="dk1"/>
                </a:solidFill>
                <a:latin typeface="Calibri"/>
                <a:ea typeface="Calibri"/>
                <a:cs typeface="Calibri"/>
                <a:sym typeface="Calibri"/>
              </a:rPr>
              <a:t>st</a:t>
            </a:r>
            <a:r>
              <a:rPr lang="en-GB" sz="2400" dirty="0">
                <a:solidFill>
                  <a:schemeClr val="dk1"/>
                </a:solidFill>
                <a:latin typeface="Calibri"/>
                <a:ea typeface="Calibri"/>
                <a:cs typeface="Calibri"/>
                <a:sym typeface="Calibri"/>
              </a:rPr>
              <a:t> July</a:t>
            </a:r>
            <a:endParaRPr dirty="0"/>
          </a:p>
          <a:p>
            <a:pPr marL="0" marR="0" lvl="0" indent="0" algn="ctr" rtl="0">
              <a:spcBef>
                <a:spcPts val="0"/>
              </a:spcBef>
              <a:spcAft>
                <a:spcPts val="0"/>
              </a:spcAft>
              <a:buNone/>
            </a:pPr>
            <a:r>
              <a:rPr lang="en-GB" sz="2400" dirty="0">
                <a:solidFill>
                  <a:schemeClr val="dk1"/>
                </a:solidFill>
                <a:latin typeface="Calibri"/>
                <a:ea typeface="Calibri"/>
                <a:cs typeface="Calibri"/>
                <a:sym typeface="Calibri"/>
              </a:rPr>
              <a:t>The children will leave school at 11am and the coach will take the children straight to </a:t>
            </a:r>
            <a:r>
              <a:rPr lang="en-GB" sz="2400" dirty="0" err="1">
                <a:solidFill>
                  <a:schemeClr val="dk1"/>
                </a:solidFill>
                <a:latin typeface="Calibri"/>
                <a:ea typeface="Calibri"/>
                <a:cs typeface="Calibri"/>
                <a:sym typeface="Calibri"/>
              </a:rPr>
              <a:t>Burwardsley</a:t>
            </a:r>
            <a:r>
              <a:rPr lang="en-GB" sz="2400" dirty="0">
                <a:solidFill>
                  <a:schemeClr val="dk1"/>
                </a:solidFill>
                <a:latin typeface="Calibri"/>
                <a:ea typeface="Calibri"/>
                <a:cs typeface="Calibri"/>
                <a:sym typeface="Calibri"/>
              </a:rPr>
              <a:t> Centre where the children will get settled in. </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116" name="Google Shape;116;p3"/>
          <p:cNvSpPr/>
          <p:nvPr/>
        </p:nvSpPr>
        <p:spPr>
          <a:xfrm>
            <a:off x="626976" y="333073"/>
            <a:ext cx="789004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1">
                <a:solidFill>
                  <a:srgbClr val="FC7876"/>
                </a:solidFill>
                <a:latin typeface="Ribeye"/>
                <a:ea typeface="Ribeye"/>
                <a:cs typeface="Ribeye"/>
                <a:sym typeface="Ribeye"/>
              </a:rPr>
              <a:t>When and Where?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7236" y="92119"/>
            <a:ext cx="8312728" cy="6726473"/>
          </a:xfrm>
          <a:prstGeom prst="rect">
            <a:avLst/>
          </a:prstGeom>
        </p:spPr>
      </p:pic>
    </p:spTree>
    <p:extLst>
      <p:ext uri="{BB962C8B-B14F-4D97-AF65-F5344CB8AC3E}">
        <p14:creationId xmlns:p14="http://schemas.microsoft.com/office/powerpoint/2010/main" val="378592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3532" y="552200"/>
            <a:ext cx="8016935" cy="5753599"/>
          </a:xfrm>
          <a:prstGeom prst="rect">
            <a:avLst/>
          </a:prstGeom>
        </p:spPr>
      </p:pic>
    </p:spTree>
    <p:extLst>
      <p:ext uri="{BB962C8B-B14F-4D97-AF65-F5344CB8AC3E}">
        <p14:creationId xmlns:p14="http://schemas.microsoft.com/office/powerpoint/2010/main" val="3851401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56848" y="2467076"/>
            <a:ext cx="2367079" cy="3526243"/>
          </a:xfrm>
          <a:prstGeom prst="rect">
            <a:avLst/>
          </a:prstGeom>
        </p:spPr>
      </p:pic>
      <p:pic>
        <p:nvPicPr>
          <p:cNvPr id="6" name="Picture 5"/>
          <p:cNvPicPr>
            <a:picLocks noChangeAspect="1"/>
          </p:cNvPicPr>
          <p:nvPr/>
        </p:nvPicPr>
        <p:blipFill>
          <a:blip r:embed="rId3"/>
          <a:stretch>
            <a:fillRect/>
          </a:stretch>
        </p:blipFill>
        <p:spPr>
          <a:xfrm>
            <a:off x="179111" y="120073"/>
            <a:ext cx="3465232" cy="2253981"/>
          </a:xfrm>
          <a:prstGeom prst="rect">
            <a:avLst/>
          </a:prstGeom>
        </p:spPr>
      </p:pic>
      <p:pic>
        <p:nvPicPr>
          <p:cNvPr id="7" name="Picture 6"/>
          <p:cNvPicPr>
            <a:picLocks noChangeAspect="1"/>
          </p:cNvPicPr>
          <p:nvPr/>
        </p:nvPicPr>
        <p:blipFill>
          <a:blip r:embed="rId4"/>
          <a:stretch>
            <a:fillRect/>
          </a:stretch>
        </p:blipFill>
        <p:spPr>
          <a:xfrm>
            <a:off x="5288888" y="151121"/>
            <a:ext cx="3642676" cy="2194750"/>
          </a:xfrm>
          <a:prstGeom prst="rect">
            <a:avLst/>
          </a:prstGeom>
        </p:spPr>
      </p:pic>
      <p:pic>
        <p:nvPicPr>
          <p:cNvPr id="8" name="Picture 7"/>
          <p:cNvPicPr>
            <a:picLocks noChangeAspect="1"/>
          </p:cNvPicPr>
          <p:nvPr/>
        </p:nvPicPr>
        <p:blipFill>
          <a:blip r:embed="rId5"/>
          <a:stretch>
            <a:fillRect/>
          </a:stretch>
        </p:blipFill>
        <p:spPr>
          <a:xfrm>
            <a:off x="69868" y="4411768"/>
            <a:ext cx="4648603" cy="2446232"/>
          </a:xfrm>
          <a:prstGeom prst="rect">
            <a:avLst/>
          </a:prstGeom>
        </p:spPr>
      </p:pic>
      <p:pic>
        <p:nvPicPr>
          <p:cNvPr id="4" name="Picture 3"/>
          <p:cNvPicPr>
            <a:picLocks noChangeAspect="1"/>
          </p:cNvPicPr>
          <p:nvPr/>
        </p:nvPicPr>
        <p:blipFill>
          <a:blip r:embed="rId6"/>
          <a:stretch>
            <a:fillRect/>
          </a:stretch>
        </p:blipFill>
        <p:spPr>
          <a:xfrm>
            <a:off x="1584993" y="2345871"/>
            <a:ext cx="4492534" cy="2648133"/>
          </a:xfrm>
          <a:prstGeom prst="rect">
            <a:avLst/>
          </a:prstGeom>
        </p:spPr>
      </p:pic>
    </p:spTree>
    <p:extLst>
      <p:ext uri="{BB962C8B-B14F-4D97-AF65-F5344CB8AC3E}">
        <p14:creationId xmlns:p14="http://schemas.microsoft.com/office/powerpoint/2010/main" val="281001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3"/>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114" name="Google Shape;114;p3"/>
          <p:cNvSpPr txBox="1"/>
          <p:nvPr/>
        </p:nvSpPr>
        <p:spPr>
          <a:xfrm>
            <a:off x="539552" y="1484784"/>
            <a:ext cx="792088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200">
              <a:solidFill>
                <a:srgbClr val="0070C0"/>
              </a:solidFill>
              <a:latin typeface="Calibri"/>
              <a:ea typeface="Calibri"/>
              <a:cs typeface="Calibri"/>
              <a:sym typeface="Calibri"/>
            </a:endParaRPr>
          </a:p>
        </p:txBody>
      </p:sp>
      <p:sp>
        <p:nvSpPr>
          <p:cNvPr id="115" name="Google Shape;115;p3"/>
          <p:cNvSpPr/>
          <p:nvPr/>
        </p:nvSpPr>
        <p:spPr>
          <a:xfrm>
            <a:off x="827584" y="1102514"/>
            <a:ext cx="7920880"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116" name="Google Shape;116;p3"/>
          <p:cNvSpPr/>
          <p:nvPr/>
        </p:nvSpPr>
        <p:spPr>
          <a:xfrm>
            <a:off x="626976" y="333073"/>
            <a:ext cx="789004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1" dirty="0">
                <a:solidFill>
                  <a:srgbClr val="FC7876"/>
                </a:solidFill>
                <a:latin typeface="Ribeye"/>
                <a:ea typeface="Ribeye"/>
                <a:cs typeface="Ribeye"/>
                <a:sym typeface="Ribeye"/>
              </a:rPr>
              <a:t>Itinerary</a:t>
            </a:r>
            <a:endParaRPr dirty="0"/>
          </a:p>
        </p:txBody>
      </p:sp>
      <p:sp>
        <p:nvSpPr>
          <p:cNvPr id="2" name="TextBox 1"/>
          <p:cNvSpPr txBox="1"/>
          <p:nvPr/>
        </p:nvSpPr>
        <p:spPr>
          <a:xfrm>
            <a:off x="424873" y="1102514"/>
            <a:ext cx="3445163" cy="3847207"/>
          </a:xfrm>
          <a:prstGeom prst="rect">
            <a:avLst/>
          </a:prstGeom>
          <a:noFill/>
        </p:spPr>
        <p:txBody>
          <a:bodyPr wrap="square" rtlCol="0">
            <a:spAutoFit/>
          </a:bodyPr>
          <a:lstStyle/>
          <a:p>
            <a:r>
              <a:rPr lang="en-GB" sz="1800" dirty="0">
                <a:latin typeface="Calibri" panose="020F0502020204030204" pitchFamily="34" charset="0"/>
                <a:ea typeface="Calibri" panose="020F0502020204030204" pitchFamily="34" charset="0"/>
                <a:cs typeface="Calibri" panose="020F0502020204030204" pitchFamily="34" charset="0"/>
              </a:rPr>
              <a:t>Tuesday</a:t>
            </a:r>
          </a:p>
          <a:p>
            <a:endParaRPr lang="en-GB" sz="1800" dirty="0">
              <a:latin typeface="Calibri" panose="020F0502020204030204" pitchFamily="34" charset="0"/>
              <a:ea typeface="Calibri" panose="020F0502020204030204" pitchFamily="34" charset="0"/>
              <a:cs typeface="Calibri" panose="020F0502020204030204" pitchFamily="34" charset="0"/>
            </a:endParaRPr>
          </a:p>
          <a:p>
            <a:r>
              <a:rPr lang="en-GB" sz="1800" dirty="0">
                <a:latin typeface="Calibri" panose="020F0502020204030204" pitchFamily="34" charset="0"/>
                <a:ea typeface="Calibri" panose="020F0502020204030204" pitchFamily="34" charset="0"/>
                <a:cs typeface="Calibri" panose="020F0502020204030204" pitchFamily="34" charset="0"/>
              </a:rPr>
              <a:t>Leave school at 11</a:t>
            </a:r>
          </a:p>
          <a:p>
            <a:r>
              <a:rPr lang="en-GB" sz="1800" dirty="0">
                <a:latin typeface="Calibri" panose="020F0502020204030204" pitchFamily="34" charset="0"/>
                <a:ea typeface="Calibri" panose="020F0502020204030204" pitchFamily="34" charset="0"/>
                <a:cs typeface="Calibri" panose="020F0502020204030204" pitchFamily="34" charset="0"/>
              </a:rPr>
              <a:t>Arrive at </a:t>
            </a:r>
            <a:r>
              <a:rPr lang="en-GB" sz="1800" dirty="0" err="1">
                <a:latin typeface="Calibri" panose="020F0502020204030204" pitchFamily="34" charset="0"/>
                <a:ea typeface="Calibri" panose="020F0502020204030204" pitchFamily="34" charset="0"/>
                <a:cs typeface="Calibri" panose="020F0502020204030204" pitchFamily="34" charset="0"/>
              </a:rPr>
              <a:t>Burwarsley</a:t>
            </a:r>
            <a:r>
              <a:rPr lang="en-GB" sz="1800" dirty="0">
                <a:latin typeface="Calibri" panose="020F0502020204030204" pitchFamily="34" charset="0"/>
                <a:ea typeface="Calibri" panose="020F0502020204030204" pitchFamily="34" charset="0"/>
                <a:cs typeface="Calibri" panose="020F0502020204030204" pitchFamily="34" charset="0"/>
              </a:rPr>
              <a:t> for 12:30</a:t>
            </a:r>
          </a:p>
          <a:p>
            <a:r>
              <a:rPr lang="en-GB" sz="1800" dirty="0">
                <a:latin typeface="Calibri" panose="020F0502020204030204" pitchFamily="34" charset="0"/>
                <a:ea typeface="Calibri" panose="020F0502020204030204" pitchFamily="34" charset="0"/>
                <a:cs typeface="Calibri" panose="020F0502020204030204" pitchFamily="34" charset="0"/>
              </a:rPr>
              <a:t>Eat packed lunch</a:t>
            </a:r>
          </a:p>
          <a:p>
            <a:r>
              <a:rPr lang="en-GB" sz="1800" dirty="0">
                <a:latin typeface="Calibri" panose="020F0502020204030204" pitchFamily="34" charset="0"/>
                <a:ea typeface="Calibri" panose="020F0502020204030204" pitchFamily="34" charset="0"/>
                <a:cs typeface="Calibri" panose="020F0502020204030204" pitchFamily="34" charset="0"/>
              </a:rPr>
              <a:t>Take belongings to dormitories</a:t>
            </a:r>
          </a:p>
          <a:p>
            <a:r>
              <a:rPr lang="en-GB" sz="1800" dirty="0">
                <a:latin typeface="Calibri" panose="020F0502020204030204" pitchFamily="34" charset="0"/>
                <a:ea typeface="Calibri" panose="020F0502020204030204" pitchFamily="34" charset="0"/>
                <a:cs typeface="Calibri" panose="020F0502020204030204" pitchFamily="34" charset="0"/>
              </a:rPr>
              <a:t>Habitat walk and Den Building</a:t>
            </a:r>
          </a:p>
          <a:p>
            <a:r>
              <a:rPr lang="en-GB" sz="1800" dirty="0">
                <a:latin typeface="Calibri" panose="020F0502020204030204" pitchFamily="34" charset="0"/>
                <a:ea typeface="Calibri" panose="020F0502020204030204" pitchFamily="34" charset="0"/>
                <a:cs typeface="Calibri" panose="020F0502020204030204" pitchFamily="34" charset="0"/>
              </a:rPr>
              <a:t>Evening meal</a:t>
            </a:r>
          </a:p>
          <a:p>
            <a:r>
              <a:rPr lang="en-GB" sz="1800" dirty="0">
                <a:latin typeface="Calibri" panose="020F0502020204030204" pitchFamily="34" charset="0"/>
                <a:ea typeface="Calibri" panose="020F0502020204030204" pitchFamily="34" charset="0"/>
                <a:cs typeface="Calibri" panose="020F0502020204030204" pitchFamily="34" charset="0"/>
              </a:rPr>
              <a:t>Camp fire</a:t>
            </a:r>
          </a:p>
          <a:p>
            <a:r>
              <a:rPr lang="en-GB" sz="1800" dirty="0">
                <a:latin typeface="Calibri" panose="020F0502020204030204" pitchFamily="34" charset="0"/>
                <a:ea typeface="Calibri" panose="020F0502020204030204" pitchFamily="34" charset="0"/>
                <a:cs typeface="Calibri" panose="020F0502020204030204" pitchFamily="34" charset="0"/>
              </a:rPr>
              <a:t>Evening activity (quiz, bingo, games)</a:t>
            </a:r>
          </a:p>
          <a:p>
            <a:r>
              <a:rPr lang="en-GB" sz="1800" dirty="0">
                <a:latin typeface="Calibri" panose="020F0502020204030204" pitchFamily="34" charset="0"/>
                <a:ea typeface="Calibri" panose="020F0502020204030204" pitchFamily="34" charset="0"/>
                <a:cs typeface="Calibri" panose="020F0502020204030204" pitchFamily="34" charset="0"/>
              </a:rPr>
              <a:t>Bedtime</a:t>
            </a:r>
          </a:p>
          <a:p>
            <a:endParaRPr lang="en-GB" dirty="0">
              <a:latin typeface="Sassoon Infant Std" panose="020B0503020103030203" pitchFamily="34" charset="0"/>
            </a:endParaRPr>
          </a:p>
          <a:p>
            <a:endParaRPr lang="en-GB" dirty="0">
              <a:latin typeface="Sassoon Infant Std" panose="020B0503020103030203" pitchFamily="34" charset="0"/>
            </a:endParaRPr>
          </a:p>
        </p:txBody>
      </p:sp>
      <p:sp>
        <p:nvSpPr>
          <p:cNvPr id="7" name="TextBox 6"/>
          <p:cNvSpPr txBox="1"/>
          <p:nvPr/>
        </p:nvSpPr>
        <p:spPr>
          <a:xfrm>
            <a:off x="4442652" y="1175144"/>
            <a:ext cx="3445163" cy="3016210"/>
          </a:xfrm>
          <a:prstGeom prst="rect">
            <a:avLst/>
          </a:prstGeom>
          <a:noFill/>
        </p:spPr>
        <p:txBody>
          <a:bodyPr wrap="square" rtlCol="0">
            <a:spAutoFit/>
          </a:bodyPr>
          <a:lstStyle/>
          <a:p>
            <a:r>
              <a:rPr lang="en-GB" sz="1800" dirty="0">
                <a:latin typeface="Calibri" panose="020F0502020204030204" pitchFamily="34" charset="0"/>
                <a:ea typeface="Calibri" panose="020F0502020204030204" pitchFamily="34" charset="0"/>
                <a:cs typeface="Calibri" panose="020F0502020204030204" pitchFamily="34" charset="0"/>
              </a:rPr>
              <a:t>Wednesday</a:t>
            </a:r>
          </a:p>
          <a:p>
            <a:endParaRPr lang="en-GB" sz="1800" dirty="0">
              <a:latin typeface="Calibri" panose="020F0502020204030204" pitchFamily="34" charset="0"/>
              <a:ea typeface="Calibri" panose="020F0502020204030204" pitchFamily="34" charset="0"/>
              <a:cs typeface="Calibri" panose="020F0502020204030204" pitchFamily="34" charset="0"/>
            </a:endParaRPr>
          </a:p>
          <a:p>
            <a:r>
              <a:rPr lang="en-GB" sz="1800" dirty="0">
                <a:latin typeface="Calibri" panose="020F0502020204030204" pitchFamily="34" charset="0"/>
                <a:ea typeface="Calibri" panose="020F0502020204030204" pitchFamily="34" charset="0"/>
                <a:cs typeface="Calibri" panose="020F0502020204030204" pitchFamily="34" charset="0"/>
              </a:rPr>
              <a:t>Breakfast at 8:00</a:t>
            </a:r>
          </a:p>
          <a:p>
            <a:r>
              <a:rPr lang="en-GB" sz="1800" dirty="0">
                <a:latin typeface="Calibri" panose="020F0502020204030204" pitchFamily="34" charset="0"/>
                <a:ea typeface="Calibri" panose="020F0502020204030204" pitchFamily="34" charset="0"/>
                <a:cs typeface="Calibri" panose="020F0502020204030204" pitchFamily="34" charset="0"/>
              </a:rPr>
              <a:t>Pack belongings</a:t>
            </a:r>
          </a:p>
          <a:p>
            <a:r>
              <a:rPr lang="en-GB" sz="1800" dirty="0">
                <a:latin typeface="Calibri" panose="020F0502020204030204" pitchFamily="34" charset="0"/>
                <a:ea typeface="Calibri" panose="020F0502020204030204" pitchFamily="34" charset="0"/>
                <a:cs typeface="Calibri" panose="020F0502020204030204" pitchFamily="34" charset="0"/>
              </a:rPr>
              <a:t>Morning activities (orienteering and roundhouse exploration) </a:t>
            </a:r>
          </a:p>
          <a:p>
            <a:r>
              <a:rPr lang="en-GB" sz="1800" dirty="0">
                <a:latin typeface="Calibri" panose="020F0502020204030204" pitchFamily="34" charset="0"/>
                <a:ea typeface="Calibri" panose="020F0502020204030204" pitchFamily="34" charset="0"/>
                <a:cs typeface="Calibri" panose="020F0502020204030204" pitchFamily="34" charset="0"/>
              </a:rPr>
              <a:t>Lunch</a:t>
            </a:r>
          </a:p>
          <a:p>
            <a:r>
              <a:rPr lang="en-GB" sz="1800" dirty="0">
                <a:latin typeface="Calibri" panose="020F0502020204030204" pitchFamily="34" charset="0"/>
                <a:ea typeface="Calibri" panose="020F0502020204030204" pitchFamily="34" charset="0"/>
                <a:cs typeface="Calibri" panose="020F0502020204030204" pitchFamily="34" charset="0"/>
              </a:rPr>
              <a:t>Leave at 13:30</a:t>
            </a:r>
          </a:p>
          <a:p>
            <a:r>
              <a:rPr lang="en-GB" sz="1800" dirty="0">
                <a:latin typeface="Calibri" panose="020F0502020204030204" pitchFamily="34" charset="0"/>
                <a:ea typeface="Calibri" panose="020F0502020204030204" pitchFamily="34" charset="0"/>
                <a:cs typeface="Calibri" panose="020F0502020204030204" pitchFamily="34" charset="0"/>
              </a:rPr>
              <a:t>Arrive back at school at 15:00</a:t>
            </a: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Sassoon Infant Std" panose="020B0503020103030203" pitchFamily="34" charset="0"/>
            </a:endParaRPr>
          </a:p>
        </p:txBody>
      </p:sp>
    </p:spTree>
    <p:extLst>
      <p:ext uri="{BB962C8B-B14F-4D97-AF65-F5344CB8AC3E}">
        <p14:creationId xmlns:p14="http://schemas.microsoft.com/office/powerpoint/2010/main" val="30646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4"/>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123" name="Google Shape;123;p4"/>
          <p:cNvSpPr txBox="1"/>
          <p:nvPr/>
        </p:nvSpPr>
        <p:spPr>
          <a:xfrm>
            <a:off x="3995936" y="1772816"/>
            <a:ext cx="4824536"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002060"/>
                </a:solidFill>
                <a:latin typeface="Calibri"/>
                <a:ea typeface="Calibri"/>
                <a:cs typeface="Calibri"/>
                <a:sym typeface="Calibri"/>
              </a:rPr>
              <a:t>The children will stay in two big rooms – one for boys and one for girls. Staff will be nearby should children need them.  </a:t>
            </a:r>
            <a:endParaRPr/>
          </a:p>
        </p:txBody>
      </p:sp>
      <p:sp>
        <p:nvSpPr>
          <p:cNvPr id="124" name="Google Shape;124;p4"/>
          <p:cNvSpPr/>
          <p:nvPr/>
        </p:nvSpPr>
        <p:spPr>
          <a:xfrm>
            <a:off x="626976" y="333073"/>
            <a:ext cx="789004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1">
                <a:solidFill>
                  <a:srgbClr val="FC7876"/>
                </a:solidFill>
                <a:latin typeface="Ribeye"/>
                <a:ea typeface="Ribeye"/>
                <a:cs typeface="Ribeye"/>
                <a:sym typeface="Ribeye"/>
              </a:rPr>
              <a:t>Accommodation?</a:t>
            </a:r>
            <a:endParaRPr/>
          </a:p>
        </p:txBody>
      </p:sp>
      <p:pic>
        <p:nvPicPr>
          <p:cNvPr id="125" name="Google Shape;125;p4"/>
          <p:cNvPicPr preferRelativeResize="0"/>
          <p:nvPr/>
        </p:nvPicPr>
        <p:blipFill rotWithShape="1">
          <a:blip r:embed="rId4">
            <a:alphaModFix/>
          </a:blip>
          <a:srcRect l="31434" t="19475" r="31348" b="9882"/>
          <a:stretch/>
        </p:blipFill>
        <p:spPr>
          <a:xfrm>
            <a:off x="112739" y="1102514"/>
            <a:ext cx="3528035" cy="37666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5"/>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132" name="Google Shape;132;p5"/>
          <p:cNvSpPr/>
          <p:nvPr/>
        </p:nvSpPr>
        <p:spPr>
          <a:xfrm>
            <a:off x="2262909" y="260648"/>
            <a:ext cx="507076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1" dirty="0">
                <a:solidFill>
                  <a:srgbClr val="FC7876"/>
                </a:solidFill>
                <a:latin typeface="Ribeye"/>
                <a:ea typeface="Ribeye"/>
                <a:cs typeface="Ribeye"/>
                <a:sym typeface="Ribeye"/>
              </a:rPr>
              <a:t>Meal times</a:t>
            </a:r>
            <a:endParaRPr sz="4400" b="1" dirty="0">
              <a:solidFill>
                <a:srgbClr val="FC7876"/>
              </a:solidFill>
              <a:latin typeface="Ribeye"/>
              <a:ea typeface="Ribeye"/>
              <a:cs typeface="Ribeye"/>
              <a:sym typeface="Ribeye"/>
            </a:endParaRPr>
          </a:p>
        </p:txBody>
      </p:sp>
      <p:sp>
        <p:nvSpPr>
          <p:cNvPr id="133" name="Google Shape;133;p5"/>
          <p:cNvSpPr txBox="1"/>
          <p:nvPr/>
        </p:nvSpPr>
        <p:spPr>
          <a:xfrm>
            <a:off x="382802" y="1030089"/>
            <a:ext cx="8208912" cy="4231928"/>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2060"/>
              </a:buClr>
              <a:buSzPts val="2600"/>
              <a:buFont typeface="Arial"/>
              <a:buChar char="•"/>
            </a:pPr>
            <a:r>
              <a:rPr lang="en-GB" sz="2600" dirty="0">
                <a:solidFill>
                  <a:srgbClr val="002060"/>
                </a:solidFill>
                <a:latin typeface="Calibri"/>
                <a:ea typeface="Calibri"/>
                <a:cs typeface="Calibri"/>
                <a:sym typeface="Calibri"/>
              </a:rPr>
              <a:t>The children will be provided with meals whilst we are there. </a:t>
            </a:r>
            <a:endParaRPr dirty="0"/>
          </a:p>
          <a:p>
            <a:pPr marL="457200" marR="0" lvl="0" indent="-457200" algn="l" rtl="0">
              <a:spcBef>
                <a:spcPts val="0"/>
              </a:spcBef>
              <a:spcAft>
                <a:spcPts val="0"/>
              </a:spcAft>
              <a:buClr>
                <a:srgbClr val="002060"/>
              </a:buClr>
              <a:buSzPts val="2600"/>
              <a:buFont typeface="Arial"/>
              <a:buChar char="•"/>
            </a:pPr>
            <a:r>
              <a:rPr lang="en-GB" sz="2600" dirty="0">
                <a:solidFill>
                  <a:srgbClr val="002060"/>
                </a:solidFill>
                <a:latin typeface="Calibri"/>
                <a:ea typeface="Calibri"/>
                <a:cs typeface="Calibri"/>
                <a:sym typeface="Calibri"/>
              </a:rPr>
              <a:t>Tea on Tuesday</a:t>
            </a:r>
            <a:endParaRPr dirty="0"/>
          </a:p>
          <a:p>
            <a:pPr marL="457200" marR="0" lvl="0" indent="-457200" algn="l" rtl="0">
              <a:spcBef>
                <a:spcPts val="0"/>
              </a:spcBef>
              <a:spcAft>
                <a:spcPts val="0"/>
              </a:spcAft>
              <a:buClr>
                <a:srgbClr val="002060"/>
              </a:buClr>
              <a:buSzPts val="2600"/>
              <a:buFont typeface="Arial"/>
              <a:buChar char="•"/>
            </a:pPr>
            <a:r>
              <a:rPr lang="en-GB" sz="2600" dirty="0">
                <a:solidFill>
                  <a:srgbClr val="002060"/>
                </a:solidFill>
                <a:latin typeface="Calibri"/>
                <a:ea typeface="Calibri"/>
                <a:cs typeface="Calibri"/>
                <a:sym typeface="Calibri"/>
              </a:rPr>
              <a:t>Snack before bed on Tuesday</a:t>
            </a:r>
            <a:endParaRPr dirty="0"/>
          </a:p>
          <a:p>
            <a:pPr marL="457200" marR="0" lvl="0" indent="-457200" algn="l" rtl="0">
              <a:spcBef>
                <a:spcPts val="0"/>
              </a:spcBef>
              <a:spcAft>
                <a:spcPts val="0"/>
              </a:spcAft>
              <a:buClr>
                <a:srgbClr val="002060"/>
              </a:buClr>
              <a:buSzPts val="2600"/>
              <a:buFont typeface="Arial"/>
              <a:buChar char="•"/>
            </a:pPr>
            <a:r>
              <a:rPr lang="en-GB" sz="2600" dirty="0">
                <a:solidFill>
                  <a:srgbClr val="002060"/>
                </a:solidFill>
                <a:latin typeface="Calibri"/>
                <a:ea typeface="Calibri"/>
                <a:cs typeface="Calibri"/>
                <a:sym typeface="Calibri"/>
              </a:rPr>
              <a:t>Breakfast on Wednesday </a:t>
            </a:r>
            <a:endParaRPr dirty="0"/>
          </a:p>
          <a:p>
            <a:pPr marL="457200" marR="0" lvl="0" indent="-457200" algn="l" rtl="0">
              <a:spcBef>
                <a:spcPts val="0"/>
              </a:spcBef>
              <a:spcAft>
                <a:spcPts val="0"/>
              </a:spcAft>
              <a:buClr>
                <a:srgbClr val="002060"/>
              </a:buClr>
              <a:buSzPts val="2600"/>
              <a:buFont typeface="Arial"/>
              <a:buChar char="•"/>
            </a:pPr>
            <a:r>
              <a:rPr lang="en-GB" sz="2600" dirty="0">
                <a:solidFill>
                  <a:srgbClr val="002060"/>
                </a:solidFill>
                <a:latin typeface="Calibri"/>
                <a:ea typeface="Calibri"/>
                <a:cs typeface="Calibri"/>
                <a:sym typeface="Calibri"/>
              </a:rPr>
              <a:t>Lunch on Wednesday</a:t>
            </a:r>
            <a:endParaRPr dirty="0"/>
          </a:p>
          <a:p>
            <a:pPr marL="457200" marR="0" lvl="0" indent="-400050" algn="l" rtl="0">
              <a:spcBef>
                <a:spcPts val="0"/>
              </a:spcBef>
              <a:spcAft>
                <a:spcPts val="0"/>
              </a:spcAft>
              <a:buClr>
                <a:schemeClr val="dk1"/>
              </a:buClr>
              <a:buSzPts val="900"/>
              <a:buFont typeface="Arial"/>
              <a:buNone/>
            </a:pPr>
            <a:endParaRPr sz="900" dirty="0">
              <a:solidFill>
                <a:srgbClr val="002060"/>
              </a:solidFill>
              <a:latin typeface="Calibri"/>
              <a:ea typeface="Calibri"/>
              <a:cs typeface="Calibri"/>
              <a:sym typeface="Calibri"/>
            </a:endParaRPr>
          </a:p>
          <a:p>
            <a:pPr marL="457200" marR="0" lvl="0" indent="-457200" algn="l" rtl="0">
              <a:spcBef>
                <a:spcPts val="0"/>
              </a:spcBef>
              <a:spcAft>
                <a:spcPts val="0"/>
              </a:spcAft>
              <a:buClr>
                <a:srgbClr val="002060"/>
              </a:buClr>
              <a:buSzPts val="2600"/>
              <a:buFont typeface="Arial"/>
              <a:buChar char="•"/>
            </a:pPr>
            <a:r>
              <a:rPr lang="en-GB" sz="2600" dirty="0">
                <a:solidFill>
                  <a:srgbClr val="002060"/>
                </a:solidFill>
                <a:latin typeface="Calibri"/>
                <a:ea typeface="Calibri"/>
                <a:cs typeface="Calibri"/>
                <a:sym typeface="Calibri"/>
              </a:rPr>
              <a:t>If you have informed us that your child has any dietary requirements, this has been passed on to </a:t>
            </a:r>
            <a:r>
              <a:rPr lang="en-GB" sz="2600" dirty="0" err="1">
                <a:solidFill>
                  <a:srgbClr val="002060"/>
                </a:solidFill>
                <a:latin typeface="Calibri"/>
                <a:ea typeface="Calibri"/>
                <a:cs typeface="Calibri"/>
                <a:sym typeface="Calibri"/>
              </a:rPr>
              <a:t>Burwardsley</a:t>
            </a:r>
            <a:r>
              <a:rPr lang="en-GB" sz="2600" dirty="0">
                <a:solidFill>
                  <a:srgbClr val="002060"/>
                </a:solidFill>
                <a:latin typeface="Calibri"/>
                <a:ea typeface="Calibri"/>
                <a:cs typeface="Calibri"/>
                <a:sym typeface="Calibri"/>
              </a:rPr>
              <a:t> and any dietary needs will be catered for during our stay.</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5621</TotalTime>
  <Words>562</Words>
  <Application>Microsoft Office PowerPoint</Application>
  <PresentationFormat>On-screen Show (4:3)</PresentationFormat>
  <Paragraphs>94</Paragraphs>
  <Slides>14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Ribeye</vt:lpstr>
      <vt:lpstr>Comic Sans MS</vt:lpstr>
      <vt:lpstr>Sassoon Infant Std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Narraway</dc:creator>
  <cp:lastModifiedBy>Rachel Burns</cp:lastModifiedBy>
  <cp:revision>9</cp:revision>
  <dcterms:created xsi:type="dcterms:W3CDTF">2014-09-14T08:45:36Z</dcterms:created>
  <dcterms:modified xsi:type="dcterms:W3CDTF">2026-06-22T11:05:03Z</dcterms:modified>
</cp:coreProperties>
</file>