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294" r:id="rId29"/>
    <p:sldId id="29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6160-0CAA-419D-8857-5C42D02D91AE}" type="datetimeFigureOut">
              <a:rPr lang="en-GB" smtClean="0"/>
              <a:t>02/11/2016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D43E-9E69-4D28-9604-FC8CD88DC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49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6160-0CAA-419D-8857-5C42D02D91AE}" type="datetimeFigureOut">
              <a:rPr lang="en-GB" smtClean="0"/>
              <a:t>02/11/2016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D43E-9E69-4D28-9604-FC8CD88DC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146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6160-0CAA-419D-8857-5C42D02D91AE}" type="datetimeFigureOut">
              <a:rPr lang="en-GB" smtClean="0"/>
              <a:t>02/11/2016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D43E-9E69-4D28-9604-FC8CD88DC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446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6160-0CAA-419D-8857-5C42D02D91AE}" type="datetimeFigureOut">
              <a:rPr lang="en-GB" smtClean="0"/>
              <a:t>02/11/2016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D43E-9E69-4D28-9604-FC8CD88DC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153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6160-0CAA-419D-8857-5C42D02D91AE}" type="datetimeFigureOut">
              <a:rPr lang="en-GB" smtClean="0"/>
              <a:t>02/11/2016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D43E-9E69-4D28-9604-FC8CD88DC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824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6160-0CAA-419D-8857-5C42D02D91AE}" type="datetimeFigureOut">
              <a:rPr lang="en-GB" smtClean="0"/>
              <a:t>02/11/2016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D43E-9E69-4D28-9604-FC8CD88DC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24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6160-0CAA-419D-8857-5C42D02D91AE}" type="datetimeFigureOut">
              <a:rPr lang="en-GB" smtClean="0"/>
              <a:t>02/11/2016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D43E-9E69-4D28-9604-FC8CD88DC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273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6160-0CAA-419D-8857-5C42D02D91AE}" type="datetimeFigureOut">
              <a:rPr lang="en-GB" smtClean="0"/>
              <a:t>02/11/2016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D43E-9E69-4D28-9604-FC8CD88DC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174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6160-0CAA-419D-8857-5C42D02D91AE}" type="datetimeFigureOut">
              <a:rPr lang="en-GB" smtClean="0"/>
              <a:t>02/11/2016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D43E-9E69-4D28-9604-FC8CD88DC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3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6160-0CAA-419D-8857-5C42D02D91AE}" type="datetimeFigureOut">
              <a:rPr lang="en-GB" smtClean="0"/>
              <a:t>02/11/2016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D43E-9E69-4D28-9604-FC8CD88DC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559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6160-0CAA-419D-8857-5C42D02D91AE}" type="datetimeFigureOut">
              <a:rPr lang="en-GB" smtClean="0"/>
              <a:t>02/11/2016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D43E-9E69-4D28-9604-FC8CD88DC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77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6160-0CAA-419D-8857-5C42D02D91AE}" type="datetimeFigureOut">
              <a:rPr lang="en-GB" smtClean="0"/>
              <a:t>02/11/2016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4D43E-9E69-4D28-9604-FC8CD88DC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61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tutortastic.co.uk" TargetMode="External"/><Relationship Id="rId2" Type="http://schemas.openxmlformats.org/officeDocument/2006/relationships/hyperlink" Target="http://www.tutortastic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50010"/>
            <a:ext cx="12039600" cy="2387600"/>
          </a:xfrm>
        </p:spPr>
        <p:txBody>
          <a:bodyPr>
            <a:noAutofit/>
          </a:bodyPr>
          <a:lstStyle/>
          <a:p>
            <a:r>
              <a:rPr lang="en-GB" sz="10000" b="1" u="sng" dirty="0" err="1" smtClean="0"/>
              <a:t>Tutortastic</a:t>
            </a:r>
            <a:r>
              <a:rPr lang="en-GB" sz="10000" b="1" u="sng" dirty="0" smtClean="0"/>
              <a:t> </a:t>
            </a:r>
            <a:r>
              <a:rPr lang="en-GB" sz="10000" b="1" u="sng" smtClean="0"/>
              <a:t>Sample A</a:t>
            </a:r>
            <a:endParaRPr lang="en-GB" sz="100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937" y="3931856"/>
            <a:ext cx="10157012" cy="1655762"/>
          </a:xfrm>
        </p:spPr>
        <p:txBody>
          <a:bodyPr>
            <a:noAutofit/>
          </a:bodyPr>
          <a:lstStyle/>
          <a:p>
            <a:r>
              <a:rPr lang="en-GB" sz="7000" b="1" dirty="0" smtClean="0"/>
              <a:t>KS1 Arithmetic Questions</a:t>
            </a:r>
          </a:p>
          <a:p>
            <a:r>
              <a:rPr lang="en-GB" sz="7000" b="1" dirty="0" smtClean="0"/>
              <a:t>NEW SATS 2016</a:t>
            </a:r>
            <a:endParaRPr lang="en-GB" sz="7000" b="1" dirty="0"/>
          </a:p>
        </p:txBody>
      </p:sp>
    </p:spTree>
    <p:extLst>
      <p:ext uri="{BB962C8B-B14F-4D97-AF65-F5344CB8AC3E}">
        <p14:creationId xmlns:p14="http://schemas.microsoft.com/office/powerpoint/2010/main" val="283761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loud Callout 40"/>
          <p:cNvSpPr/>
          <p:nvPr/>
        </p:nvSpPr>
        <p:spPr>
          <a:xfrm>
            <a:off x="9054352" y="1891553"/>
            <a:ext cx="3048000" cy="2958353"/>
          </a:xfrm>
          <a:prstGeom prst="cloudCallout">
            <a:avLst>
              <a:gd name="adj1" fmla="val -45539"/>
              <a:gd name="adj2" fmla="val 97348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3080" y="89648"/>
            <a:ext cx="126491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u="sng" dirty="0"/>
          </a:p>
          <a:p>
            <a:r>
              <a:rPr lang="en-GB" sz="32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1  2  3  4  5  6  7  8  9  10 11  12  13  14  15  16  17  18  19  20</a:t>
            </a:r>
            <a:endParaRPr lang="en-GB" sz="32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9624" y="251012"/>
            <a:ext cx="1106244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030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2565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14824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28800" y="265188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05422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82044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27293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0391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80537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61641" y="236837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2343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76360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3675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189679" y="242630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93225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525427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270992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2092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656011" y="265464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246209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747603" y="2237181"/>
            <a:ext cx="21097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Did you carry a ten on this one?</a:t>
            </a:r>
            <a:endParaRPr lang="en-GB" sz="30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80" y="971664"/>
            <a:ext cx="8778468" cy="580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loud Callout 40"/>
          <p:cNvSpPr/>
          <p:nvPr/>
        </p:nvSpPr>
        <p:spPr>
          <a:xfrm>
            <a:off x="9054352" y="1891553"/>
            <a:ext cx="3048000" cy="2958353"/>
          </a:xfrm>
          <a:prstGeom prst="cloudCallout">
            <a:avLst>
              <a:gd name="adj1" fmla="val -45539"/>
              <a:gd name="adj2" fmla="val 97348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3080" y="89648"/>
            <a:ext cx="126491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u="sng" dirty="0"/>
          </a:p>
          <a:p>
            <a:r>
              <a:rPr lang="en-GB" sz="32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1  2  3  4  5  6  7  8  9  10 11  12  13  14  15  16  17  18  19  20</a:t>
            </a:r>
            <a:endParaRPr lang="en-GB" sz="32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9624" y="251012"/>
            <a:ext cx="1106244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030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2565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14824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28800" y="265188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05422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82044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27293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0391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80537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61641" y="236837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2343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76360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3675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189679" y="242630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93225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525427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270992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2092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656011" y="265464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246209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666921" y="2170400"/>
            <a:ext cx="21097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 can see a number bond to 10? Can you?</a:t>
            </a:r>
            <a:endParaRPr lang="en-GB" sz="30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80" y="1098610"/>
            <a:ext cx="8714632" cy="563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8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loud Callout 40"/>
          <p:cNvSpPr/>
          <p:nvPr/>
        </p:nvSpPr>
        <p:spPr>
          <a:xfrm>
            <a:off x="8946776" y="1810870"/>
            <a:ext cx="3048000" cy="2958353"/>
          </a:xfrm>
          <a:prstGeom prst="cloudCallout">
            <a:avLst>
              <a:gd name="adj1" fmla="val -45539"/>
              <a:gd name="adj2" fmla="val 97348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3080" y="89648"/>
            <a:ext cx="126491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u="sng" dirty="0"/>
          </a:p>
          <a:p>
            <a:r>
              <a:rPr lang="en-GB" sz="32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1  2  3  4  5  6  7  8  9  10 11  12  13  14  15  16  17  18  19  20</a:t>
            </a:r>
            <a:endParaRPr lang="en-GB" sz="32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9624" y="251012"/>
            <a:ext cx="1106244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030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2565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14824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28800" y="265188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05422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82044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27293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0391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80537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61641" y="236837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2343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76360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3675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189679" y="242630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93225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525427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270992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2092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656011" y="265464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246209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270992" y="2170400"/>
            <a:ext cx="27237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Which number comes after 29? How can that help you?</a:t>
            </a:r>
            <a:endParaRPr lang="en-GB" sz="25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76" y="971665"/>
            <a:ext cx="8783600" cy="576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5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loud Callout 40"/>
          <p:cNvSpPr/>
          <p:nvPr/>
        </p:nvSpPr>
        <p:spPr>
          <a:xfrm>
            <a:off x="8946776" y="1810870"/>
            <a:ext cx="3048000" cy="2958353"/>
          </a:xfrm>
          <a:prstGeom prst="cloudCallout">
            <a:avLst>
              <a:gd name="adj1" fmla="val -45539"/>
              <a:gd name="adj2" fmla="val 97348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3080" y="89648"/>
            <a:ext cx="126491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u="sng" dirty="0"/>
          </a:p>
          <a:p>
            <a:r>
              <a:rPr lang="en-GB" sz="32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1  2  3  4  5  6  7  8  9  10 11  12  13  14  15  16  17  18  19  20</a:t>
            </a:r>
            <a:endParaRPr lang="en-GB" sz="32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9624" y="251012"/>
            <a:ext cx="1106244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030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2565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14824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28800" y="265188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05422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82044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27293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0391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80537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61641" y="236837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2343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76360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3675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189679" y="242630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93225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525427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270992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2092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656011" y="265464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246209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270992" y="2170400"/>
            <a:ext cx="2723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Can you count in 10’s?</a:t>
            </a:r>
            <a:endParaRPr lang="en-GB" sz="40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12" y="887505"/>
            <a:ext cx="8708948" cy="585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1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loud Callout 40"/>
          <p:cNvSpPr/>
          <p:nvPr/>
        </p:nvSpPr>
        <p:spPr>
          <a:xfrm>
            <a:off x="8946776" y="1810870"/>
            <a:ext cx="3048000" cy="2958353"/>
          </a:xfrm>
          <a:prstGeom prst="cloudCallout">
            <a:avLst>
              <a:gd name="adj1" fmla="val -45539"/>
              <a:gd name="adj2" fmla="val 97348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3080" y="89648"/>
            <a:ext cx="126491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u="sng" dirty="0"/>
          </a:p>
          <a:p>
            <a:r>
              <a:rPr lang="en-GB" sz="32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1  2  3  4  5  6  7  8  9  10 11  12  13  14  15  16  17  18  19  20</a:t>
            </a:r>
            <a:endParaRPr lang="en-GB" sz="32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9624" y="251012"/>
            <a:ext cx="1106244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030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2565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14824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28800" y="265188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05422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82044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27293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0391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80537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61641" y="236837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2343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76360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3675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189679" y="242630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93225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525427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270992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2092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656011" y="265464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246209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387533" y="2251082"/>
            <a:ext cx="2723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Inverse </a:t>
            </a:r>
            <a:r>
              <a:rPr lang="en-GB" sz="40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will help you!</a:t>
            </a:r>
            <a:endParaRPr lang="en-GB" sz="40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69" y="971665"/>
            <a:ext cx="8608266" cy="580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1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loud Callout 40"/>
          <p:cNvSpPr/>
          <p:nvPr/>
        </p:nvSpPr>
        <p:spPr>
          <a:xfrm>
            <a:off x="8946776" y="1810870"/>
            <a:ext cx="3048000" cy="2958353"/>
          </a:xfrm>
          <a:prstGeom prst="cloudCallout">
            <a:avLst>
              <a:gd name="adj1" fmla="val -45539"/>
              <a:gd name="adj2" fmla="val 97348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3080" y="89648"/>
            <a:ext cx="126491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u="sng" dirty="0"/>
          </a:p>
          <a:p>
            <a:r>
              <a:rPr lang="en-GB" sz="32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1  2  3  4  5  6  7  8  9  10 11  12  13  14  15  16  17  18  19  20</a:t>
            </a:r>
            <a:endParaRPr lang="en-GB" sz="32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9624" y="251012"/>
            <a:ext cx="1106244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030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2565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14824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28800" y="265188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05422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82044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27293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0391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80537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61641" y="236837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2343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76360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3675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189679" y="242630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93225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525427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270992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2092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656011" y="265464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246209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387533" y="2251082"/>
            <a:ext cx="2723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Can you count in 4’s or 10’s?</a:t>
            </a:r>
            <a:endParaRPr lang="en-GB" sz="30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08" y="951422"/>
            <a:ext cx="8740914" cy="570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loud Callout 40"/>
          <p:cNvSpPr/>
          <p:nvPr/>
        </p:nvSpPr>
        <p:spPr>
          <a:xfrm>
            <a:off x="8946776" y="1810870"/>
            <a:ext cx="3048000" cy="2958353"/>
          </a:xfrm>
          <a:prstGeom prst="cloudCallout">
            <a:avLst>
              <a:gd name="adj1" fmla="val -45539"/>
              <a:gd name="adj2" fmla="val 97348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3080" y="89648"/>
            <a:ext cx="126491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u="sng" dirty="0"/>
          </a:p>
          <a:p>
            <a:r>
              <a:rPr lang="en-GB" sz="32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1  2  3  4  5  6  7  8  9  10 11  12  13  14  15  16  17  18  19  20</a:t>
            </a:r>
            <a:endParaRPr lang="en-GB" sz="32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9624" y="251012"/>
            <a:ext cx="1106244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030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2565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14824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28800" y="265188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05422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82044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27293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0391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80537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61641" y="236837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2343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76360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3675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189679" y="242630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93225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525427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270992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2092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656011" y="265464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246209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387533" y="2251082"/>
            <a:ext cx="2723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Multiplying by 2 is the same as doubling!</a:t>
            </a:r>
            <a:endParaRPr lang="en-GB" sz="30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80" y="971665"/>
            <a:ext cx="8665479" cy="576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3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loud Callout 40"/>
          <p:cNvSpPr/>
          <p:nvPr/>
        </p:nvSpPr>
        <p:spPr>
          <a:xfrm>
            <a:off x="8946776" y="1810870"/>
            <a:ext cx="3048000" cy="2958353"/>
          </a:xfrm>
          <a:prstGeom prst="cloudCallout">
            <a:avLst>
              <a:gd name="adj1" fmla="val -45539"/>
              <a:gd name="adj2" fmla="val 97348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3080" y="89648"/>
            <a:ext cx="126491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u="sng" dirty="0"/>
          </a:p>
          <a:p>
            <a:r>
              <a:rPr lang="en-GB" sz="32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1  2  3  4  5  6  7  8  9  10 11  12  13  14  15  16  17  18  19  20</a:t>
            </a:r>
            <a:endParaRPr lang="en-GB" sz="32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9624" y="251012"/>
            <a:ext cx="1106244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030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2565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14824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28800" y="265188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05422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82044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27293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0391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80537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61641" y="236837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2343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76360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3675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189679" y="242630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93225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525427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270992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2092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656011" y="265464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246209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387533" y="2251082"/>
            <a:ext cx="2723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Can you count in 3’s or 5’s?</a:t>
            </a:r>
            <a:endParaRPr lang="en-GB" sz="30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80" y="951421"/>
            <a:ext cx="8597155" cy="584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loud Callout 40"/>
          <p:cNvSpPr/>
          <p:nvPr/>
        </p:nvSpPr>
        <p:spPr>
          <a:xfrm>
            <a:off x="8946776" y="1810870"/>
            <a:ext cx="3048000" cy="2958353"/>
          </a:xfrm>
          <a:prstGeom prst="cloudCallout">
            <a:avLst>
              <a:gd name="adj1" fmla="val -45539"/>
              <a:gd name="adj2" fmla="val 97348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3080" y="89648"/>
            <a:ext cx="126491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u="sng" dirty="0"/>
          </a:p>
          <a:p>
            <a:r>
              <a:rPr lang="en-GB" sz="32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1  2  3  4  5  6  7  8  9  10 11  12  13  14  15  16  17  18  19  20</a:t>
            </a:r>
            <a:endParaRPr lang="en-GB" sz="32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9624" y="251012"/>
            <a:ext cx="1106244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030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2565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14824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28800" y="265188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05422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82044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27293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0391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80537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61641" y="236837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2343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76360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3675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189679" y="242630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93225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525427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270992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2092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656011" y="265464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246209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387533" y="2251082"/>
            <a:ext cx="23383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Dividing by 2 is the same as halving!</a:t>
            </a:r>
            <a:endParaRPr lang="en-GB" sz="30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15" y="1112786"/>
            <a:ext cx="8707820" cy="562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0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loud Callout 40"/>
          <p:cNvSpPr/>
          <p:nvPr/>
        </p:nvSpPr>
        <p:spPr>
          <a:xfrm>
            <a:off x="8946776" y="1810870"/>
            <a:ext cx="3048000" cy="2958353"/>
          </a:xfrm>
          <a:prstGeom prst="cloudCallout">
            <a:avLst>
              <a:gd name="adj1" fmla="val -45539"/>
              <a:gd name="adj2" fmla="val 97348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3080" y="89648"/>
            <a:ext cx="126491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u="sng" dirty="0"/>
          </a:p>
          <a:p>
            <a:r>
              <a:rPr lang="en-GB" sz="32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1  2  3  4  5  6  7  8  9  10 11  12  13  14  15  16  17  18  19  20</a:t>
            </a:r>
            <a:endParaRPr lang="en-GB" sz="32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9624" y="251012"/>
            <a:ext cx="1106244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030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2565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14824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28800" y="265188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05422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82044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27293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0391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80537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61641" y="236837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2343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76360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3675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189679" y="242630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93225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525427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270992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2092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656011" y="265464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246209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301625" y="2179364"/>
            <a:ext cx="23383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How will your 5 times table help you?</a:t>
            </a:r>
            <a:endParaRPr lang="en-GB" sz="30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34" y="971665"/>
            <a:ext cx="8622001" cy="575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6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loud Callout 40"/>
          <p:cNvSpPr/>
          <p:nvPr/>
        </p:nvSpPr>
        <p:spPr>
          <a:xfrm>
            <a:off x="9045388" y="2017059"/>
            <a:ext cx="3048000" cy="2958353"/>
          </a:xfrm>
          <a:prstGeom prst="cloudCallout">
            <a:avLst>
              <a:gd name="adj1" fmla="val -45539"/>
              <a:gd name="adj2" fmla="val 97348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080" y="1027767"/>
            <a:ext cx="8704732" cy="57150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080" y="89648"/>
            <a:ext cx="126491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u="sng" dirty="0"/>
          </a:p>
          <a:p>
            <a:r>
              <a:rPr lang="en-GB" sz="32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1  2  3  4  5  6  7  8  9  10 11  12  13  14  15  16  17  18  19  20</a:t>
            </a:r>
            <a:endParaRPr lang="en-GB" sz="32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9624" y="251012"/>
            <a:ext cx="1106244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030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2565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14824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28800" y="265188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05422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82044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27293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0391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80537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61641" y="236837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2343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76360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3675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189679" y="242630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93225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525427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270992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2092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656011" y="265464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246209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448798" y="2421412"/>
            <a:ext cx="224117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Can we see if we are correct by using the number line?</a:t>
            </a:r>
            <a:endParaRPr lang="en-GB" sz="25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loud Callout 40"/>
          <p:cNvSpPr/>
          <p:nvPr/>
        </p:nvSpPr>
        <p:spPr>
          <a:xfrm>
            <a:off x="8946776" y="1810870"/>
            <a:ext cx="3048000" cy="2958353"/>
          </a:xfrm>
          <a:prstGeom prst="cloudCallout">
            <a:avLst>
              <a:gd name="adj1" fmla="val -45539"/>
              <a:gd name="adj2" fmla="val 97348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3080" y="89648"/>
            <a:ext cx="126491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u="sng" dirty="0"/>
          </a:p>
          <a:p>
            <a:r>
              <a:rPr lang="en-GB" sz="32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1  2  3  4  5  6  7  8  9  10 11  12  13  14  15  16  17  18  19  20</a:t>
            </a:r>
            <a:endParaRPr lang="en-GB" sz="32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9624" y="251012"/>
            <a:ext cx="1106244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030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2565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14824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28800" y="265188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05422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82044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27293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0391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80537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61641" y="236837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2343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76360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3675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189679" y="242630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93225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525427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270992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2092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656011" y="265464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246209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301625" y="2179364"/>
            <a:ext cx="23383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This fraction means half!</a:t>
            </a:r>
            <a:endParaRPr lang="en-GB" sz="30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79" y="1094017"/>
            <a:ext cx="8641979" cy="559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7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loud Callout 40"/>
          <p:cNvSpPr/>
          <p:nvPr/>
        </p:nvSpPr>
        <p:spPr>
          <a:xfrm>
            <a:off x="8946776" y="1810870"/>
            <a:ext cx="3048000" cy="2958353"/>
          </a:xfrm>
          <a:prstGeom prst="cloudCallout">
            <a:avLst>
              <a:gd name="adj1" fmla="val -45539"/>
              <a:gd name="adj2" fmla="val 97348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3080" y="89648"/>
            <a:ext cx="126491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u="sng" dirty="0"/>
          </a:p>
          <a:p>
            <a:r>
              <a:rPr lang="en-GB" sz="32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1  2  3  4  5  6  7  8  9  10 11  12  13  14  15  16  17  18  19  20</a:t>
            </a:r>
            <a:endParaRPr lang="en-GB" sz="32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9624" y="251012"/>
            <a:ext cx="1106244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030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2565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14824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28800" y="265188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05422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82044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27293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0391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80537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61641" y="236837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2343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76360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3675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189679" y="242630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93225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525427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270992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2092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656011" y="265464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246209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656474" y="2089717"/>
            <a:ext cx="233830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Which addition method did you use?</a:t>
            </a:r>
            <a:endParaRPr lang="en-GB" sz="30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9" y="971665"/>
            <a:ext cx="8739096" cy="577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loud Callout 40"/>
          <p:cNvSpPr/>
          <p:nvPr/>
        </p:nvSpPr>
        <p:spPr>
          <a:xfrm>
            <a:off x="8946776" y="1810870"/>
            <a:ext cx="3048000" cy="2958353"/>
          </a:xfrm>
          <a:prstGeom prst="cloudCallout">
            <a:avLst>
              <a:gd name="adj1" fmla="val -45539"/>
              <a:gd name="adj2" fmla="val 97348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3080" y="89648"/>
            <a:ext cx="126491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u="sng" dirty="0"/>
          </a:p>
          <a:p>
            <a:r>
              <a:rPr lang="en-GB" sz="32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1  2  3  4  5  6  7  8  9  10 11  12  13  14  15  16  17  18  19  20</a:t>
            </a:r>
            <a:endParaRPr lang="en-GB" sz="32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9624" y="251012"/>
            <a:ext cx="1106244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030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2565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14824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28800" y="265188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05422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82044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27293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0391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80537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61641" y="236837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2343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76360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3675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189679" y="242630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93225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525427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270992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2092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656011" y="265464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246209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656474" y="2089717"/>
            <a:ext cx="233830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Which subtraction method did you use?</a:t>
            </a:r>
            <a:endParaRPr lang="en-GB" sz="30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80" y="951422"/>
            <a:ext cx="8678436" cy="578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loud Callout 40"/>
          <p:cNvSpPr/>
          <p:nvPr/>
        </p:nvSpPr>
        <p:spPr>
          <a:xfrm>
            <a:off x="8946776" y="1810870"/>
            <a:ext cx="3048000" cy="2958353"/>
          </a:xfrm>
          <a:prstGeom prst="cloudCallout">
            <a:avLst>
              <a:gd name="adj1" fmla="val -45539"/>
              <a:gd name="adj2" fmla="val 97348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3080" y="89648"/>
            <a:ext cx="126491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u="sng" dirty="0"/>
          </a:p>
          <a:p>
            <a:r>
              <a:rPr lang="en-GB" sz="32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1  2  3  4  5  6  7  8  9  10 11  12  13  14  15  16  17  18  19  20</a:t>
            </a:r>
            <a:endParaRPr lang="en-GB" sz="32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9624" y="251012"/>
            <a:ext cx="1106244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030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2565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14824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28800" y="265188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05422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82044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27293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0391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80537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61641" y="236837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2343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76360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3675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189679" y="242630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93225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525427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270992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2092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656011" y="265464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246209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486860" y="2242117"/>
            <a:ext cx="23383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This fraction means one quarter!</a:t>
            </a:r>
            <a:endParaRPr lang="en-GB" sz="30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80" y="984394"/>
            <a:ext cx="8658959" cy="587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7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loud Callout 40"/>
          <p:cNvSpPr/>
          <p:nvPr/>
        </p:nvSpPr>
        <p:spPr>
          <a:xfrm>
            <a:off x="8946776" y="1810870"/>
            <a:ext cx="3048000" cy="2958353"/>
          </a:xfrm>
          <a:prstGeom prst="cloudCallout">
            <a:avLst>
              <a:gd name="adj1" fmla="val -45539"/>
              <a:gd name="adj2" fmla="val 97348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3080" y="89648"/>
            <a:ext cx="126491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u="sng" dirty="0"/>
          </a:p>
          <a:p>
            <a:r>
              <a:rPr lang="en-GB" sz="32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1  2  3  4  5  6  7  8  9  10 11  12  13  14  15  16  17  18  19  20</a:t>
            </a:r>
            <a:endParaRPr lang="en-GB" sz="32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9624" y="251012"/>
            <a:ext cx="1106244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030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2565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14824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28800" y="265188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05422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82044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27293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0391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80537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61641" y="236837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2343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76360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3675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189679" y="242630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93225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525427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270992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2092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656011" y="265464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246209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378926" y="2089717"/>
            <a:ext cx="255417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You can’t take 3 away from 0! What will you do?</a:t>
            </a:r>
            <a:endParaRPr lang="en-GB" sz="30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06" y="1098610"/>
            <a:ext cx="8745337" cy="568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4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loud Callout 40"/>
          <p:cNvSpPr/>
          <p:nvPr/>
        </p:nvSpPr>
        <p:spPr>
          <a:xfrm>
            <a:off x="8946776" y="1810870"/>
            <a:ext cx="3048000" cy="2958353"/>
          </a:xfrm>
          <a:prstGeom prst="cloudCallout">
            <a:avLst>
              <a:gd name="adj1" fmla="val -45539"/>
              <a:gd name="adj2" fmla="val 97348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3080" y="89648"/>
            <a:ext cx="126491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u="sng" dirty="0"/>
          </a:p>
          <a:p>
            <a:r>
              <a:rPr lang="en-GB" sz="32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1  2  3  4  5  6  7  8  9  10 11  12  13  14  15  16  17  18  19  20</a:t>
            </a:r>
            <a:endParaRPr lang="en-GB" sz="32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9624" y="251012"/>
            <a:ext cx="1106244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030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2565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14824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28800" y="265188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05422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82044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27293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0391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80537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61641" y="236837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2343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76360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3675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189679" y="242630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93225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525427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270992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2092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656011" y="265464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246209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378926" y="2537952"/>
            <a:ext cx="2554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Inverse</a:t>
            </a:r>
            <a:r>
              <a:rPr lang="en-GB" sz="30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to the rescue!</a:t>
            </a:r>
            <a:endParaRPr lang="en-GB" sz="30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6" y="971664"/>
            <a:ext cx="8797329" cy="580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9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loud Callout 40"/>
          <p:cNvSpPr/>
          <p:nvPr/>
        </p:nvSpPr>
        <p:spPr>
          <a:xfrm>
            <a:off x="8946776" y="1810870"/>
            <a:ext cx="3048000" cy="2958353"/>
          </a:xfrm>
          <a:prstGeom prst="cloudCallout">
            <a:avLst>
              <a:gd name="adj1" fmla="val -45539"/>
              <a:gd name="adj2" fmla="val 97348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3080" y="89648"/>
            <a:ext cx="126491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u="sng" dirty="0"/>
          </a:p>
          <a:p>
            <a:r>
              <a:rPr lang="en-GB" sz="32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1  2  3  4  5  6  7  8  9  10 11  12  13  14  15  16  17  18  19  20</a:t>
            </a:r>
            <a:endParaRPr lang="en-GB" sz="32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9624" y="251012"/>
            <a:ext cx="1106244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030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2565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14824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28800" y="265188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05422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82044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27293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0391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80537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61641" y="236837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2343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76360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3675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189679" y="242630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93225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525427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270992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2092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656011" y="265464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246209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378926" y="2320550"/>
            <a:ext cx="2554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This fraction means two thirds!</a:t>
            </a:r>
            <a:endParaRPr lang="en-GB" sz="30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30" y="1098611"/>
            <a:ext cx="8746366" cy="563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loud Callout 40"/>
          <p:cNvSpPr/>
          <p:nvPr/>
        </p:nvSpPr>
        <p:spPr>
          <a:xfrm>
            <a:off x="8946776" y="1810870"/>
            <a:ext cx="3048000" cy="3137648"/>
          </a:xfrm>
          <a:prstGeom prst="cloudCallout">
            <a:avLst>
              <a:gd name="adj1" fmla="val -45539"/>
              <a:gd name="adj2" fmla="val 97348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3080" y="89648"/>
            <a:ext cx="126491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u="sng" dirty="0"/>
          </a:p>
          <a:p>
            <a:r>
              <a:rPr lang="en-GB" sz="32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1  2  3  4  5  6  7  8  9  10 11  12  13  14  15  16  17  18  19  20</a:t>
            </a:r>
            <a:endParaRPr lang="en-GB" sz="32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9624" y="251012"/>
            <a:ext cx="1106244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030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2565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14824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28800" y="265188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05422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82044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27293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0391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80537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61641" y="236837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2343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76360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3675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189679" y="242630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93225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525427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270992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2092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656011" y="265464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246209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378926" y="2148587"/>
            <a:ext cx="255417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How do you know how many groups there are? The </a:t>
            </a:r>
            <a:r>
              <a:rPr lang="en-GB" sz="2200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numerator</a:t>
            </a:r>
            <a:r>
              <a:rPr lang="en-GB" sz="22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or </a:t>
            </a:r>
          </a:p>
          <a:p>
            <a:r>
              <a:rPr lang="en-GB" sz="22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the </a:t>
            </a:r>
            <a:r>
              <a:rPr lang="en-GB" sz="2200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denominator</a:t>
            </a:r>
            <a:r>
              <a:rPr lang="en-GB" sz="22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?</a:t>
            </a:r>
            <a:endParaRPr lang="en-GB" sz="22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0" y="971665"/>
            <a:ext cx="8825046" cy="588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7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Congratulations! 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/>
              <a:t>You have completed KS1 Arithmetic Paper A!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The accompanying paper to this PowerPoint is available to download from the TES resources website:</a:t>
            </a:r>
          </a:p>
          <a:p>
            <a:pPr marL="0" indent="0" algn="ctr">
              <a:buNone/>
            </a:pPr>
            <a:r>
              <a:rPr lang="en-GB" u="sng" dirty="0">
                <a:solidFill>
                  <a:srgbClr val="0070C0"/>
                </a:solidFill>
              </a:rPr>
              <a:t>https://www.tes.com/teaching-resource/ks1-sats-2016-arithmetic-paper-1-sample-a-with-answers-11217883</a:t>
            </a:r>
            <a:endParaRPr lang="en-GB" u="sng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GB" dirty="0" smtClean="0"/>
              <a:t>More papers are also available! Please don’t forget to leave us feedback!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b="1" dirty="0" smtClean="0">
                <a:solidFill>
                  <a:srgbClr val="FF0000"/>
                </a:solidFill>
              </a:rPr>
              <a:t>ANSWERS ARE ON THE FOLLOWING SLIDE!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29200" y="645459"/>
            <a:ext cx="5522259" cy="4247317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/>
              <a:t>These answers can be used as an aid during the PowerPoint either for marking the test or mini plenary activities.</a:t>
            </a:r>
          </a:p>
          <a:p>
            <a:pPr algn="ctr"/>
            <a:endParaRPr lang="en-GB" sz="3000" dirty="0"/>
          </a:p>
          <a:p>
            <a:pPr algn="ctr"/>
            <a:r>
              <a:rPr lang="en-GB" sz="3000" dirty="0" smtClean="0"/>
              <a:t>Please visit </a:t>
            </a:r>
            <a:r>
              <a:rPr lang="en-GB" sz="3000" dirty="0" smtClean="0">
                <a:hlinkClick r:id="rId2"/>
              </a:rPr>
              <a:t>www.tutortastic.co.uk</a:t>
            </a:r>
            <a:r>
              <a:rPr lang="en-GB" sz="3000" dirty="0" smtClean="0"/>
              <a:t> for more details or email </a:t>
            </a:r>
            <a:r>
              <a:rPr lang="en-GB" sz="3000" dirty="0" smtClean="0">
                <a:hlinkClick r:id="rId3"/>
              </a:rPr>
              <a:t>office@tutortastic.co.uk</a:t>
            </a:r>
            <a:r>
              <a:rPr lang="en-GB" sz="3000" dirty="0" smtClean="0"/>
              <a:t> to have a tutor visit your school or home!</a:t>
            </a:r>
            <a:endParaRPr lang="en-GB" sz="3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13" y="140354"/>
            <a:ext cx="4549028" cy="654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7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loud Callout 40"/>
          <p:cNvSpPr/>
          <p:nvPr/>
        </p:nvSpPr>
        <p:spPr>
          <a:xfrm>
            <a:off x="9045388" y="2017059"/>
            <a:ext cx="3048000" cy="2958353"/>
          </a:xfrm>
          <a:prstGeom prst="cloudCallout">
            <a:avLst>
              <a:gd name="adj1" fmla="val -45539"/>
              <a:gd name="adj2" fmla="val 97348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3080" y="89648"/>
            <a:ext cx="126491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u="sng" dirty="0"/>
          </a:p>
          <a:p>
            <a:r>
              <a:rPr lang="en-GB" sz="32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1  2  3  4  5  6  7  8  9  10 11  12  13  14  15  16  17  18  19  20</a:t>
            </a:r>
            <a:endParaRPr lang="en-GB" sz="32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9624" y="251012"/>
            <a:ext cx="1106244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030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2565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14824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28800" y="265188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05422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82044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27293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0391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80537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61641" y="236837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2343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76360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3675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189679" y="242630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93225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525427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270992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2092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656011" y="265464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246209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448798" y="2421412"/>
            <a:ext cx="22411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Is this close to a number bond to 10?</a:t>
            </a:r>
            <a:endParaRPr lang="en-GB" sz="27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617" y="971665"/>
            <a:ext cx="8833124" cy="582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0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loud Callout 40"/>
          <p:cNvSpPr/>
          <p:nvPr/>
        </p:nvSpPr>
        <p:spPr>
          <a:xfrm>
            <a:off x="9045388" y="2017059"/>
            <a:ext cx="3048000" cy="2958353"/>
          </a:xfrm>
          <a:prstGeom prst="cloudCallout">
            <a:avLst>
              <a:gd name="adj1" fmla="val -45539"/>
              <a:gd name="adj2" fmla="val 97348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3080" y="89648"/>
            <a:ext cx="126491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u="sng" dirty="0"/>
          </a:p>
          <a:p>
            <a:r>
              <a:rPr lang="en-GB" sz="32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1  2  3  4  5  6  7  8  9  10 11  12  13  14  15  16  17  18  19  20</a:t>
            </a:r>
            <a:endParaRPr lang="en-GB" sz="32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9624" y="251012"/>
            <a:ext cx="1106244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030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2565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14824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28800" y="265188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05422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82044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27293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0391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80537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61641" y="236837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2343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76360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3675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189679" y="242630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93225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525427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270992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2092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656011" y="265464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246209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535422" y="2600706"/>
            <a:ext cx="21097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Uh oh!        6 + 6 = 12! What do we do?</a:t>
            </a:r>
            <a:endParaRPr lang="en-GB" sz="27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64" y="977918"/>
            <a:ext cx="8824912" cy="577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3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loud Callout 40"/>
          <p:cNvSpPr/>
          <p:nvPr/>
        </p:nvSpPr>
        <p:spPr>
          <a:xfrm>
            <a:off x="9045388" y="2017059"/>
            <a:ext cx="3048000" cy="2958353"/>
          </a:xfrm>
          <a:prstGeom prst="cloudCallout">
            <a:avLst>
              <a:gd name="adj1" fmla="val -45539"/>
              <a:gd name="adj2" fmla="val 97348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3080" y="89648"/>
            <a:ext cx="126491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u="sng" dirty="0"/>
          </a:p>
          <a:p>
            <a:r>
              <a:rPr lang="en-GB" sz="32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1  2  3  4  5  6  7  8  9  10 11  12  13  14  15  16  17  18  19  20</a:t>
            </a:r>
            <a:endParaRPr lang="en-GB" sz="32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9624" y="251012"/>
            <a:ext cx="1106244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030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2565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14824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28800" y="265188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05422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82044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27293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0391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80537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61641" y="236837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2343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76360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3675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189679" y="242630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93225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525427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270992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2092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656011" y="265464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246209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514522" y="2340729"/>
            <a:ext cx="210973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Only one number will change! Which one?</a:t>
            </a:r>
            <a:endParaRPr lang="en-GB" sz="27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0" y="1112785"/>
            <a:ext cx="8903934" cy="568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6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loud Callout 40"/>
          <p:cNvSpPr/>
          <p:nvPr/>
        </p:nvSpPr>
        <p:spPr>
          <a:xfrm>
            <a:off x="9054352" y="1891553"/>
            <a:ext cx="3048000" cy="2958353"/>
          </a:xfrm>
          <a:prstGeom prst="cloudCallout">
            <a:avLst>
              <a:gd name="adj1" fmla="val -45539"/>
              <a:gd name="adj2" fmla="val 97348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3080" y="89648"/>
            <a:ext cx="126491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u="sng" dirty="0"/>
          </a:p>
          <a:p>
            <a:r>
              <a:rPr lang="en-GB" sz="32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1  2  3  4  5  6  7  8  9  10 11  12  13  14  15  16  17  18  19  20</a:t>
            </a:r>
            <a:endParaRPr lang="en-GB" sz="32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9624" y="251012"/>
            <a:ext cx="1106244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030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2565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14824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28800" y="265188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05422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82044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27293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0391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80537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61641" y="236837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2343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76360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3675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189679" y="242630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93225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525427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270992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2092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656011" y="265464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246209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681827" y="2493566"/>
            <a:ext cx="21097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How did you add this one up?</a:t>
            </a:r>
            <a:endParaRPr lang="en-GB" sz="27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80" y="959803"/>
            <a:ext cx="8717845" cy="572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9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loud Callout 40"/>
          <p:cNvSpPr/>
          <p:nvPr/>
        </p:nvSpPr>
        <p:spPr>
          <a:xfrm>
            <a:off x="9054352" y="1891553"/>
            <a:ext cx="3048000" cy="2958353"/>
          </a:xfrm>
          <a:prstGeom prst="cloudCallout">
            <a:avLst>
              <a:gd name="adj1" fmla="val -45539"/>
              <a:gd name="adj2" fmla="val 97348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3080" y="89648"/>
            <a:ext cx="126491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u="sng" dirty="0"/>
          </a:p>
          <a:p>
            <a:r>
              <a:rPr lang="en-GB" sz="32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1  2  3  4  5  6  7  8  9  10 11  12  13  14  15  16  17  18  19  20</a:t>
            </a:r>
            <a:endParaRPr lang="en-GB" sz="32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9624" y="251012"/>
            <a:ext cx="1106244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030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2565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14824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28800" y="265188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05422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82044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27293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0391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80537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61641" y="236837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2343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76360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3675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189679" y="242630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93225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525427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270992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2092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656011" y="265464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246209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523486" y="2308900"/>
            <a:ext cx="21097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Yikes! 3 numbers to add! How could you make this one easier?</a:t>
            </a:r>
            <a:endParaRPr lang="en-GB" sz="22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80" y="1112785"/>
            <a:ext cx="8665746" cy="565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0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loud Callout 40"/>
          <p:cNvSpPr/>
          <p:nvPr/>
        </p:nvSpPr>
        <p:spPr>
          <a:xfrm>
            <a:off x="9054352" y="1891553"/>
            <a:ext cx="3048000" cy="2958353"/>
          </a:xfrm>
          <a:prstGeom prst="cloudCallout">
            <a:avLst>
              <a:gd name="adj1" fmla="val -45539"/>
              <a:gd name="adj2" fmla="val 97348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3080" y="89648"/>
            <a:ext cx="126491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u="sng" dirty="0"/>
          </a:p>
          <a:p>
            <a:r>
              <a:rPr lang="en-GB" sz="32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1  2  3  4  5  6  7  8  9  10 11  12  13  14  15  16  17  18  19  20</a:t>
            </a:r>
            <a:endParaRPr lang="en-GB" sz="32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9624" y="251012"/>
            <a:ext cx="1106244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030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2565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14824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28800" y="265188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05422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82044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27293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0391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80537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61641" y="236837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2343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76360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3675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189679" y="242630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93225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525427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270992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2092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656011" y="265464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246209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523486" y="2407511"/>
            <a:ext cx="21097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Will the answer be </a:t>
            </a:r>
            <a:r>
              <a:rPr lang="en-GB" sz="2200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more</a:t>
            </a:r>
            <a:r>
              <a:rPr lang="en-GB" sz="22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or </a:t>
            </a:r>
            <a:r>
              <a:rPr lang="en-GB" sz="2200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less </a:t>
            </a:r>
            <a:r>
              <a:rPr lang="en-GB" sz="22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that 25? How do you know?</a:t>
            </a:r>
            <a:endParaRPr lang="en-GB" sz="22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80" y="1098611"/>
            <a:ext cx="8804097" cy="566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6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loud Callout 40"/>
          <p:cNvSpPr/>
          <p:nvPr/>
        </p:nvSpPr>
        <p:spPr>
          <a:xfrm>
            <a:off x="9054352" y="1891553"/>
            <a:ext cx="3048000" cy="2958353"/>
          </a:xfrm>
          <a:prstGeom prst="cloudCallout">
            <a:avLst>
              <a:gd name="adj1" fmla="val -45539"/>
              <a:gd name="adj2" fmla="val 97348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3080" y="89648"/>
            <a:ext cx="126491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u="sng" dirty="0"/>
          </a:p>
          <a:p>
            <a:r>
              <a:rPr lang="en-GB" sz="32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1  2  3  4  5  6  7  8  9  10 11  12  13  14  15  16  17  18  19  20</a:t>
            </a:r>
            <a:endParaRPr lang="en-GB" sz="32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9624" y="251012"/>
            <a:ext cx="1106244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030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2565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14824" y="264313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28800" y="265188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05422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82044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27293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0391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80537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61641" y="236837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23436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76360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36755" y="251012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189679" y="242630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93225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525427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270992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20929" y="259395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656011" y="265464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246209" y="271256"/>
            <a:ext cx="1" cy="148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747603" y="2237181"/>
            <a:ext cx="21097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We will have to use our </a:t>
            </a:r>
            <a:r>
              <a:rPr lang="en-GB" sz="3000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inverse</a:t>
            </a:r>
            <a:r>
              <a:rPr lang="en-GB" sz="30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here! </a:t>
            </a:r>
            <a:endParaRPr lang="en-GB" sz="30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21" y="959804"/>
            <a:ext cx="8828085" cy="589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1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856</Words>
  <Application>Microsoft Office PowerPoint</Application>
  <PresentationFormat>Widescreen</PresentationFormat>
  <Paragraphs>91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Segoe UI Black</vt:lpstr>
      <vt:lpstr>Office Theme</vt:lpstr>
      <vt:lpstr>Tutortastic Sample 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Congratulations!  You have completed KS1 Arithmetic Paper A!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Tutortastic Sample A</dc:title>
  <dc:creator>Lucy Barnes</dc:creator>
  <cp:lastModifiedBy>Mr Duckett</cp:lastModifiedBy>
  <cp:revision>23</cp:revision>
  <dcterms:created xsi:type="dcterms:W3CDTF">2016-02-08T09:38:11Z</dcterms:created>
  <dcterms:modified xsi:type="dcterms:W3CDTF">2016-11-02T00:53:58Z</dcterms:modified>
</cp:coreProperties>
</file>