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76" r:id="rId3"/>
    <p:sldId id="274" r:id="rId4"/>
    <p:sldId id="283" r:id="rId5"/>
    <p:sldId id="275" r:id="rId6"/>
    <p:sldId id="277" r:id="rId7"/>
    <p:sldId id="278" r:id="rId8"/>
    <p:sldId id="284" r:id="rId9"/>
    <p:sldId id="285" r:id="rId10"/>
    <p:sldId id="299" r:id="rId11"/>
    <p:sldId id="300" r:id="rId12"/>
    <p:sldId id="282" r:id="rId13"/>
    <p:sldId id="286" r:id="rId14"/>
    <p:sldId id="287" r:id="rId15"/>
    <p:sldId id="288" r:id="rId16"/>
    <p:sldId id="279" r:id="rId17"/>
    <p:sldId id="280" r:id="rId18"/>
    <p:sldId id="281" r:id="rId19"/>
    <p:sldId id="289" r:id="rId20"/>
    <p:sldId id="290" r:id="rId21"/>
    <p:sldId id="294" r:id="rId22"/>
    <p:sldId id="292" r:id="rId23"/>
    <p:sldId id="273" r:id="rId24"/>
    <p:sldId id="291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03" autoAdjust="0"/>
  </p:normalViewPr>
  <p:slideViewPr>
    <p:cSldViewPr>
      <p:cViewPr varScale="1">
        <p:scale>
          <a:sx n="53" d="100"/>
          <a:sy n="53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E2B4B-7E49-4782-B7EB-F422D58311F6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7169-346A-4A00-8526-A7824BFA5B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2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an example</a:t>
            </a:r>
            <a:r>
              <a:rPr lang="en-GB" baseline="0" dirty="0" smtClean="0"/>
              <a:t> of the 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2017 spellings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framework</a:t>
            </a:r>
            <a:r>
              <a:rPr lang="en-GB" baseline="0" dirty="0" smtClean="0"/>
              <a:t> for maths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order to assess the children’s standard at the end of the year, the teachers will use their teacher </a:t>
            </a:r>
            <a:r>
              <a:rPr lang="en-GB" dirty="0" smtClean="0"/>
              <a:t>assessment and the SATs</a:t>
            </a:r>
            <a:r>
              <a:rPr lang="en-GB" baseline="0" dirty="0" smtClean="0"/>
              <a:t> tests</a:t>
            </a:r>
            <a:r>
              <a:rPr lang="en-GB" dirty="0" smtClean="0"/>
              <a:t>.  Teacher</a:t>
            </a:r>
            <a:r>
              <a:rPr lang="en-GB" baseline="0" dirty="0" smtClean="0"/>
              <a:t> assessment will be completed for writing and will include internal and external moderation. The expected standard for writing will have to be completed entirely and is not a best fit scenario.</a:t>
            </a:r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exemplar materials for the different standards so the parents</a:t>
            </a:r>
            <a:r>
              <a:rPr lang="en-GB" baseline="0" dirty="0" smtClean="0"/>
              <a:t> can see what the children need to do.</a:t>
            </a:r>
          </a:p>
          <a:p>
            <a:r>
              <a:rPr lang="en-GB" baseline="0" dirty="0" smtClean="0"/>
              <a:t>Share framework for writing.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Highlight</a:t>
            </a:r>
            <a:r>
              <a:rPr lang="en-GB" baseline="0" dirty="0" smtClean="0"/>
              <a:t> the fact that </a:t>
            </a:r>
            <a:r>
              <a:rPr lang="en-GB" baseline="0" dirty="0" smtClean="0"/>
              <a:t>SATs are a national test and that attendance is essential.  </a:t>
            </a:r>
            <a:endParaRPr lang="en-GB" baseline="0" dirty="0" smtClean="0"/>
          </a:p>
          <a:p>
            <a:r>
              <a:rPr lang="en-GB" baseline="0" dirty="0" smtClean="0"/>
              <a:t>Emphasise that the dates are set and that holidays should not be organised in term time – enough warning has been given.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addition</a:t>
            </a:r>
            <a:r>
              <a:rPr lang="en-GB" baseline="0" dirty="0" smtClean="0"/>
              <a:t> to this, the children will sit </a:t>
            </a:r>
            <a:r>
              <a:rPr lang="en-GB" baseline="0" dirty="0" smtClean="0"/>
              <a:t>tests. These tests will form the levels given to each child in these areas. They will be arranged on a standardised level.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Teachers are provided with conversion tables to convert the raw score into the scaled score.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reading papers.</a:t>
            </a:r>
          </a:p>
          <a:p>
            <a:r>
              <a:rPr lang="en-GB" dirty="0" smtClean="0"/>
              <a:t>Talk about: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Stamina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Need to read every night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Reading of a range of genres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Talking about the books they read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Content</a:t>
            </a:r>
            <a:r>
              <a:rPr lang="en-GB" baseline="0" dirty="0" smtClean="0"/>
              <a:t> domains – share question stems booklet</a:t>
            </a:r>
            <a:r>
              <a:rPr lang="en-GB" baseline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60 minutes – Three texts (20minutes per text)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9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99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67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62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84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53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71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38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3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69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9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9073-7B5D-4525-BD02-9786AC666900}" type="datetimeFigureOut">
              <a:rPr lang="en-GB" smtClean="0"/>
              <a:pPr/>
              <a:t>11/02/2018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1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.uk/url?sa=i&amp;rct=j&amp;q=&amp;esrc=s&amp;source=images&amp;cd=&amp;cad=rja&amp;uact=8&amp;ved=0ahUKEwidmJKhppLZAhWpK8AKHf9tAdMQjRwIBw&amp;url=http://www.opodo.co.uk/deals/&amp;psig=AOvVaw21pvU6i99EnIzw2BJiKCLu&amp;ust=151804118405603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.uk/url?sa=i&amp;rct=j&amp;q=&amp;esrc=s&amp;source=images&amp;cd=&amp;cad=rja&amp;uact=8&amp;ved=0ahUKEwjc1Kb0ppLZAhXHY8AKHZ4IBo0QjRwIBw&amp;url=http://eracreditservices.com/2017/06/credit-repair-companies/&amp;psig=AOvVaw2RGitjMHgpAcuGApM9KM54&amp;ust=15180413536444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04664"/>
            <a:ext cx="8999579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Key Stage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Two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 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  <a:p>
            <a:pPr algn="ctr"/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  <a:p>
            <a:pPr algn="ctr"/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Statutory Assessment Tests (SATs)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2736304" cy="28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2372" t="33094" r="20586" b="60990"/>
          <a:stretch/>
        </p:blipFill>
        <p:spPr bwMode="auto">
          <a:xfrm>
            <a:off x="1331640" y="1268760"/>
            <a:ext cx="6619875" cy="46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00808"/>
            <a:ext cx="66198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32372" t="62318" r="20586" b="31766"/>
          <a:stretch/>
        </p:blipFill>
        <p:spPr bwMode="auto">
          <a:xfrm>
            <a:off x="1336501" y="116632"/>
            <a:ext cx="6619875" cy="46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48680"/>
            <a:ext cx="6619875" cy="444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l="32372" t="34078" r="17819" b="9813"/>
          <a:stretch>
            <a:fillRect/>
          </a:stretch>
        </p:blipFill>
        <p:spPr bwMode="auto">
          <a:xfrm>
            <a:off x="1187624" y="836712"/>
            <a:ext cx="64807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0"/>
            <a:ext cx="8485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How to support your child in reading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44" y="332656"/>
            <a:ext cx="9094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Spelling, Punctuation and Grammar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37259"/>
            <a:ext cx="24765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362403"/>
            <a:ext cx="2469582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13232"/>
            <a:ext cx="3816424" cy="49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4624"/>
            <a:ext cx="5760640" cy="2174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2273224"/>
            <a:ext cx="5860967" cy="28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" y="44625"/>
            <a:ext cx="4973176" cy="2367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320" y="2607393"/>
            <a:ext cx="5343928" cy="1014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632" y="3817287"/>
            <a:ext cx="5020872" cy="1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7744" y="548680"/>
            <a:ext cx="4483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Mathematics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72010"/>
            <a:ext cx="2333531" cy="3255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530" y="1684896"/>
            <a:ext cx="2336348" cy="3291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349" y="1472010"/>
            <a:ext cx="2350506" cy="32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410" y="1802458"/>
            <a:ext cx="5416230" cy="83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708920"/>
            <a:ext cx="5349034" cy="756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412" y="3547935"/>
            <a:ext cx="5441228" cy="745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370385"/>
            <a:ext cx="5416230" cy="819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908720"/>
            <a:ext cx="5349034" cy="840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4412" y="44624"/>
            <a:ext cx="5472084" cy="7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6632"/>
            <a:ext cx="7848872" cy="49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792" y="260648"/>
            <a:ext cx="3629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Standards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Children will be graded according to the following criteria: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Working towards the expected standard (WTS)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B050"/>
                </a:solidFill>
              </a:rPr>
              <a:t>Working at the expected standard (EXS)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70C0"/>
                </a:solidFill>
              </a:rPr>
              <a:t>Worked at greater depth (GDS)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4624"/>
            <a:ext cx="5400600" cy="50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32925" t="35063" r="17819" b="15719"/>
          <a:stretch>
            <a:fillRect/>
          </a:stretch>
        </p:blipFill>
        <p:spPr bwMode="auto">
          <a:xfrm>
            <a:off x="539552" y="476671"/>
            <a:ext cx="7920880" cy="444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1840" y="0"/>
            <a:ext cx="2829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Writing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Teacher assessed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Over a series of pieces of writing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Given criteria used to make judgements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Reading is important as this needs to come through the children’s writing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Handwriting is very important and homework should be encouraged to be in a cursive script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Serious weakness?</a:t>
            </a:r>
          </a:p>
          <a:p>
            <a:pPr>
              <a:buFont typeface="Wingdings" pitchFamily="2" charset="2"/>
              <a:buChar char="v"/>
            </a:pPr>
            <a:endParaRPr lang="en-GB" sz="3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l="32925" t="34078" r="18926" b="21626"/>
          <a:stretch>
            <a:fillRect/>
          </a:stretch>
        </p:blipFill>
        <p:spPr bwMode="auto">
          <a:xfrm>
            <a:off x="539552" y="836711"/>
            <a:ext cx="8208912" cy="42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0"/>
            <a:ext cx="8393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How to help your child in writing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 l="33479" t="35063" r="16993" b="26547"/>
          <a:stretch>
            <a:fillRect/>
          </a:stretch>
        </p:blipFill>
        <p:spPr bwMode="auto">
          <a:xfrm>
            <a:off x="395536" y="1196752"/>
            <a:ext cx="8352928" cy="36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260648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How to help your child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60648"/>
            <a:ext cx="7843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How the tests will be administered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4076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In </a:t>
            </a:r>
            <a:r>
              <a:rPr lang="en-GB" sz="2800" dirty="0" smtClean="0">
                <a:solidFill>
                  <a:srgbClr val="002060"/>
                </a:solidFill>
              </a:rPr>
              <a:t>the </a:t>
            </a:r>
            <a:r>
              <a:rPr lang="en-GB" sz="2800" dirty="0" smtClean="0">
                <a:solidFill>
                  <a:srgbClr val="002060"/>
                </a:solidFill>
              </a:rPr>
              <a:t>school hall, year 6 classroom, library, computing suite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Children placed due to need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Mr Duckett will read the spelling test paper to children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Monitored </a:t>
            </a:r>
            <a:r>
              <a:rPr lang="en-GB" sz="2800" dirty="0" smtClean="0">
                <a:solidFill>
                  <a:srgbClr val="002060"/>
                </a:solidFill>
              </a:rPr>
              <a:t>by </a:t>
            </a:r>
            <a:r>
              <a:rPr lang="en-GB" sz="2800" dirty="0" smtClean="0">
                <a:solidFill>
                  <a:srgbClr val="002060"/>
                </a:solidFill>
              </a:rPr>
              <a:t>Governors (Possible external moderation)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Teacher </a:t>
            </a:r>
            <a:r>
              <a:rPr lang="en-GB" sz="2800" dirty="0" smtClean="0">
                <a:solidFill>
                  <a:srgbClr val="002060"/>
                </a:solidFill>
              </a:rPr>
              <a:t>assessment moderated by Mrs </a:t>
            </a:r>
            <a:r>
              <a:rPr lang="en-GB" sz="2800" dirty="0" err="1" smtClean="0">
                <a:solidFill>
                  <a:srgbClr val="002060"/>
                </a:solidFill>
              </a:rPr>
              <a:t>Narraway</a:t>
            </a:r>
            <a:r>
              <a:rPr lang="en-GB" sz="2800" dirty="0" smtClean="0">
                <a:solidFill>
                  <a:srgbClr val="002060"/>
                </a:solidFill>
              </a:rPr>
              <a:t> and Mr </a:t>
            </a:r>
            <a:r>
              <a:rPr lang="en-GB" sz="2800" dirty="0" smtClean="0">
                <a:solidFill>
                  <a:srgbClr val="002060"/>
                </a:solidFill>
              </a:rPr>
              <a:t>Duckett.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260648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When?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graphicFrame>
        <p:nvGraphicFramePr>
          <p:cNvPr id="8" name="Group 1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565955"/>
              </p:ext>
            </p:extLst>
          </p:nvPr>
        </p:nvGraphicFramePr>
        <p:xfrm>
          <a:off x="142877" y="1340768"/>
          <a:ext cx="8858279" cy="3647480"/>
        </p:xfrm>
        <a:graphic>
          <a:graphicData uri="http://schemas.openxmlformats.org/drawingml/2006/table">
            <a:tbl>
              <a:tblPr/>
              <a:tblGrid>
                <a:gridCol w="1571603"/>
                <a:gridCol w="1571636"/>
                <a:gridCol w="2000264"/>
                <a:gridCol w="1987481"/>
                <a:gridCol w="1727295"/>
              </a:tblGrid>
              <a:tr h="812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Monday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14</a:t>
                      </a:r>
                      <a:r>
                        <a:rPr kumimoji="0" lang="en-GB" alt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th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May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Tuesday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15</a:t>
                      </a:r>
                      <a:r>
                        <a:rPr kumimoji="0" lang="en-GB" alt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th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May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Wednesday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16</a:t>
                      </a:r>
                      <a:r>
                        <a:rPr kumimoji="0" lang="en-GB" alt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th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May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17</a:t>
                      </a:r>
                      <a:r>
                        <a:rPr kumimoji="0" lang="en-GB" alt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th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May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Friday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18</a:t>
                      </a:r>
                      <a:r>
                        <a:rPr kumimoji="0" lang="en-GB" alt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th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May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12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SPAG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Test 1 – Short Answers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Test 2 – Spelling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Reading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Paper 1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Mathematics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Paper 1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Arithmetic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Paper 2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Reasoning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Mathematics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Paper 3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Reasoning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Science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Internal levelling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6" name="Picture 2" descr="Image result for holiday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700808"/>
            <a:ext cx="5667375" cy="304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66033" y="332656"/>
            <a:ext cx="2634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Holidays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78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20688"/>
            <a:ext cx="7810500" cy="390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8994" y="260648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Tests Taken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One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002060"/>
                </a:solidFill>
              </a:rPr>
              <a:t>Reading </a:t>
            </a:r>
            <a:r>
              <a:rPr lang="en-GB" sz="3200" dirty="0" smtClean="0">
                <a:solidFill>
                  <a:srgbClr val="002060"/>
                </a:solidFill>
              </a:rPr>
              <a:t>Paper</a:t>
            </a:r>
            <a:endParaRPr lang="en-GB" sz="3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Three </a:t>
            </a:r>
            <a:r>
              <a:rPr lang="en-GB" sz="3200" dirty="0" smtClean="0">
                <a:solidFill>
                  <a:srgbClr val="002060"/>
                </a:solidFill>
              </a:rPr>
              <a:t>Maths </a:t>
            </a:r>
            <a:r>
              <a:rPr lang="en-GB" sz="3200" dirty="0" smtClean="0">
                <a:solidFill>
                  <a:srgbClr val="002060"/>
                </a:solidFill>
              </a:rPr>
              <a:t>Papers</a:t>
            </a:r>
            <a:endParaRPr lang="en-GB" sz="3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One </a:t>
            </a:r>
            <a:r>
              <a:rPr lang="en-GB" sz="3200" dirty="0" smtClean="0">
                <a:solidFill>
                  <a:srgbClr val="002060"/>
                </a:solidFill>
              </a:rPr>
              <a:t>Spelling</a:t>
            </a:r>
            <a:r>
              <a:rPr lang="en-GB" sz="3200" dirty="0" smtClean="0">
                <a:solidFill>
                  <a:srgbClr val="002060"/>
                </a:solidFill>
              </a:rPr>
              <a:t>, Grammar </a:t>
            </a:r>
            <a:r>
              <a:rPr lang="en-GB" sz="3200" dirty="0" smtClean="0">
                <a:solidFill>
                  <a:srgbClr val="002060"/>
                </a:solidFill>
              </a:rPr>
              <a:t>and Punctuation Paper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One Spelling Paper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 smtClean="0">
                <a:solidFill>
                  <a:srgbClr val="002060"/>
                </a:solidFill>
              </a:rPr>
              <a:t>Possible Science Papers</a:t>
            </a:r>
            <a:endParaRPr lang="en-GB" sz="3200" dirty="0" smtClean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6204" y="3933056"/>
            <a:ext cx="9170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tests </a:t>
            </a:r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be taken in MAY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9189" y="260648"/>
            <a:ext cx="4390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Tests Scores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340768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002060"/>
                </a:solidFill>
              </a:rPr>
              <a:t>Test scores are reported as ‘scaled scores’.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002060"/>
                </a:solidFill>
              </a:rPr>
              <a:t> It is planned that 100 will always represent the ‘national standard’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002060"/>
                </a:solidFill>
              </a:rPr>
              <a:t>Each child’s raw score will be converted into a scaled score, either at, or above 100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002060"/>
                </a:solidFill>
              </a:rPr>
              <a:t> If a child achieves a scaled score of 100, they will be deemed to achieved the expected standard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002060"/>
                </a:solidFill>
              </a:rPr>
              <a:t>If children achieve a scaled score of 110 or more, they will be deemed to achieved greater depth</a:t>
            </a: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7824" y="260648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Reading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53" y="1164537"/>
            <a:ext cx="2419350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583" y="1164537"/>
            <a:ext cx="24193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2925" t="34078" r="20586" b="46234"/>
          <a:stretch/>
        </p:blipFill>
        <p:spPr bwMode="auto">
          <a:xfrm>
            <a:off x="1238249" y="116632"/>
            <a:ext cx="665353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1556792"/>
            <a:ext cx="6667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2372" t="34078" r="22247" b="58826"/>
          <a:stretch/>
        </p:blipFill>
        <p:spPr bwMode="auto">
          <a:xfrm>
            <a:off x="1259631" y="404664"/>
            <a:ext cx="6638925" cy="58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980728"/>
            <a:ext cx="66389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2372" t="34078" r="21140" b="60807"/>
          <a:stretch/>
        </p:blipFill>
        <p:spPr bwMode="auto">
          <a:xfrm>
            <a:off x="971600" y="68374"/>
            <a:ext cx="6600825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76672"/>
            <a:ext cx="66008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702" y="1343012"/>
            <a:ext cx="6600825" cy="3171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2702" y="818914"/>
            <a:ext cx="6600825" cy="524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ysClr val="windowText" lastClr="000000"/>
                </a:solidFill>
              </a:rPr>
              <a:t>True or False Statements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588</Words>
  <Application>Microsoft Office PowerPoint</Application>
  <PresentationFormat>On-screen Show (4:3)</PresentationFormat>
  <Paragraphs>207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Comic Sans MS</vt:lpstr>
      <vt:lpstr>Jokerman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Narraway</dc:creator>
  <cp:lastModifiedBy>Mr Duckett</cp:lastModifiedBy>
  <cp:revision>24</cp:revision>
  <dcterms:created xsi:type="dcterms:W3CDTF">2014-09-14T08:45:36Z</dcterms:created>
  <dcterms:modified xsi:type="dcterms:W3CDTF">2018-02-11T23:52:36Z</dcterms:modified>
</cp:coreProperties>
</file>