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omic Sans MS" panose="030F0702030302020204" pitchFamily="66" charset="0"/>
      <p:regular r:id="rId21"/>
      <p:bold r:id="rId22"/>
      <p:italic r:id="rId23"/>
      <p:boldItalic r:id="rId24"/>
    </p:embeddedFont>
    <p:embeddedFont>
      <p:font typeface="Ribeye"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ve5MPC0YYipmPkMdT6imVk5bt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a063b7f863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a063b7f863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3a063b7f863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a063b7f863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a063b7f863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3a063b7f863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a063b7f863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a063b7f863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3a063b7f863_0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a063b7f86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a063b7f863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3a063b7f863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a063b7f863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a063b7f863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3a063b7f863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a:spLocks noGrp="1"/>
          </p:cNvSpPr>
          <p:nvPr>
            <p:ph type="pic" idx="2"/>
          </p:nvPr>
        </p:nvSpPr>
        <p:spPr>
          <a:xfrm>
            <a:off x="1792288" y="612775"/>
            <a:ext cx="5486400" cy="4114800"/>
          </a:xfrm>
          <a:prstGeom prst="rect">
            <a:avLst/>
          </a:prstGeom>
          <a:noFill/>
          <a:ln>
            <a:noFill/>
          </a:ln>
        </p:spPr>
      </p:sp>
      <p:sp>
        <p:nvSpPr>
          <p:cNvPr id="68" name="Google Shape;68;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7B4E4"/>
            </a:gs>
            <a:gs pos="50000">
              <a:srgbClr val="BFCFEC"/>
            </a:gs>
            <a:gs pos="100000">
              <a:srgbClr val="E0E8F4"/>
            </a:gs>
          </a:gsLst>
          <a:lin ang="5400000" scaled="0"/>
        </a:gra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hyperlink" Target="http://www.google.co.uk/url?sa=i&amp;rct=j&amp;q=&amp;esrc=s&amp;source=images&amp;cd=&amp;cad=rja&amp;uact=8&amp;ved=0ahUKEwjc1Kb0ppLZAhXHY8AKHZ4IBo0QjRwIBw&amp;url=http://eracreditservices.com/2017/06/credit-repair-companies/&amp;psig=AOvVaw2RGitjMHgpAcuGApM9KM54&amp;ust=151804135364446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90" name="Google Shape;90;p1"/>
          <p:cNvSpPr/>
          <p:nvPr/>
        </p:nvSpPr>
        <p:spPr>
          <a:xfrm>
            <a:off x="1627854" y="404664"/>
            <a:ext cx="5743880" cy="50167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FC7876"/>
                </a:solidFill>
                <a:latin typeface="Ribeye"/>
                <a:ea typeface="Ribeye"/>
                <a:cs typeface="Ribeye"/>
                <a:sym typeface="Ribeye"/>
              </a:rPr>
              <a:t>Year 4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rgbClr val="FC7876"/>
              </a:solidFill>
              <a:latin typeface="Ribeye"/>
              <a:ea typeface="Ribeye"/>
              <a:cs typeface="Ribeye"/>
              <a:sym typeface="Ribeye"/>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rgbClr val="FC7876"/>
              </a:solidFill>
              <a:latin typeface="Ribeye"/>
              <a:ea typeface="Ribeye"/>
              <a:cs typeface="Ribeye"/>
              <a:sym typeface="Ribeye"/>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rgbClr val="FC7876"/>
              </a:solidFill>
              <a:latin typeface="Ribeye"/>
              <a:ea typeface="Ribeye"/>
              <a:cs typeface="Ribeye"/>
              <a:sym typeface="Ribeye"/>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rgbClr val="FC7876"/>
              </a:solidFill>
              <a:latin typeface="Ribeye"/>
              <a:ea typeface="Ribeye"/>
              <a:cs typeface="Ribeye"/>
              <a:sym typeface="Ribeye"/>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rgbClr val="FC7876"/>
              </a:solidFill>
              <a:latin typeface="Ribeye"/>
              <a:ea typeface="Ribeye"/>
              <a:cs typeface="Ribeye"/>
              <a:sym typeface="Ribeye"/>
            </a:endParaRPr>
          </a:p>
          <a:p>
            <a:pPr marL="0" marR="0" lvl="0" indent="0" algn="ctr" rtl="0">
              <a:lnSpc>
                <a:spcPct val="100000"/>
              </a:lnSpc>
              <a:spcBef>
                <a:spcPts val="0"/>
              </a:spcBef>
              <a:spcAft>
                <a:spcPts val="0"/>
              </a:spcAft>
              <a:buClr>
                <a:srgbClr val="000000"/>
              </a:buClr>
              <a:buSzPts val="4000"/>
              <a:buFont typeface="Arial"/>
              <a:buNone/>
            </a:pPr>
            <a:r>
              <a:rPr lang="en-GB" sz="4000" b="1">
                <a:solidFill>
                  <a:srgbClr val="FC7876"/>
                </a:solidFill>
                <a:latin typeface="Ribeye"/>
                <a:ea typeface="Ribeye"/>
                <a:cs typeface="Ribeye"/>
                <a:sym typeface="Ribeye"/>
              </a:rPr>
              <a:t>PGL</a:t>
            </a:r>
            <a:r>
              <a:rPr lang="en-GB" sz="4000" b="1" i="0" u="none" strike="noStrike" cap="none">
                <a:solidFill>
                  <a:srgbClr val="FC7876"/>
                </a:solidFill>
                <a:latin typeface="Ribeye"/>
                <a:ea typeface="Ribeye"/>
                <a:cs typeface="Ribeye"/>
                <a:sym typeface="Ribeye"/>
              </a:rPr>
              <a:t> April 202</a:t>
            </a:r>
            <a:r>
              <a:rPr lang="en-GB" sz="4000" b="1">
                <a:solidFill>
                  <a:srgbClr val="FC7876"/>
                </a:solidFill>
                <a:latin typeface="Ribeye"/>
                <a:ea typeface="Ribeye"/>
                <a:cs typeface="Ribeye"/>
                <a:sym typeface="Ribeye"/>
              </a:rPr>
              <a:t>6</a:t>
            </a:r>
            <a:endParaRPr sz="4000" b="1" i="0" u="none" strike="noStrike" cap="none">
              <a:solidFill>
                <a:srgbClr val="FC7876"/>
              </a:solidFill>
              <a:latin typeface="Ribeye"/>
              <a:ea typeface="Ribeye"/>
              <a:cs typeface="Ribeye"/>
              <a:sym typeface="Ribeye"/>
            </a:endParaRPr>
          </a:p>
        </p:txBody>
      </p:sp>
      <p:pic>
        <p:nvPicPr>
          <p:cNvPr id="91" name="Google Shape;91;p1"/>
          <p:cNvPicPr preferRelativeResize="0"/>
          <p:nvPr/>
        </p:nvPicPr>
        <p:blipFill rotWithShape="1">
          <a:blip r:embed="rId4">
            <a:alphaModFix/>
          </a:blip>
          <a:srcRect/>
          <a:stretch/>
        </p:blipFill>
        <p:spPr>
          <a:xfrm>
            <a:off x="3131840" y="1196752"/>
            <a:ext cx="2736304" cy="28037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6"/>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64" name="Google Shape;164;p6"/>
          <p:cNvSpPr/>
          <p:nvPr/>
        </p:nvSpPr>
        <p:spPr>
          <a:xfrm>
            <a:off x="2510135" y="0"/>
            <a:ext cx="39390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FC7876"/>
                </a:solidFill>
                <a:latin typeface="Ribeye"/>
                <a:ea typeface="Ribeye"/>
                <a:cs typeface="Ribeye"/>
                <a:sym typeface="Ribeye"/>
              </a:rPr>
              <a:t>Meal times</a:t>
            </a:r>
            <a:endParaRPr sz="4400" b="1" i="0" u="none" strike="noStrike" cap="none">
              <a:solidFill>
                <a:srgbClr val="FC7876"/>
              </a:solidFill>
              <a:latin typeface="Ribeye"/>
              <a:ea typeface="Ribeye"/>
              <a:cs typeface="Ribeye"/>
              <a:sym typeface="Ribeye"/>
            </a:endParaRPr>
          </a:p>
        </p:txBody>
      </p:sp>
      <p:sp>
        <p:nvSpPr>
          <p:cNvPr id="165" name="Google Shape;165;p6"/>
          <p:cNvSpPr txBox="1"/>
          <p:nvPr/>
        </p:nvSpPr>
        <p:spPr>
          <a:xfrm>
            <a:off x="375179" y="769500"/>
            <a:ext cx="8208912" cy="329316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dirty="0">
                <a:solidFill>
                  <a:srgbClr val="002060"/>
                </a:solidFill>
                <a:latin typeface="Calibri"/>
                <a:ea typeface="Calibri"/>
                <a:cs typeface="Calibri"/>
                <a:sym typeface="Calibri"/>
              </a:rPr>
              <a:t>The children will be provided with 3 meals throughout the day – breakfast, lunch and tea. Each school has an allocated time so we must be prompt at getting to the canteen so we do not miss our slot.</a:t>
            </a:r>
            <a:endParaRPr sz="600" b="0" i="0" u="none" strike="noStrike" cap="none" dirty="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dirty="0">
                <a:solidFill>
                  <a:srgbClr val="002060"/>
                </a:solidFill>
                <a:latin typeface="Calibri"/>
                <a:ea typeface="Calibri"/>
                <a:cs typeface="Calibri"/>
                <a:sym typeface="Calibri"/>
              </a:rPr>
              <a:t>If you have informed us that your child has any dietary requirements, this has been passed on to </a:t>
            </a:r>
            <a:r>
              <a:rPr lang="en-GB" sz="2600" dirty="0" err="1">
                <a:solidFill>
                  <a:srgbClr val="002060"/>
                </a:solidFill>
                <a:latin typeface="Calibri"/>
                <a:ea typeface="Calibri"/>
                <a:cs typeface="Calibri"/>
                <a:sym typeface="Calibri"/>
              </a:rPr>
              <a:t>Boreatton</a:t>
            </a:r>
            <a:r>
              <a:rPr lang="en-GB" sz="2600" dirty="0">
                <a:solidFill>
                  <a:srgbClr val="002060"/>
                </a:solidFill>
                <a:latin typeface="Calibri"/>
                <a:ea typeface="Calibri"/>
                <a:cs typeface="Calibri"/>
                <a:sym typeface="Calibri"/>
              </a:rPr>
              <a:t> Park</a:t>
            </a:r>
            <a:r>
              <a:rPr lang="en-GB" sz="2600" b="0" i="0" u="none" strike="noStrike" cap="none" dirty="0">
                <a:solidFill>
                  <a:srgbClr val="002060"/>
                </a:solidFill>
                <a:latin typeface="Calibri"/>
                <a:ea typeface="Calibri"/>
                <a:cs typeface="Calibri"/>
                <a:sym typeface="Calibri"/>
              </a:rPr>
              <a:t> and any dietary needs will be catered for during our stay.</a:t>
            </a:r>
            <a:endParaRPr sz="2600" b="0" i="0" u="none" strike="noStrike" cap="none" dirty="0">
              <a:solidFill>
                <a:srgbClr val="002060"/>
              </a:solidFill>
              <a:latin typeface="Calibri"/>
              <a:ea typeface="Calibri"/>
              <a:cs typeface="Calibri"/>
              <a:sym typeface="Calibri"/>
            </a:endParaRPr>
          </a:p>
        </p:txBody>
      </p:sp>
      <p:pic>
        <p:nvPicPr>
          <p:cNvPr id="166" name="Google Shape;166;p6"/>
          <p:cNvPicPr preferRelativeResize="0"/>
          <p:nvPr/>
        </p:nvPicPr>
        <p:blipFill>
          <a:blip r:embed="rId4">
            <a:alphaModFix/>
          </a:blip>
          <a:stretch>
            <a:fillRect/>
          </a:stretch>
        </p:blipFill>
        <p:spPr>
          <a:xfrm>
            <a:off x="4301400" y="3590750"/>
            <a:ext cx="4611875" cy="3331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3a063b7f863_0_3"/>
          <p:cNvPicPr preferRelativeResize="0"/>
          <p:nvPr/>
        </p:nvPicPr>
        <p:blipFill>
          <a:blip r:embed="rId3">
            <a:alphaModFix/>
          </a:blip>
          <a:stretch>
            <a:fillRect/>
          </a:stretch>
        </p:blipFill>
        <p:spPr>
          <a:xfrm rot="5400000">
            <a:off x="1559409" y="-1008383"/>
            <a:ext cx="6165200" cy="9003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7"/>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79" name="Google Shape;179;p7"/>
          <p:cNvSpPr/>
          <p:nvPr/>
        </p:nvSpPr>
        <p:spPr>
          <a:xfrm>
            <a:off x="4479635" y="-2508367"/>
            <a:ext cx="184730" cy="501675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p:txBody>
      </p:sp>
      <p:pic>
        <p:nvPicPr>
          <p:cNvPr id="180" name="Google Shape;180;p7"/>
          <p:cNvPicPr preferRelativeResize="0"/>
          <p:nvPr/>
        </p:nvPicPr>
        <p:blipFill>
          <a:blip r:embed="rId4">
            <a:alphaModFix/>
          </a:blip>
          <a:stretch>
            <a:fillRect/>
          </a:stretch>
        </p:blipFill>
        <p:spPr>
          <a:xfrm>
            <a:off x="171075" y="199050"/>
            <a:ext cx="5342790" cy="6658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8"/>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87" name="Google Shape;187;p8"/>
          <p:cNvSpPr/>
          <p:nvPr/>
        </p:nvSpPr>
        <p:spPr>
          <a:xfrm>
            <a:off x="195950" y="260650"/>
            <a:ext cx="8546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FC7876"/>
                </a:solidFill>
                <a:latin typeface="Ribeye"/>
                <a:ea typeface="Ribeye"/>
                <a:cs typeface="Ribeye"/>
                <a:sym typeface="Ribeye"/>
              </a:rPr>
              <a:t>What can/can’t we take?</a:t>
            </a:r>
            <a:endParaRPr sz="4400" b="1" i="0" u="none" strike="noStrike" cap="none">
              <a:solidFill>
                <a:srgbClr val="FC7876"/>
              </a:solidFill>
              <a:latin typeface="Ribeye"/>
              <a:ea typeface="Ribeye"/>
              <a:cs typeface="Ribeye"/>
              <a:sym typeface="Ribeye"/>
            </a:endParaRPr>
          </a:p>
        </p:txBody>
      </p:sp>
      <p:sp>
        <p:nvSpPr>
          <p:cNvPr id="188" name="Google Shape;188;p8"/>
          <p:cNvSpPr txBox="1"/>
          <p:nvPr/>
        </p:nvSpPr>
        <p:spPr>
          <a:xfrm>
            <a:off x="375179" y="1095959"/>
            <a:ext cx="8208900" cy="4894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dirty="0">
                <a:solidFill>
                  <a:srgbClr val="002060"/>
                </a:solidFill>
                <a:latin typeface="Calibri"/>
                <a:ea typeface="Calibri"/>
                <a:cs typeface="Calibri"/>
                <a:sym typeface="Calibri"/>
              </a:rPr>
              <a:t>There is a shop at </a:t>
            </a:r>
            <a:r>
              <a:rPr lang="en-GB" sz="2600" dirty="0" err="1">
                <a:solidFill>
                  <a:srgbClr val="002060"/>
                </a:solidFill>
                <a:latin typeface="Calibri"/>
                <a:ea typeface="Calibri"/>
                <a:cs typeface="Calibri"/>
                <a:sym typeface="Calibri"/>
              </a:rPr>
              <a:t>Boreatton</a:t>
            </a:r>
            <a:r>
              <a:rPr lang="en-GB" sz="2600" dirty="0">
                <a:solidFill>
                  <a:srgbClr val="002060"/>
                </a:solidFill>
                <a:latin typeface="Calibri"/>
                <a:ea typeface="Calibri"/>
                <a:cs typeface="Calibri"/>
                <a:sym typeface="Calibri"/>
              </a:rPr>
              <a:t> Park</a:t>
            </a:r>
            <a:r>
              <a:rPr lang="en-GB" sz="2600" b="0" i="0" u="none" strike="noStrike" cap="none" dirty="0">
                <a:solidFill>
                  <a:srgbClr val="002060"/>
                </a:solidFill>
                <a:latin typeface="Calibri"/>
                <a:ea typeface="Calibri"/>
                <a:cs typeface="Calibri"/>
                <a:sym typeface="Calibri"/>
              </a:rPr>
              <a:t> where the children can purchase drinks and snacks as well as souvenirs – please only bring £10- </a:t>
            </a:r>
            <a:r>
              <a:rPr lang="en-GB" sz="2600" dirty="0">
                <a:solidFill>
                  <a:srgbClr val="002060"/>
                </a:solidFill>
                <a:latin typeface="Calibri"/>
                <a:ea typeface="Calibri"/>
                <a:cs typeface="Calibri"/>
                <a:sym typeface="Calibri"/>
              </a:rPr>
              <a:t>£15</a:t>
            </a:r>
            <a:r>
              <a:rPr lang="en-GB" sz="2600" b="0" i="0" u="none" strike="noStrike" cap="none" dirty="0">
                <a:solidFill>
                  <a:srgbClr val="00206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dirty="0">
                <a:solidFill>
                  <a:srgbClr val="002060"/>
                </a:solidFill>
                <a:latin typeface="Calibri"/>
                <a:ea typeface="Calibri"/>
                <a:cs typeface="Calibri"/>
                <a:sym typeface="Calibri"/>
              </a:rPr>
              <a:t>You can bring a favourite teddy.</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dirty="0">
                <a:solidFill>
                  <a:srgbClr val="002060"/>
                </a:solidFill>
                <a:latin typeface="Calibri"/>
                <a:ea typeface="Calibri"/>
                <a:cs typeface="Calibri"/>
                <a:sym typeface="Calibri"/>
              </a:rPr>
              <a:t>Do not bring any electronics – switch, phones, iPads, tablets etc.  If any are taken they will be kept by M</a:t>
            </a:r>
            <a:r>
              <a:rPr lang="en-GB" sz="2600" dirty="0">
                <a:solidFill>
                  <a:srgbClr val="002060"/>
                </a:solidFill>
                <a:latin typeface="Calibri"/>
                <a:ea typeface="Calibri"/>
                <a:cs typeface="Calibri"/>
                <a:sym typeface="Calibri"/>
              </a:rPr>
              <a:t>rs Parkinson </a:t>
            </a:r>
            <a:r>
              <a:rPr lang="en-GB" sz="2600" b="0" i="0" u="none" strike="noStrike" cap="none" dirty="0">
                <a:solidFill>
                  <a:srgbClr val="002060"/>
                </a:solidFill>
                <a:latin typeface="Calibri"/>
                <a:ea typeface="Calibri"/>
                <a:cs typeface="Calibri"/>
                <a:sym typeface="Calibri"/>
              </a:rPr>
              <a:t>in a safe place until we return home.</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dirty="0">
                <a:solidFill>
                  <a:srgbClr val="002060"/>
                </a:solidFill>
                <a:latin typeface="Calibri"/>
                <a:ea typeface="Calibri"/>
                <a:cs typeface="Calibri"/>
                <a:sym typeface="Calibri"/>
              </a:rPr>
              <a:t>Don’t take expensive or cherished jewellery, expensive or favourite clothing or shoes/trainers, they will get wet, muddy, dirty and possibly lost.</a:t>
            </a:r>
            <a:endParaRPr sz="14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chemeClr val="dk1"/>
              </a:buClr>
              <a:buSzPts val="2600"/>
              <a:buFont typeface="Arial"/>
              <a:buNone/>
            </a:pPr>
            <a:endParaRPr sz="2600" b="0"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206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9"/>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95" name="Google Shape;195;p9"/>
          <p:cNvSpPr/>
          <p:nvPr/>
        </p:nvSpPr>
        <p:spPr>
          <a:xfrm>
            <a:off x="681597" y="0"/>
            <a:ext cx="82482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FC7876"/>
                </a:solidFill>
                <a:latin typeface="Ribeye"/>
                <a:ea typeface="Ribeye"/>
                <a:cs typeface="Ribeye"/>
                <a:sym typeface="Ribeye"/>
              </a:rPr>
              <a:t>What shall we pack?</a:t>
            </a:r>
            <a:endParaRPr sz="4400" b="1" i="0" u="none" strike="noStrike" cap="none">
              <a:solidFill>
                <a:srgbClr val="FC7876"/>
              </a:solidFill>
              <a:latin typeface="Ribeye"/>
              <a:ea typeface="Ribeye"/>
              <a:cs typeface="Ribeye"/>
              <a:sym typeface="Ribeye"/>
            </a:endParaRPr>
          </a:p>
        </p:txBody>
      </p:sp>
      <p:sp>
        <p:nvSpPr>
          <p:cNvPr id="196" name="Google Shape;196;p9"/>
          <p:cNvSpPr txBox="1"/>
          <p:nvPr/>
        </p:nvSpPr>
        <p:spPr>
          <a:xfrm>
            <a:off x="320571" y="581400"/>
            <a:ext cx="8208900" cy="594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When packing your case, you may want to consider the following:</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a:solidFill>
                  <a:srgbClr val="002060"/>
                </a:solidFill>
                <a:latin typeface="Calibri"/>
                <a:ea typeface="Calibri"/>
                <a:cs typeface="Calibri"/>
                <a:sym typeface="Calibri"/>
              </a:rPr>
              <a:t>Sleeping bag and pillow</a:t>
            </a:r>
            <a:endParaRPr sz="160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Towel for shower</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Toiletries bag containing: toothbrush, soap, hairbrush, etc.</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Night clothes/ teddy</a:t>
            </a:r>
            <a:r>
              <a:rPr lang="en-GB" sz="1600">
                <a:solidFill>
                  <a:srgbClr val="002060"/>
                </a:solidFill>
                <a:latin typeface="Calibri"/>
                <a:ea typeface="Calibri"/>
                <a:cs typeface="Calibri"/>
                <a:sym typeface="Calibri"/>
              </a:rPr>
              <a:t>/ torch</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Socks and underwear (I would suggest packing extra)</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At least four t-shirts, at least one with long sleeves</a:t>
            </a:r>
            <a:endParaRPr sz="160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Sweaters/ fleece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Trousers/tracksuit bottoms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Clothes for evening activities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Waterproof jacket and possibly water</a:t>
            </a:r>
            <a:r>
              <a:rPr lang="en-GB" sz="1600">
                <a:solidFill>
                  <a:srgbClr val="002060"/>
                </a:solidFill>
                <a:latin typeface="Calibri"/>
                <a:ea typeface="Calibri"/>
                <a:cs typeface="Calibri"/>
                <a:sym typeface="Calibri"/>
              </a:rPr>
              <a:t>proof trousers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Sturdy shoes </a:t>
            </a:r>
            <a:r>
              <a:rPr lang="en-GB" sz="1600">
                <a:solidFill>
                  <a:srgbClr val="002060"/>
                </a:solidFill>
                <a:latin typeface="Calibri"/>
                <a:ea typeface="Calibri"/>
                <a:cs typeface="Calibri"/>
                <a:sym typeface="Calibri"/>
              </a:rPr>
              <a:t>/ </a:t>
            </a:r>
            <a:r>
              <a:rPr lang="en-GB" sz="1600" b="0" i="0" u="none" strike="noStrike" cap="none">
                <a:solidFill>
                  <a:srgbClr val="002060"/>
                </a:solidFill>
                <a:latin typeface="Calibri"/>
                <a:ea typeface="Calibri"/>
                <a:cs typeface="Calibri"/>
                <a:sym typeface="Calibri"/>
              </a:rPr>
              <a:t>walking boots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Two pairs of trainers (one old pair which could get wet)</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Large plastic bag for dirty clothes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Gloves, hat, scarf if weather is cold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Water bottle (plastic)- ther</a:t>
            </a:r>
            <a:r>
              <a:rPr lang="en-GB" sz="1600">
                <a:solidFill>
                  <a:srgbClr val="002060"/>
                </a:solidFill>
                <a:latin typeface="Calibri"/>
                <a:ea typeface="Calibri"/>
                <a:cs typeface="Calibri"/>
                <a:sym typeface="Calibri"/>
              </a:rPr>
              <a:t>e are places around the park to refill this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1600"/>
              <a:buFont typeface="Arial"/>
              <a:buChar char="•"/>
            </a:pPr>
            <a:r>
              <a:rPr lang="en-GB" sz="1600" b="0" i="0" u="none" strike="noStrike" cap="none">
                <a:solidFill>
                  <a:srgbClr val="002060"/>
                </a:solidFill>
                <a:latin typeface="Calibri"/>
                <a:ea typeface="Calibri"/>
                <a:cs typeface="Calibri"/>
                <a:sym typeface="Calibri"/>
              </a:rPr>
              <a:t>Hat and sun cream (if it</a:t>
            </a:r>
            <a:r>
              <a:rPr lang="en-GB" sz="1600">
                <a:solidFill>
                  <a:srgbClr val="002060"/>
                </a:solidFill>
                <a:latin typeface="Calibri"/>
                <a:ea typeface="Calibri"/>
                <a:cs typeface="Calibri"/>
                <a:sym typeface="Calibri"/>
              </a:rPr>
              <a:t>’</a:t>
            </a:r>
            <a:r>
              <a:rPr lang="en-GB" sz="1600" b="0" i="0" u="none" strike="noStrike" cap="none">
                <a:solidFill>
                  <a:srgbClr val="002060"/>
                </a:solidFill>
                <a:latin typeface="Calibri"/>
                <a:ea typeface="Calibri"/>
                <a:cs typeface="Calibri"/>
                <a:sym typeface="Calibri"/>
              </a:rPr>
              <a:t>s warm)</a:t>
            </a:r>
            <a:endParaRPr sz="1600" b="0" i="0" u="none" strike="noStrike" cap="none">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2060"/>
              </a:buClr>
              <a:buSzPts val="1600"/>
              <a:buFont typeface="Calibri"/>
              <a:buChar char="•"/>
            </a:pPr>
            <a:r>
              <a:rPr lang="en-GB" sz="1600" b="0" i="0" u="none" strike="noStrike" cap="none">
                <a:solidFill>
                  <a:srgbClr val="002060"/>
                </a:solidFill>
                <a:latin typeface="Calibri"/>
                <a:ea typeface="Calibri"/>
                <a:cs typeface="Calibri"/>
                <a:sym typeface="Calibri"/>
              </a:rPr>
              <a:t>Slippers/ socks</a:t>
            </a:r>
            <a:endParaRPr sz="1600" b="0" i="0" u="none" strike="noStrike" cap="none">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2060"/>
              </a:buClr>
              <a:buSzPts val="1600"/>
              <a:buFont typeface="Calibri"/>
              <a:buChar char="•"/>
            </a:pPr>
            <a:r>
              <a:rPr lang="en-GB" sz="1600">
                <a:solidFill>
                  <a:srgbClr val="002060"/>
                </a:solidFill>
                <a:latin typeface="Calibri"/>
                <a:ea typeface="Calibri"/>
                <a:cs typeface="Calibri"/>
                <a:sym typeface="Calibri"/>
              </a:rPr>
              <a:t>Board game-eg Uno, toptrumps</a:t>
            </a:r>
            <a:endParaRPr sz="1600">
              <a:solidFill>
                <a:srgbClr val="002060"/>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2000"/>
              <a:buFont typeface="Arial"/>
              <a:buNone/>
            </a:pPr>
            <a:endParaRPr sz="2000" b="0" i="0" u="none" strike="noStrike" cap="none">
              <a:solidFill>
                <a:srgbClr val="002060"/>
              </a:solidFill>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2600"/>
              <a:buFont typeface="Arial"/>
              <a:buNone/>
            </a:pPr>
            <a:endParaRPr sz="2600" b="0" i="0" u="none" strike="noStrike" cap="none">
              <a:solidFill>
                <a:srgbClr val="002060"/>
              </a:solidFill>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2600"/>
              <a:buFont typeface="Arial"/>
              <a:buNone/>
            </a:pPr>
            <a:endParaRPr sz="2600" b="0" i="0" u="none" strike="noStrike" cap="none">
              <a:solidFill>
                <a:srgbClr val="00206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203" name="Google Shape;203;p24"/>
          <p:cNvSpPr/>
          <p:nvPr/>
        </p:nvSpPr>
        <p:spPr>
          <a:xfrm>
            <a:off x="179499" y="274300"/>
            <a:ext cx="80859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FC7876"/>
                </a:solidFill>
                <a:latin typeface="Ribeye"/>
                <a:ea typeface="Ribeye"/>
                <a:cs typeface="Ribeye"/>
                <a:sym typeface="Ribeye"/>
              </a:rPr>
              <a:t>Medication</a:t>
            </a:r>
            <a:endParaRPr sz="4400" b="1" i="0" u="none" strike="noStrike" cap="none">
              <a:solidFill>
                <a:srgbClr val="FC7876"/>
              </a:solidFill>
              <a:latin typeface="Ribeye"/>
              <a:ea typeface="Ribeye"/>
              <a:cs typeface="Ribeye"/>
              <a:sym typeface="Ribeye"/>
            </a:endParaRPr>
          </a:p>
        </p:txBody>
      </p:sp>
      <p:sp>
        <p:nvSpPr>
          <p:cNvPr id="204" name="Google Shape;204;p24"/>
          <p:cNvSpPr txBox="1"/>
          <p:nvPr/>
        </p:nvSpPr>
        <p:spPr>
          <a:xfrm>
            <a:off x="179499" y="1268756"/>
            <a:ext cx="8208912"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If your child has any ongoing medical needs, particularly those which require the use of medication, a plan will be put in place prior to the trip. This plan may involve a meeting with yourselves to ensure that the needs of your child are met.</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Any child requiring medication; including inhalers, travel sickness tablets etc; will need to complete a medication form prior to the trip to ensure that staff are aware of any medication being taken and in order to keep all children safe.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0"/>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211" name="Google Shape;211;p10"/>
          <p:cNvSpPr/>
          <p:nvPr/>
        </p:nvSpPr>
        <p:spPr>
          <a:xfrm>
            <a:off x="179499" y="274300"/>
            <a:ext cx="80859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FC7876"/>
                </a:solidFill>
                <a:latin typeface="Ribeye"/>
                <a:ea typeface="Ribeye"/>
                <a:cs typeface="Ribeye"/>
                <a:sym typeface="Ribeye"/>
              </a:rPr>
              <a:t>Conduct and expectations</a:t>
            </a:r>
            <a:endParaRPr sz="4400" b="1" i="0" u="none" strike="noStrike" cap="none">
              <a:solidFill>
                <a:srgbClr val="FC7876"/>
              </a:solidFill>
              <a:latin typeface="Ribeye"/>
              <a:ea typeface="Ribeye"/>
              <a:cs typeface="Ribeye"/>
              <a:sym typeface="Ribeye"/>
            </a:endParaRPr>
          </a:p>
        </p:txBody>
      </p:sp>
      <p:sp>
        <p:nvSpPr>
          <p:cNvPr id="212" name="Google Shape;212;p10"/>
          <p:cNvSpPr txBox="1"/>
          <p:nvPr/>
        </p:nvSpPr>
        <p:spPr>
          <a:xfrm>
            <a:off x="179499" y="1268756"/>
            <a:ext cx="82089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As is always stated to the children during any activities, both on and off school site, we are representing Newchurch and our core values must remain at the heart of what we do. </a:t>
            </a:r>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There will be times when we are mixing with other schools, particularly during free time.  The children will be supervised at all times, however, we will expect appropriate behaviour during our stay at </a:t>
            </a:r>
            <a:r>
              <a:rPr lang="en-GB" sz="2000">
                <a:solidFill>
                  <a:schemeClr val="dk1"/>
                </a:solidFill>
                <a:latin typeface="Calibri"/>
                <a:ea typeface="Calibri"/>
                <a:cs typeface="Calibri"/>
                <a:sym typeface="Calibri"/>
              </a:rPr>
              <a:t>Boreatton Park</a:t>
            </a:r>
            <a:r>
              <a:rPr lang="en-GB" sz="20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children are going with staff that they know so if there are any issues they know they can come and inform us.  Maintaining acceptable levels of behaviour, related to the physical and emotional safety for everyone, is essential.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5"/>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219" name="Google Shape;219;p25"/>
          <p:cNvSpPr/>
          <p:nvPr/>
        </p:nvSpPr>
        <p:spPr>
          <a:xfrm>
            <a:off x="179499" y="274300"/>
            <a:ext cx="80859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FC7876"/>
                </a:solidFill>
                <a:latin typeface="Ribeye"/>
                <a:ea typeface="Ribeye"/>
                <a:cs typeface="Ribeye"/>
                <a:sym typeface="Ribeye"/>
              </a:rPr>
              <a:t>Costings</a:t>
            </a:r>
            <a:endParaRPr sz="4400" b="1" i="0" u="none" strike="noStrike" cap="none">
              <a:solidFill>
                <a:srgbClr val="FC7876"/>
              </a:solidFill>
              <a:latin typeface="Ribeye"/>
              <a:ea typeface="Ribeye"/>
              <a:cs typeface="Ribeye"/>
              <a:sym typeface="Ribeye"/>
            </a:endParaRPr>
          </a:p>
        </p:txBody>
      </p:sp>
      <p:sp>
        <p:nvSpPr>
          <p:cNvPr id="220" name="Google Shape;220;p25"/>
          <p:cNvSpPr txBox="1"/>
          <p:nvPr/>
        </p:nvSpPr>
        <p:spPr>
          <a:xfrm>
            <a:off x="365930" y="1043800"/>
            <a:ext cx="8208900" cy="415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cost of the trip is </a:t>
            </a:r>
            <a:r>
              <a:rPr lang="en-GB" sz="2400">
                <a:solidFill>
                  <a:schemeClr val="dk1"/>
                </a:solidFill>
                <a:latin typeface="Calibri"/>
                <a:ea typeface="Calibri"/>
                <a:cs typeface="Calibri"/>
                <a:sym typeface="Calibri"/>
              </a:rPr>
              <a:t> </a:t>
            </a:r>
            <a:r>
              <a:rPr lang="en-GB" sz="2000" b="1">
                <a:solidFill>
                  <a:schemeClr val="dk1"/>
                </a:solidFill>
                <a:latin typeface="Calibri"/>
                <a:ea typeface="Calibri"/>
                <a:cs typeface="Calibri"/>
                <a:sym typeface="Calibri"/>
              </a:rPr>
              <a:t>£233.31</a:t>
            </a:r>
            <a:r>
              <a:rPr lang="en-GB" sz="2000">
                <a:solidFill>
                  <a:schemeClr val="dk1"/>
                </a:solidFill>
                <a:latin typeface="Calibri"/>
                <a:ea typeface="Calibri"/>
                <a:cs typeface="Calibri"/>
                <a:sym typeface="Calibri"/>
              </a:rPr>
              <a:t> </a:t>
            </a:r>
            <a:r>
              <a:rPr lang="en-GB" sz="2000" b="0" i="0" u="none" strike="noStrike" cap="none">
                <a:solidFill>
                  <a:schemeClr val="dk1"/>
                </a:solidFill>
                <a:latin typeface="Calibri"/>
                <a:ea typeface="Calibri"/>
                <a:cs typeface="Calibri"/>
                <a:sym typeface="Calibri"/>
              </a:rPr>
              <a:t>and will include all activities, two night’s accommodation and meals throughout the visit.</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We recognise the financial strain that trips can put on families and work to reduce the cost in a number of ways, such as enterprise, procurement and allowing families to pay in instalments (5x £38.80 – </a:t>
            </a:r>
            <a:r>
              <a:rPr lang="en-GB" sz="2000">
                <a:solidFill>
                  <a:schemeClr val="dk1"/>
                </a:solidFill>
                <a:latin typeface="Calibri"/>
                <a:ea typeface="Calibri"/>
                <a:cs typeface="Calibri"/>
                <a:sym typeface="Calibri"/>
              </a:rPr>
              <a:t>Dec</a:t>
            </a:r>
            <a:r>
              <a:rPr lang="en-GB" sz="2000" b="0" i="0" u="none" strike="noStrike" cap="none">
                <a:solidFill>
                  <a:schemeClr val="dk1"/>
                </a:solidFill>
                <a:latin typeface="Calibri"/>
                <a:ea typeface="Calibri"/>
                <a:cs typeface="Calibri"/>
                <a:sym typeface="Calibri"/>
              </a:rPr>
              <a:t>-</a:t>
            </a:r>
            <a:r>
              <a:rPr lang="en-GB" sz="2000">
                <a:solidFill>
                  <a:schemeClr val="dk1"/>
                </a:solidFill>
                <a:latin typeface="Calibri"/>
                <a:ea typeface="Calibri"/>
                <a:cs typeface="Calibri"/>
                <a:sym typeface="Calibri"/>
              </a:rPr>
              <a:t>April + deposit £38.91</a:t>
            </a:r>
            <a:r>
              <a:rPr lang="en-GB" sz="20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School does require a commitment to attending the trip for the trip to go ahead, as we are not able to financially cover the booking for a wider class if a large group of children did not want to go. If you are unsure, need advice or support, please do not hesitate to contact the office, Mr Duckett or Mrs Narraway.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1"/>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227" name="Google Shape;227;p11"/>
          <p:cNvSpPr/>
          <p:nvPr/>
        </p:nvSpPr>
        <p:spPr>
          <a:xfrm>
            <a:off x="4479635" y="-2508367"/>
            <a:ext cx="184730" cy="501675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p:txBody>
      </p:sp>
      <p:pic>
        <p:nvPicPr>
          <p:cNvPr id="228" name="Google Shape;228;p11" descr="Related image">
            <a:hlinkClick r:id="rId4"/>
          </p:cNvPr>
          <p:cNvPicPr preferRelativeResize="0"/>
          <p:nvPr/>
        </p:nvPicPr>
        <p:blipFill rotWithShape="1">
          <a:blip r:embed="rId5">
            <a:alphaModFix/>
          </a:blip>
          <a:srcRect/>
          <a:stretch/>
        </p:blipFill>
        <p:spPr>
          <a:xfrm>
            <a:off x="611560" y="620688"/>
            <a:ext cx="7810500" cy="3905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98" name="Google Shape;98;p2"/>
          <p:cNvSpPr txBox="1"/>
          <p:nvPr/>
        </p:nvSpPr>
        <p:spPr>
          <a:xfrm>
            <a:off x="539552" y="1484784"/>
            <a:ext cx="79208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70C0"/>
              </a:solidFill>
              <a:latin typeface="Calibri"/>
              <a:ea typeface="Calibri"/>
              <a:cs typeface="Calibri"/>
              <a:sym typeface="Calibri"/>
            </a:endParaRPr>
          </a:p>
        </p:txBody>
      </p:sp>
      <p:sp>
        <p:nvSpPr>
          <p:cNvPr id="99" name="Google Shape;99;p2"/>
          <p:cNvSpPr/>
          <p:nvPr/>
        </p:nvSpPr>
        <p:spPr>
          <a:xfrm>
            <a:off x="83975" y="1102525"/>
            <a:ext cx="8736600" cy="3970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GB" sz="2500">
                <a:solidFill>
                  <a:schemeClr val="dk1"/>
                </a:solidFill>
                <a:latin typeface="Calibri"/>
                <a:ea typeface="Calibri"/>
                <a:cs typeface="Calibri"/>
                <a:sym typeface="Calibri"/>
              </a:rPr>
              <a:t>Boreatton Park, Baschurch, Shrewsbury </a:t>
            </a:r>
            <a:endParaRPr sz="250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GB" sz="2400" b="1">
                <a:solidFill>
                  <a:schemeClr val="dk1"/>
                </a:solidFill>
                <a:latin typeface="Calibri"/>
                <a:ea typeface="Calibri"/>
                <a:cs typeface="Calibri"/>
                <a:sym typeface="Calibri"/>
              </a:rPr>
              <a:t>Wednesday 22</a:t>
            </a:r>
            <a:r>
              <a:rPr lang="en-GB" sz="2400" b="1" baseline="30000">
                <a:solidFill>
                  <a:schemeClr val="dk1"/>
                </a:solidFill>
                <a:latin typeface="Calibri"/>
                <a:ea typeface="Calibri"/>
                <a:cs typeface="Calibri"/>
                <a:sym typeface="Calibri"/>
              </a:rPr>
              <a:t>nd</a:t>
            </a:r>
            <a:r>
              <a:rPr lang="en-GB" sz="2400" b="1">
                <a:solidFill>
                  <a:schemeClr val="dk1"/>
                </a:solidFill>
                <a:latin typeface="Calibri"/>
                <a:ea typeface="Calibri"/>
                <a:cs typeface="Calibri"/>
                <a:sym typeface="Calibri"/>
              </a:rPr>
              <a:t> April 2026 to Friday 24</a:t>
            </a:r>
            <a:r>
              <a:rPr lang="en-GB" sz="2400" b="1" baseline="30000">
                <a:solidFill>
                  <a:schemeClr val="dk1"/>
                </a:solidFill>
                <a:latin typeface="Calibri"/>
                <a:ea typeface="Calibri"/>
                <a:cs typeface="Calibri"/>
                <a:sym typeface="Calibri"/>
              </a:rPr>
              <a:t>th</a:t>
            </a:r>
            <a:r>
              <a:rPr lang="en-GB" sz="2400" b="1">
                <a:solidFill>
                  <a:schemeClr val="dk1"/>
                </a:solidFill>
                <a:latin typeface="Calibri"/>
                <a:ea typeface="Calibri"/>
                <a:cs typeface="Calibri"/>
                <a:sym typeface="Calibri"/>
              </a:rPr>
              <a:t> April 2026.</a:t>
            </a: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The children will leave school </a:t>
            </a:r>
            <a:r>
              <a:rPr lang="en-GB" sz="2400">
                <a:solidFill>
                  <a:schemeClr val="dk1"/>
                </a:solidFill>
                <a:latin typeface="Calibri"/>
                <a:ea typeface="Calibri"/>
                <a:cs typeface="Calibri"/>
                <a:sym typeface="Calibri"/>
              </a:rPr>
              <a:t>at 10am </a:t>
            </a:r>
            <a:r>
              <a:rPr lang="en-GB" sz="2400" b="0" i="0" u="none" strike="noStrike" cap="none">
                <a:solidFill>
                  <a:schemeClr val="dk1"/>
                </a:solidFill>
                <a:latin typeface="Calibri"/>
                <a:ea typeface="Calibri"/>
                <a:cs typeface="Calibri"/>
                <a:sym typeface="Calibri"/>
              </a:rPr>
              <a:t>and arrive </a:t>
            </a:r>
            <a:r>
              <a:rPr lang="en-GB" sz="2400">
                <a:solidFill>
                  <a:schemeClr val="dk1"/>
                </a:solidFill>
                <a:latin typeface="Calibri"/>
                <a:ea typeface="Calibri"/>
                <a:cs typeface="Calibri"/>
                <a:sym typeface="Calibri"/>
              </a:rPr>
              <a:t>Boreatton Park</a:t>
            </a:r>
            <a:r>
              <a:rPr lang="en-GB" sz="2400" b="0" i="0" u="none" strike="noStrike" cap="none">
                <a:solidFill>
                  <a:schemeClr val="dk1"/>
                </a:solidFill>
                <a:latin typeface="Calibri"/>
                <a:ea typeface="Calibri"/>
                <a:cs typeface="Calibri"/>
                <a:sym typeface="Calibri"/>
              </a:rPr>
              <a:t> around 1</a:t>
            </a:r>
            <a:r>
              <a:rPr lang="en-GB" sz="2400">
                <a:solidFill>
                  <a:schemeClr val="dk1"/>
                </a:solidFill>
                <a:latin typeface="Calibri"/>
                <a:ea typeface="Calibri"/>
                <a:cs typeface="Calibri"/>
                <a:sym typeface="Calibri"/>
              </a:rPr>
              <a:t>2</a:t>
            </a:r>
            <a:r>
              <a:rPr lang="en-GB" sz="2400" b="0" i="0" u="none" strike="noStrike" cap="none">
                <a:solidFill>
                  <a:schemeClr val="dk1"/>
                </a:solidFill>
                <a:latin typeface="Calibri"/>
                <a:ea typeface="Calibri"/>
                <a:cs typeface="Calibri"/>
                <a:sym typeface="Calibri"/>
              </a:rPr>
              <a:t>.00 and will get settled in.  We will leave </a:t>
            </a:r>
            <a:r>
              <a:rPr lang="en-GB" sz="2400">
                <a:solidFill>
                  <a:schemeClr val="dk1"/>
                </a:solidFill>
                <a:latin typeface="Calibri"/>
                <a:ea typeface="Calibri"/>
                <a:cs typeface="Calibri"/>
                <a:sym typeface="Calibri"/>
              </a:rPr>
              <a:t>Shrewsbury</a:t>
            </a:r>
            <a:r>
              <a:rPr lang="en-GB" sz="2400" b="0" i="0" u="none" strike="noStrike" cap="none">
                <a:solidFill>
                  <a:schemeClr val="dk1"/>
                </a:solidFill>
                <a:latin typeface="Calibri"/>
                <a:ea typeface="Calibri"/>
                <a:cs typeface="Calibri"/>
                <a:sym typeface="Calibri"/>
              </a:rPr>
              <a:t> on the Friday, departure will be around 13.</a:t>
            </a:r>
            <a:r>
              <a:rPr lang="en-GB" sz="2400">
                <a:solidFill>
                  <a:schemeClr val="dk1"/>
                </a:solidFill>
                <a:latin typeface="Calibri"/>
                <a:ea typeface="Calibri"/>
                <a:cs typeface="Calibri"/>
                <a:sym typeface="Calibri"/>
              </a:rPr>
              <a:t>0</a:t>
            </a:r>
            <a:r>
              <a:rPr lang="en-GB" sz="2400" b="0" i="0" u="none" strike="noStrike" cap="none">
                <a:solidFill>
                  <a:schemeClr val="dk1"/>
                </a:solidFill>
                <a:latin typeface="Calibri"/>
                <a:ea typeface="Calibri"/>
                <a:cs typeface="Calibri"/>
                <a:sym typeface="Calibri"/>
              </a:rPr>
              <a:t>0 so hopefully we should be back to school by the end of the school day.  </a:t>
            </a:r>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If there is any delay we will make sure a message is sent 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00" name="Google Shape;100;p2"/>
          <p:cNvSpPr/>
          <p:nvPr/>
        </p:nvSpPr>
        <p:spPr>
          <a:xfrm>
            <a:off x="626976" y="333073"/>
            <a:ext cx="789004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FC7876"/>
                </a:solidFill>
                <a:latin typeface="Ribeye"/>
                <a:ea typeface="Ribeye"/>
                <a:cs typeface="Ribeye"/>
                <a:sym typeface="Ribeye"/>
              </a:rPr>
              <a:t>When and Where?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3a063b7f863_0_26"/>
          <p:cNvPicPr preferRelativeResize="0"/>
          <p:nvPr/>
        </p:nvPicPr>
        <p:blipFill>
          <a:blip r:embed="rId3">
            <a:alphaModFix/>
          </a:blip>
          <a:stretch>
            <a:fillRect/>
          </a:stretch>
        </p:blipFill>
        <p:spPr>
          <a:xfrm>
            <a:off x="43100" y="926825"/>
            <a:ext cx="9040100" cy="434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13" name="Google Shape;113;p3"/>
          <p:cNvSpPr/>
          <p:nvPr/>
        </p:nvSpPr>
        <p:spPr>
          <a:xfrm>
            <a:off x="4479635" y="-2508367"/>
            <a:ext cx="184730" cy="501675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p:txBody>
      </p:sp>
      <p:sp>
        <p:nvSpPr>
          <p:cNvPr id="114" name="Google Shape;114;p3"/>
          <p:cNvSpPr/>
          <p:nvPr/>
        </p:nvSpPr>
        <p:spPr>
          <a:xfrm>
            <a:off x="1" y="260648"/>
            <a:ext cx="907297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FC7876"/>
                </a:solidFill>
                <a:latin typeface="Ribeye"/>
                <a:ea typeface="Ribeye"/>
                <a:cs typeface="Ribeye"/>
                <a:sym typeface="Ribeye"/>
              </a:rPr>
              <a:t>What will happen when we get there?</a:t>
            </a:r>
            <a:endParaRPr sz="3600" b="1" i="0" u="none" strike="noStrike" cap="none">
              <a:solidFill>
                <a:srgbClr val="FC7876"/>
              </a:solidFill>
              <a:latin typeface="Ribeye"/>
              <a:ea typeface="Ribeye"/>
              <a:cs typeface="Ribeye"/>
              <a:sym typeface="Ribeye"/>
            </a:endParaRPr>
          </a:p>
        </p:txBody>
      </p:sp>
      <p:sp>
        <p:nvSpPr>
          <p:cNvPr id="115" name="Google Shape;115;p3"/>
          <p:cNvSpPr txBox="1"/>
          <p:nvPr/>
        </p:nvSpPr>
        <p:spPr>
          <a:xfrm>
            <a:off x="375179" y="1095959"/>
            <a:ext cx="8208900" cy="369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a:solidFill>
                  <a:srgbClr val="002060"/>
                </a:solidFill>
                <a:latin typeface="Calibri"/>
                <a:ea typeface="Calibri"/>
                <a:cs typeface="Calibri"/>
                <a:sym typeface="Calibri"/>
              </a:rPr>
              <a:t>The children will arrive around 12pm.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a:solidFill>
                  <a:srgbClr val="002060"/>
                </a:solidFill>
                <a:latin typeface="Calibri"/>
                <a:ea typeface="Calibri"/>
                <a:cs typeface="Calibri"/>
                <a:sym typeface="Calibri"/>
              </a:rPr>
              <a:t>They will meet their course leader.</a:t>
            </a:r>
            <a:endParaRPr sz="2600" b="0" i="0" u="none" strike="noStrike" cap="none">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2060"/>
              </a:buClr>
              <a:buSzPts val="2600"/>
              <a:buFont typeface="Calibri"/>
              <a:buChar char="•"/>
            </a:pPr>
            <a:r>
              <a:rPr lang="en-GB" sz="2600">
                <a:solidFill>
                  <a:srgbClr val="002060"/>
                </a:solidFill>
                <a:latin typeface="Calibri"/>
                <a:ea typeface="Calibri"/>
                <a:cs typeface="Calibri"/>
                <a:sym typeface="Calibri"/>
              </a:rPr>
              <a:t>They will have lunch at the centre. </a:t>
            </a:r>
            <a:endParaRPr sz="260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a:solidFill>
                  <a:srgbClr val="002060"/>
                </a:solidFill>
                <a:latin typeface="Calibri"/>
                <a:ea typeface="Calibri"/>
                <a:cs typeface="Calibri"/>
                <a:sym typeface="Calibri"/>
              </a:rPr>
              <a:t>They will be taken to their dorms.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a:solidFill>
                  <a:srgbClr val="002060"/>
                </a:solidFill>
                <a:latin typeface="Calibri"/>
                <a:ea typeface="Calibri"/>
                <a:cs typeface="Calibri"/>
                <a:sym typeface="Calibri"/>
              </a:rPr>
              <a:t>Children will be asked to make their own beds.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a:solidFill>
                  <a:srgbClr val="002060"/>
                </a:solidFill>
                <a:latin typeface="Calibri"/>
                <a:ea typeface="Calibri"/>
                <a:cs typeface="Calibri"/>
                <a:sym typeface="Calibri"/>
              </a:rPr>
              <a:t>They will be taken out to take part in their first activity with the class split into 3 groups.  The course leaders will lead the activities but school staff will also be with them.  </a:t>
            </a:r>
            <a:endParaRPr sz="2600" b="0" i="0" u="none" strike="noStrike" cap="none">
              <a:solidFill>
                <a:srgbClr val="00206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22" name="Google Shape;122;p4"/>
          <p:cNvSpPr/>
          <p:nvPr/>
        </p:nvSpPr>
        <p:spPr>
          <a:xfrm>
            <a:off x="4479635" y="-2508367"/>
            <a:ext cx="184730" cy="501675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p:txBody>
      </p:sp>
      <p:sp>
        <p:nvSpPr>
          <p:cNvPr id="123" name="Google Shape;123;p4"/>
          <p:cNvSpPr txBox="1"/>
          <p:nvPr/>
        </p:nvSpPr>
        <p:spPr>
          <a:xfrm>
            <a:off x="513224" y="3859902"/>
            <a:ext cx="8208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4" name="Google Shape;124;p4"/>
          <p:cNvPicPr preferRelativeResize="0"/>
          <p:nvPr/>
        </p:nvPicPr>
        <p:blipFill>
          <a:blip r:embed="rId4">
            <a:alphaModFix/>
          </a:blip>
          <a:stretch>
            <a:fillRect/>
          </a:stretch>
        </p:blipFill>
        <p:spPr>
          <a:xfrm>
            <a:off x="1178750" y="161725"/>
            <a:ext cx="6444351" cy="4587025"/>
          </a:xfrm>
          <a:prstGeom prst="rect">
            <a:avLst/>
          </a:prstGeom>
          <a:noFill/>
          <a:ln>
            <a:noFill/>
          </a:ln>
        </p:spPr>
      </p:pic>
      <p:sp>
        <p:nvSpPr>
          <p:cNvPr id="125" name="Google Shape;125;p4"/>
          <p:cNvSpPr txBox="1"/>
          <p:nvPr/>
        </p:nvSpPr>
        <p:spPr>
          <a:xfrm>
            <a:off x="121300" y="4741200"/>
            <a:ext cx="8350800" cy="44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200">
                <a:solidFill>
                  <a:schemeClr val="dk1"/>
                </a:solidFill>
                <a:latin typeface="Calibri"/>
                <a:ea typeface="Calibri"/>
                <a:cs typeface="Calibri"/>
                <a:sym typeface="Calibri"/>
              </a:rPr>
              <a:t>Tall timbers lodges </a:t>
            </a: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g3a063b7f863_0_31"/>
          <p:cNvPicPr preferRelativeResize="0"/>
          <p:nvPr/>
        </p:nvPicPr>
        <p:blipFill>
          <a:blip r:embed="rId3">
            <a:alphaModFix/>
          </a:blip>
          <a:stretch>
            <a:fillRect/>
          </a:stretch>
        </p:blipFill>
        <p:spPr>
          <a:xfrm>
            <a:off x="516300" y="618925"/>
            <a:ext cx="8441074" cy="5140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5"/>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38" name="Google Shape;138;p5"/>
          <p:cNvSpPr/>
          <p:nvPr/>
        </p:nvSpPr>
        <p:spPr>
          <a:xfrm>
            <a:off x="-249123" y="145238"/>
            <a:ext cx="9642245"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FC7876"/>
                </a:solidFill>
                <a:latin typeface="Ribeye"/>
                <a:ea typeface="Ribeye"/>
                <a:cs typeface="Ribeye"/>
                <a:sym typeface="Ribeye"/>
              </a:rPr>
              <a:t>What types of activities might we do?</a:t>
            </a:r>
            <a:endParaRPr sz="3600" b="1" i="0" u="none" strike="noStrike" cap="none">
              <a:solidFill>
                <a:srgbClr val="FC7876"/>
              </a:solidFill>
              <a:latin typeface="Ribeye"/>
              <a:ea typeface="Ribeye"/>
              <a:cs typeface="Ribeye"/>
              <a:sym typeface="Ribeye"/>
            </a:endParaRPr>
          </a:p>
        </p:txBody>
      </p:sp>
      <p:sp>
        <p:nvSpPr>
          <p:cNvPr id="139" name="Google Shape;139;p5"/>
          <p:cNvSpPr txBox="1"/>
          <p:nvPr/>
        </p:nvSpPr>
        <p:spPr>
          <a:xfrm>
            <a:off x="375179" y="806814"/>
            <a:ext cx="8208900" cy="3694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a:solidFill>
                  <a:srgbClr val="002060"/>
                </a:solidFill>
                <a:latin typeface="Calibri"/>
                <a:ea typeface="Calibri"/>
                <a:cs typeface="Calibri"/>
                <a:sym typeface="Calibri"/>
              </a:rPr>
              <a:t>Nightline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a:solidFill>
                  <a:srgbClr val="002060"/>
                </a:solidFill>
                <a:latin typeface="Calibri"/>
                <a:ea typeface="Calibri"/>
                <a:cs typeface="Calibri"/>
                <a:sym typeface="Calibri"/>
              </a:rPr>
              <a:t>Raft building</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a:solidFill>
                  <a:srgbClr val="002060"/>
                </a:solidFill>
                <a:latin typeface="Calibri"/>
                <a:ea typeface="Calibri"/>
                <a:cs typeface="Calibri"/>
                <a:sym typeface="Calibri"/>
              </a:rPr>
              <a:t>Problem solving</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a:solidFill>
                  <a:srgbClr val="002060"/>
                </a:solidFill>
                <a:latin typeface="Calibri"/>
                <a:ea typeface="Calibri"/>
                <a:cs typeface="Calibri"/>
                <a:sym typeface="Calibri"/>
              </a:rPr>
              <a:t>High ropes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a:solidFill>
                  <a:srgbClr val="002060"/>
                </a:solidFill>
                <a:latin typeface="Calibri"/>
                <a:ea typeface="Calibri"/>
                <a:cs typeface="Calibri"/>
                <a:sym typeface="Calibri"/>
              </a:rPr>
              <a:t>Campfire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2060"/>
              </a:buClr>
              <a:buSzPts val="2600"/>
              <a:buFont typeface="Arial"/>
              <a:buChar char="•"/>
            </a:pPr>
            <a:r>
              <a:rPr lang="en-GB" sz="2600" b="0" i="0" u="none" strike="noStrike" cap="none">
                <a:solidFill>
                  <a:srgbClr val="002060"/>
                </a:solidFill>
                <a:latin typeface="Calibri"/>
                <a:ea typeface="Calibri"/>
                <a:cs typeface="Calibri"/>
                <a:sym typeface="Calibri"/>
              </a:rPr>
              <a:t>Archery</a:t>
            </a:r>
            <a:endParaRPr sz="2600" b="0" i="0" u="none" strike="noStrike" cap="none">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2060"/>
              </a:buClr>
              <a:buSzPts val="2600"/>
              <a:buFont typeface="Calibri"/>
              <a:buChar char="•"/>
            </a:pPr>
            <a:r>
              <a:rPr lang="en-GB" sz="2600" b="0" i="0" u="none" strike="noStrike" cap="none">
                <a:solidFill>
                  <a:srgbClr val="002060"/>
                </a:solidFill>
                <a:latin typeface="Calibri"/>
                <a:ea typeface="Calibri"/>
                <a:cs typeface="Calibri"/>
                <a:sym typeface="Calibri"/>
              </a:rPr>
              <a:t>Leap of faith</a:t>
            </a:r>
            <a:endParaRPr/>
          </a:p>
          <a:p>
            <a:pPr marL="457200" marR="0" lvl="0" indent="-457200" algn="l" rtl="0">
              <a:lnSpc>
                <a:spcPct val="100000"/>
              </a:lnSpc>
              <a:spcBef>
                <a:spcPts val="0"/>
              </a:spcBef>
              <a:spcAft>
                <a:spcPts val="0"/>
              </a:spcAft>
              <a:buClr>
                <a:srgbClr val="002060"/>
              </a:buClr>
              <a:buSzPts val="2600"/>
              <a:buFont typeface="Calibri"/>
              <a:buChar char="•"/>
            </a:pPr>
            <a:r>
              <a:rPr lang="en-GB" sz="2600">
                <a:solidFill>
                  <a:srgbClr val="002060"/>
                </a:solidFill>
                <a:latin typeface="Calibri"/>
                <a:ea typeface="Calibri"/>
                <a:cs typeface="Calibri"/>
                <a:sym typeface="Calibri"/>
              </a:rPr>
              <a:t>Paddleboarding</a:t>
            </a:r>
            <a:endParaRPr sz="260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2060"/>
              </a:buClr>
              <a:buSzPts val="2600"/>
              <a:buFont typeface="Calibri"/>
              <a:buChar char="•"/>
            </a:pPr>
            <a:r>
              <a:rPr lang="en-GB" sz="2600">
                <a:solidFill>
                  <a:srgbClr val="002060"/>
                </a:solidFill>
                <a:latin typeface="Calibri"/>
                <a:ea typeface="Calibri"/>
                <a:cs typeface="Calibri"/>
                <a:sym typeface="Calibri"/>
              </a:rPr>
              <a:t>Kayaking</a:t>
            </a:r>
            <a:endParaRPr sz="2600">
              <a:solidFill>
                <a:srgbClr val="002060"/>
              </a:solidFill>
              <a:latin typeface="Calibri"/>
              <a:ea typeface="Calibri"/>
              <a:cs typeface="Calibri"/>
              <a:sym typeface="Calibri"/>
            </a:endParaRPr>
          </a:p>
        </p:txBody>
      </p:sp>
      <p:pic>
        <p:nvPicPr>
          <p:cNvPr id="140" name="Google Shape;140;p5"/>
          <p:cNvPicPr preferRelativeResize="0"/>
          <p:nvPr/>
        </p:nvPicPr>
        <p:blipFill>
          <a:blip r:embed="rId4">
            <a:alphaModFix/>
          </a:blip>
          <a:stretch>
            <a:fillRect/>
          </a:stretch>
        </p:blipFill>
        <p:spPr>
          <a:xfrm>
            <a:off x="4012075" y="791527"/>
            <a:ext cx="4572001" cy="61462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3a063b7f863_0_10"/>
          <p:cNvPicPr preferRelativeResize="0"/>
          <p:nvPr/>
        </p:nvPicPr>
        <p:blipFill>
          <a:blip r:embed="rId3">
            <a:alphaModFix/>
          </a:blip>
          <a:stretch>
            <a:fillRect/>
          </a:stretch>
        </p:blipFill>
        <p:spPr>
          <a:xfrm>
            <a:off x="77925" y="0"/>
            <a:ext cx="3021774" cy="2743899"/>
          </a:xfrm>
          <a:prstGeom prst="rect">
            <a:avLst/>
          </a:prstGeom>
          <a:noFill/>
          <a:ln>
            <a:noFill/>
          </a:ln>
        </p:spPr>
      </p:pic>
      <p:pic>
        <p:nvPicPr>
          <p:cNvPr id="147" name="Google Shape;147;g3a063b7f863_0_10"/>
          <p:cNvPicPr preferRelativeResize="0"/>
          <p:nvPr/>
        </p:nvPicPr>
        <p:blipFill>
          <a:blip r:embed="rId4">
            <a:alphaModFix/>
          </a:blip>
          <a:stretch>
            <a:fillRect/>
          </a:stretch>
        </p:blipFill>
        <p:spPr>
          <a:xfrm>
            <a:off x="6559053" y="147425"/>
            <a:ext cx="2301922" cy="2142425"/>
          </a:xfrm>
          <a:prstGeom prst="rect">
            <a:avLst/>
          </a:prstGeom>
          <a:noFill/>
          <a:ln>
            <a:noFill/>
          </a:ln>
        </p:spPr>
      </p:pic>
      <p:pic>
        <p:nvPicPr>
          <p:cNvPr id="148" name="Google Shape;148;g3a063b7f863_0_10"/>
          <p:cNvPicPr preferRelativeResize="0"/>
          <p:nvPr/>
        </p:nvPicPr>
        <p:blipFill>
          <a:blip r:embed="rId5">
            <a:alphaModFix/>
          </a:blip>
          <a:stretch>
            <a:fillRect/>
          </a:stretch>
        </p:blipFill>
        <p:spPr>
          <a:xfrm>
            <a:off x="3147975" y="147425"/>
            <a:ext cx="3080975" cy="3017025"/>
          </a:xfrm>
          <a:prstGeom prst="rect">
            <a:avLst/>
          </a:prstGeom>
          <a:noFill/>
          <a:ln>
            <a:noFill/>
          </a:ln>
        </p:spPr>
      </p:pic>
      <p:pic>
        <p:nvPicPr>
          <p:cNvPr id="149" name="Google Shape;149;g3a063b7f863_0_10"/>
          <p:cNvPicPr preferRelativeResize="0"/>
          <p:nvPr/>
        </p:nvPicPr>
        <p:blipFill>
          <a:blip r:embed="rId6">
            <a:alphaModFix/>
          </a:blip>
          <a:stretch>
            <a:fillRect/>
          </a:stretch>
        </p:blipFill>
        <p:spPr>
          <a:xfrm>
            <a:off x="-46675" y="3506625"/>
            <a:ext cx="9144000" cy="2662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3a063b7f863_0_18"/>
          <p:cNvPicPr preferRelativeResize="0"/>
          <p:nvPr/>
        </p:nvPicPr>
        <p:blipFill>
          <a:blip r:embed="rId3">
            <a:alphaModFix/>
          </a:blip>
          <a:stretch>
            <a:fillRect/>
          </a:stretch>
        </p:blipFill>
        <p:spPr>
          <a:xfrm>
            <a:off x="245700" y="320350"/>
            <a:ext cx="8839201" cy="2485042"/>
          </a:xfrm>
          <a:prstGeom prst="rect">
            <a:avLst/>
          </a:prstGeom>
          <a:noFill/>
          <a:ln>
            <a:noFill/>
          </a:ln>
        </p:spPr>
      </p:pic>
      <p:pic>
        <p:nvPicPr>
          <p:cNvPr id="156" name="Google Shape;156;g3a063b7f863_0_18"/>
          <p:cNvPicPr preferRelativeResize="0"/>
          <p:nvPr/>
        </p:nvPicPr>
        <p:blipFill>
          <a:blip r:embed="rId4">
            <a:alphaModFix/>
          </a:blip>
          <a:stretch>
            <a:fillRect/>
          </a:stretch>
        </p:blipFill>
        <p:spPr>
          <a:xfrm>
            <a:off x="3250150" y="3064503"/>
            <a:ext cx="5834750" cy="2309250"/>
          </a:xfrm>
          <a:prstGeom prst="rect">
            <a:avLst/>
          </a:prstGeom>
          <a:noFill/>
          <a:ln>
            <a:noFill/>
          </a:ln>
        </p:spPr>
      </p:pic>
      <p:pic>
        <p:nvPicPr>
          <p:cNvPr id="157" name="Google Shape;157;g3a063b7f863_0_18"/>
          <p:cNvPicPr preferRelativeResize="0"/>
          <p:nvPr/>
        </p:nvPicPr>
        <p:blipFill rotWithShape="1">
          <a:blip r:embed="rId5">
            <a:alphaModFix/>
          </a:blip>
          <a:srcRect b="17450"/>
          <a:stretch/>
        </p:blipFill>
        <p:spPr>
          <a:xfrm>
            <a:off x="331225" y="3133225"/>
            <a:ext cx="2766525" cy="224052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896</Words>
  <Application>Microsoft Office PowerPoint</Application>
  <PresentationFormat>On-screen Show (4:3)</PresentationFormat>
  <Paragraphs>148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Ribeye</vt:lpstr>
      <vt:lpstr>Calibri</vt:lpstr>
      <vt:lpstr>Arial</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Mrs Narraway</dc:creator>
  <cp:lastModifiedBy>Rachel Burns</cp:lastModifiedBy>
  <cp:revision>1</cp:revision>
  <dcterms:created xsi:type="dcterms:W3CDTF">2014-09-14T08:45:36Z</dcterms:created>
  <dcterms:modified xsi:type="dcterms:W3CDTF">2026-03-12T13:54:54Z</dcterms:modified>
</cp:coreProperties>
</file>