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i7ad56Y+p2MZ14ymVww3bJORZw3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3258234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 name="Google Shape;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 name="Google Shape;12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 name="Google Shape;16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6"/>
          <p:cNvSpPr>
            <a:spLocks noGrp="1"/>
          </p:cNvSpPr>
          <p:nvPr>
            <p:ph type="pic" idx="2"/>
          </p:nvPr>
        </p:nvSpPr>
        <p:spPr>
          <a:xfrm>
            <a:off x="5183188" y="987425"/>
            <a:ext cx="6172200" cy="4873625"/>
          </a:xfrm>
          <a:prstGeom prst="rect">
            <a:avLst/>
          </a:prstGeom>
          <a:noFill/>
          <a:ln>
            <a:noFill/>
          </a:ln>
        </p:spPr>
      </p:sp>
      <p:sp>
        <p:nvSpPr>
          <p:cNvPr id="64" name="Google Shape;64;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aretecentre.co.uk/arete-centre-uk/"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aretecentre.co.uk/staff/" TargetMode="External"/><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2550592" y="69629"/>
            <a:ext cx="6842790"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err="1">
                <a:solidFill>
                  <a:srgbClr val="FF0000"/>
                </a:solidFill>
                <a:latin typeface="Calibri"/>
                <a:ea typeface="Calibri"/>
                <a:cs typeface="Calibri"/>
                <a:sym typeface="Calibri"/>
              </a:rPr>
              <a:t>Arete</a:t>
            </a:r>
            <a:r>
              <a:rPr lang="en-GB" sz="4800" b="1" i="0" u="none" strike="noStrike" cap="none" dirty="0">
                <a:solidFill>
                  <a:srgbClr val="FF0000"/>
                </a:solidFill>
                <a:latin typeface="Calibri"/>
                <a:ea typeface="Calibri"/>
                <a:cs typeface="Calibri"/>
                <a:sym typeface="Calibri"/>
              </a:rPr>
              <a:t> Residential</a:t>
            </a:r>
            <a:endParaRPr sz="4800" b="1" i="0" u="none" strike="noStrike" cap="none" dirty="0">
              <a:solidFill>
                <a:srgbClr val="FF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a:solidFill>
                  <a:srgbClr val="FF0000"/>
                </a:solidFill>
                <a:latin typeface="Calibri"/>
                <a:ea typeface="Calibri"/>
                <a:cs typeface="Calibri"/>
                <a:sym typeface="Calibri"/>
              </a:rPr>
              <a:t>Year Six </a:t>
            </a:r>
            <a:r>
              <a:rPr lang="en-GB" sz="4800" b="1" i="0" u="none" strike="noStrike" cap="none" dirty="0" smtClean="0">
                <a:solidFill>
                  <a:srgbClr val="FF0000"/>
                </a:solidFill>
                <a:latin typeface="Calibri"/>
                <a:ea typeface="Calibri"/>
                <a:cs typeface="Calibri"/>
                <a:sym typeface="Calibri"/>
              </a:rPr>
              <a:t>Social Story</a:t>
            </a:r>
            <a:endParaRPr sz="4800" b="1" i="0" u="none" strike="noStrike" cap="none" dirty="0">
              <a:solidFill>
                <a:srgbClr val="FF0000"/>
              </a:solidFill>
              <a:latin typeface="Calibri"/>
              <a:ea typeface="Calibri"/>
              <a:cs typeface="Calibri"/>
              <a:sym typeface="Calibri"/>
            </a:endParaRPr>
          </a:p>
        </p:txBody>
      </p:sp>
      <p:pic>
        <p:nvPicPr>
          <p:cNvPr id="85" name="Google Shape;85;p1"/>
          <p:cNvPicPr preferRelativeResize="0"/>
          <p:nvPr/>
        </p:nvPicPr>
        <p:blipFill rotWithShape="1">
          <a:blip r:embed="rId3">
            <a:alphaModFix/>
          </a:blip>
          <a:srcRect/>
          <a:stretch/>
        </p:blipFill>
        <p:spPr>
          <a:xfrm>
            <a:off x="5312900" y="1639249"/>
            <a:ext cx="6751579" cy="3301867"/>
          </a:xfrm>
          <a:prstGeom prst="rect">
            <a:avLst/>
          </a:prstGeom>
          <a:noFill/>
          <a:ln>
            <a:noFill/>
          </a:ln>
        </p:spPr>
      </p:pic>
      <p:pic>
        <p:nvPicPr>
          <p:cNvPr id="86" name="Google Shape;86;p1"/>
          <p:cNvPicPr preferRelativeResize="0"/>
          <p:nvPr/>
        </p:nvPicPr>
        <p:blipFill rotWithShape="1">
          <a:blip r:embed="rId4">
            <a:alphaModFix/>
          </a:blip>
          <a:srcRect/>
          <a:stretch/>
        </p:blipFill>
        <p:spPr>
          <a:xfrm>
            <a:off x="83890" y="1639248"/>
            <a:ext cx="5150840" cy="3345917"/>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p:nvPr/>
        </p:nvSpPr>
        <p:spPr>
          <a:xfrm>
            <a:off x="3343584" y="185497"/>
            <a:ext cx="568610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rgbClr val="FF0000"/>
                </a:solidFill>
                <a:latin typeface="Calibri"/>
                <a:ea typeface="Calibri"/>
                <a:cs typeface="Calibri"/>
                <a:sym typeface="Calibri"/>
              </a:rPr>
              <a:t>When and where are you going?</a:t>
            </a:r>
            <a:endParaRPr sz="3200" b="1" i="0" u="none" strike="noStrike" cap="none">
              <a:solidFill>
                <a:srgbClr val="FF0000"/>
              </a:solidFill>
              <a:latin typeface="Calibri"/>
              <a:ea typeface="Calibri"/>
              <a:cs typeface="Calibri"/>
              <a:sym typeface="Calibri"/>
            </a:endParaRPr>
          </a:p>
        </p:txBody>
      </p:sp>
      <p:sp>
        <p:nvSpPr>
          <p:cNvPr id="92" name="Google Shape;92;p2"/>
          <p:cNvSpPr txBox="1"/>
          <p:nvPr/>
        </p:nvSpPr>
        <p:spPr>
          <a:xfrm>
            <a:off x="972065" y="770272"/>
            <a:ext cx="9844216"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2060"/>
                </a:solidFill>
                <a:latin typeface="Calibri"/>
                <a:ea typeface="Calibri"/>
                <a:cs typeface="Calibri"/>
                <a:sym typeface="Calibri"/>
              </a:rPr>
              <a:t>You are booked to go to the Arete Outdoor Education Centre from Monday 4</a:t>
            </a:r>
            <a:r>
              <a:rPr lang="en-GB" sz="1800" b="0" i="0" u="none" strike="noStrike" cap="none" baseline="30000">
                <a:solidFill>
                  <a:srgbClr val="002060"/>
                </a:solidFill>
                <a:latin typeface="Calibri"/>
                <a:ea typeface="Calibri"/>
                <a:cs typeface="Calibri"/>
                <a:sym typeface="Calibri"/>
              </a:rPr>
              <a:t>th</a:t>
            </a:r>
            <a:r>
              <a:rPr lang="en-GB" sz="1800" b="0" i="0" u="none" strike="noStrike" cap="none">
                <a:solidFill>
                  <a:srgbClr val="002060"/>
                </a:solidFill>
                <a:latin typeface="Calibri"/>
                <a:ea typeface="Calibri"/>
                <a:cs typeface="Calibri"/>
                <a:sym typeface="Calibri"/>
              </a:rPr>
              <a:t> October to Friday 8</a:t>
            </a:r>
            <a:r>
              <a:rPr lang="en-GB" sz="1800" b="0" i="0" u="none" strike="noStrike" cap="none" baseline="30000">
                <a:solidFill>
                  <a:srgbClr val="002060"/>
                </a:solidFill>
                <a:latin typeface="Calibri"/>
                <a:ea typeface="Calibri"/>
                <a:cs typeface="Calibri"/>
                <a:sym typeface="Calibri"/>
              </a:rPr>
              <a:t>th</a:t>
            </a:r>
            <a:r>
              <a:rPr lang="en-GB" sz="1800" b="0" i="0" u="none" strike="noStrike" cap="none">
                <a:solidFill>
                  <a:srgbClr val="00206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2060"/>
                </a:solidFill>
                <a:latin typeface="Calibri"/>
                <a:ea typeface="Calibri"/>
                <a:cs typeface="Calibri"/>
                <a:sym typeface="Calibri"/>
              </a:rPr>
              <a:t>You will be going to the Arete centre in North Wales. The journey will take around 2 hours and will be via a coach. </a:t>
            </a:r>
            <a:endParaRPr sz="1800" b="0" i="0" u="none" strike="noStrike" cap="none">
              <a:solidFill>
                <a:srgbClr val="002060"/>
              </a:solidFill>
              <a:latin typeface="Calibri"/>
              <a:ea typeface="Calibri"/>
              <a:cs typeface="Calibri"/>
              <a:sym typeface="Calibri"/>
            </a:endParaRPr>
          </a:p>
        </p:txBody>
      </p:sp>
      <p:pic>
        <p:nvPicPr>
          <p:cNvPr id="93" name="Google Shape;93;p2"/>
          <p:cNvPicPr preferRelativeResize="0"/>
          <p:nvPr/>
        </p:nvPicPr>
        <p:blipFill rotWithShape="1">
          <a:blip r:embed="rId3">
            <a:alphaModFix/>
          </a:blip>
          <a:srcRect/>
          <a:stretch/>
        </p:blipFill>
        <p:spPr>
          <a:xfrm>
            <a:off x="2217247" y="2674315"/>
            <a:ext cx="7938782" cy="3888853"/>
          </a:xfrm>
          <a:prstGeom prst="rect">
            <a:avLst/>
          </a:prstGeom>
          <a:noFill/>
          <a:ln>
            <a:noFill/>
          </a:ln>
        </p:spPr>
      </p:pic>
      <p:sp>
        <p:nvSpPr>
          <p:cNvPr id="94" name="Google Shape;94;p2"/>
          <p:cNvSpPr/>
          <p:nvPr/>
        </p:nvSpPr>
        <p:spPr>
          <a:xfrm>
            <a:off x="3636594" y="2137792"/>
            <a:ext cx="479047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https://www.aretecentre.co.uk/arete-centre-uk/</a:t>
            </a:r>
            <a:r>
              <a:rPr lang="en-GB"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p:nvPr/>
        </p:nvSpPr>
        <p:spPr>
          <a:xfrm>
            <a:off x="3496739" y="185497"/>
            <a:ext cx="5379806"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rgbClr val="FF0000"/>
                </a:solidFill>
                <a:latin typeface="Calibri"/>
                <a:ea typeface="Calibri"/>
                <a:cs typeface="Calibri"/>
                <a:sym typeface="Calibri"/>
              </a:rPr>
              <a:t>Who will be working with me?</a:t>
            </a:r>
            <a:endParaRPr sz="3200" b="1" i="0" u="none" strike="noStrike" cap="none">
              <a:solidFill>
                <a:srgbClr val="FF0000"/>
              </a:solidFill>
              <a:latin typeface="Calibri"/>
              <a:ea typeface="Calibri"/>
              <a:cs typeface="Calibri"/>
              <a:sym typeface="Calibri"/>
            </a:endParaRPr>
          </a:p>
        </p:txBody>
      </p:sp>
      <p:sp>
        <p:nvSpPr>
          <p:cNvPr id="100" name="Google Shape;100;p3"/>
          <p:cNvSpPr txBox="1"/>
          <p:nvPr/>
        </p:nvSpPr>
        <p:spPr>
          <a:xfrm>
            <a:off x="972065" y="770272"/>
            <a:ext cx="984421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2060"/>
                </a:solidFill>
                <a:latin typeface="Calibri"/>
                <a:ea typeface="Calibri"/>
                <a:cs typeface="Calibri"/>
                <a:sym typeface="Calibri"/>
              </a:rPr>
              <a:t>You will be working with members of the Arete staff, but you will also have Newchurch staff with you throughout the day.</a:t>
            </a:r>
            <a:endParaRPr sz="1800" b="0" i="0" u="none" strike="noStrike" cap="none">
              <a:solidFill>
                <a:srgbClr val="002060"/>
              </a:solidFill>
              <a:latin typeface="Calibri"/>
              <a:ea typeface="Calibri"/>
              <a:cs typeface="Calibri"/>
              <a:sym typeface="Calibri"/>
            </a:endParaRPr>
          </a:p>
        </p:txBody>
      </p:sp>
      <p:sp>
        <p:nvSpPr>
          <p:cNvPr id="101" name="Google Shape;101;p3"/>
          <p:cNvSpPr txBox="1"/>
          <p:nvPr/>
        </p:nvSpPr>
        <p:spPr>
          <a:xfrm>
            <a:off x="1892965" y="1694127"/>
            <a:ext cx="230803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2060"/>
                </a:solidFill>
                <a:latin typeface="Calibri"/>
                <a:ea typeface="Calibri"/>
                <a:cs typeface="Calibri"/>
                <a:sym typeface="Calibri"/>
              </a:rPr>
              <a:t>Arete Staff</a:t>
            </a:r>
            <a:endParaRPr sz="1800" b="0" i="0" u="none" strike="noStrike" cap="none">
              <a:solidFill>
                <a:srgbClr val="002060"/>
              </a:solidFill>
              <a:latin typeface="Calibri"/>
              <a:ea typeface="Calibri"/>
              <a:cs typeface="Calibri"/>
              <a:sym typeface="Calibri"/>
            </a:endParaRPr>
          </a:p>
        </p:txBody>
      </p:sp>
      <p:sp>
        <p:nvSpPr>
          <p:cNvPr id="102" name="Google Shape;102;p3"/>
          <p:cNvSpPr txBox="1"/>
          <p:nvPr/>
        </p:nvSpPr>
        <p:spPr>
          <a:xfrm>
            <a:off x="7904261" y="1694127"/>
            <a:ext cx="230803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2060"/>
                </a:solidFill>
                <a:latin typeface="Calibri"/>
                <a:ea typeface="Calibri"/>
                <a:cs typeface="Calibri"/>
                <a:sym typeface="Calibri"/>
              </a:rPr>
              <a:t>Newchurch Staff</a:t>
            </a:r>
            <a:endParaRPr sz="1800" b="0" i="0" u="none" strike="noStrike" cap="none">
              <a:solidFill>
                <a:srgbClr val="002060"/>
              </a:solidFill>
              <a:latin typeface="Calibri"/>
              <a:ea typeface="Calibri"/>
              <a:cs typeface="Calibri"/>
              <a:sym typeface="Calibri"/>
            </a:endParaRPr>
          </a:p>
        </p:txBody>
      </p:sp>
      <p:pic>
        <p:nvPicPr>
          <p:cNvPr id="103" name="Google Shape;103;p3"/>
          <p:cNvPicPr preferRelativeResize="0"/>
          <p:nvPr/>
        </p:nvPicPr>
        <p:blipFill rotWithShape="1">
          <a:blip r:embed="rId3">
            <a:alphaModFix/>
          </a:blip>
          <a:srcRect/>
          <a:stretch/>
        </p:blipFill>
        <p:spPr>
          <a:xfrm>
            <a:off x="10312610" y="2474410"/>
            <a:ext cx="1194750" cy="1800000"/>
          </a:xfrm>
          <a:prstGeom prst="rect">
            <a:avLst/>
          </a:prstGeom>
          <a:noFill/>
          <a:ln>
            <a:noFill/>
          </a:ln>
        </p:spPr>
      </p:pic>
      <p:pic>
        <p:nvPicPr>
          <p:cNvPr id="104" name="Google Shape;104;p3"/>
          <p:cNvPicPr preferRelativeResize="0"/>
          <p:nvPr/>
        </p:nvPicPr>
        <p:blipFill rotWithShape="1">
          <a:blip r:embed="rId4">
            <a:alphaModFix/>
          </a:blip>
          <a:srcRect/>
          <a:stretch/>
        </p:blipFill>
        <p:spPr>
          <a:xfrm>
            <a:off x="6368279" y="2474410"/>
            <a:ext cx="1194750" cy="1800000"/>
          </a:xfrm>
          <a:prstGeom prst="rect">
            <a:avLst/>
          </a:prstGeom>
          <a:noFill/>
          <a:ln>
            <a:noFill/>
          </a:ln>
        </p:spPr>
      </p:pic>
      <p:pic>
        <p:nvPicPr>
          <p:cNvPr id="105" name="Google Shape;105;p3"/>
          <p:cNvPicPr preferRelativeResize="0"/>
          <p:nvPr/>
        </p:nvPicPr>
        <p:blipFill rotWithShape="1">
          <a:blip r:embed="rId5">
            <a:alphaModFix/>
          </a:blip>
          <a:srcRect/>
          <a:stretch/>
        </p:blipFill>
        <p:spPr>
          <a:xfrm>
            <a:off x="972065" y="3088865"/>
            <a:ext cx="1783976" cy="1800000"/>
          </a:xfrm>
          <a:prstGeom prst="rect">
            <a:avLst/>
          </a:prstGeom>
          <a:noFill/>
          <a:ln>
            <a:noFill/>
          </a:ln>
        </p:spPr>
      </p:pic>
      <p:sp>
        <p:nvSpPr>
          <p:cNvPr id="106" name="Google Shape;106;p3"/>
          <p:cNvSpPr txBox="1"/>
          <p:nvPr/>
        </p:nvSpPr>
        <p:spPr>
          <a:xfrm>
            <a:off x="180212" y="2032463"/>
            <a:ext cx="6011296"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2060"/>
                </a:solidFill>
                <a:latin typeface="Calibri"/>
                <a:ea typeface="Calibri"/>
                <a:cs typeface="Calibri"/>
                <a:sym typeface="Calibri"/>
              </a:rPr>
              <a:t>Your Arete staff might change depending on which activities you are doing. You can find more staff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sng" strike="noStrike" cap="none">
                <a:solidFill>
                  <a:srgbClr val="002060"/>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https://www.aretecentre.co.uk/staff/</a:t>
            </a:r>
            <a:r>
              <a:rPr lang="en-GB" sz="1800" b="0" i="0" u="none" strike="noStrike" cap="none">
                <a:solidFill>
                  <a:srgbClr val="002060"/>
                </a:solidFill>
                <a:latin typeface="Calibri"/>
                <a:ea typeface="Calibri"/>
                <a:cs typeface="Calibri"/>
                <a:sym typeface="Calibri"/>
              </a:rPr>
              <a:t> </a:t>
            </a:r>
            <a:endParaRPr sz="1800" b="0" i="0" u="none" strike="noStrike" cap="none">
              <a:solidFill>
                <a:srgbClr val="002060"/>
              </a:solidFill>
              <a:latin typeface="Calibri"/>
              <a:ea typeface="Calibri"/>
              <a:cs typeface="Calibri"/>
              <a:sym typeface="Calibri"/>
            </a:endParaRPr>
          </a:p>
        </p:txBody>
      </p:sp>
      <p:pic>
        <p:nvPicPr>
          <p:cNvPr id="107" name="Google Shape;107;p3"/>
          <p:cNvPicPr preferRelativeResize="0"/>
          <p:nvPr/>
        </p:nvPicPr>
        <p:blipFill rotWithShape="1">
          <a:blip r:embed="rId7">
            <a:alphaModFix/>
          </a:blip>
          <a:srcRect/>
          <a:stretch/>
        </p:blipFill>
        <p:spPr>
          <a:xfrm>
            <a:off x="3510154" y="3127194"/>
            <a:ext cx="1746746" cy="1800000"/>
          </a:xfrm>
          <a:prstGeom prst="rect">
            <a:avLst/>
          </a:prstGeom>
          <a:noFill/>
          <a:ln>
            <a:noFill/>
          </a:ln>
        </p:spPr>
      </p:pic>
      <p:pic>
        <p:nvPicPr>
          <p:cNvPr id="108" name="Google Shape;108;p3"/>
          <p:cNvPicPr preferRelativeResize="0"/>
          <p:nvPr/>
        </p:nvPicPr>
        <p:blipFill rotWithShape="1">
          <a:blip r:embed="rId8">
            <a:alphaModFix/>
          </a:blip>
          <a:srcRect/>
          <a:stretch/>
        </p:blipFill>
        <p:spPr>
          <a:xfrm>
            <a:off x="1135482" y="4927194"/>
            <a:ext cx="1457143" cy="1800000"/>
          </a:xfrm>
          <a:prstGeom prst="rect">
            <a:avLst/>
          </a:prstGeom>
          <a:noFill/>
          <a:ln>
            <a:noFill/>
          </a:ln>
        </p:spPr>
      </p:pic>
      <p:pic>
        <p:nvPicPr>
          <p:cNvPr id="109" name="Google Shape;109;p3"/>
          <p:cNvPicPr preferRelativeResize="0"/>
          <p:nvPr/>
        </p:nvPicPr>
        <p:blipFill rotWithShape="1">
          <a:blip r:embed="rId9">
            <a:alphaModFix/>
          </a:blip>
          <a:srcRect/>
          <a:stretch/>
        </p:blipFill>
        <p:spPr>
          <a:xfrm>
            <a:off x="3706783" y="4927194"/>
            <a:ext cx="1380420" cy="1800000"/>
          </a:xfrm>
          <a:prstGeom prst="rect">
            <a:avLst/>
          </a:prstGeom>
          <a:noFill/>
          <a:ln>
            <a:noFill/>
          </a:ln>
        </p:spPr>
      </p:pic>
      <p:pic>
        <p:nvPicPr>
          <p:cNvPr id="110" name="Google Shape;110;p3"/>
          <p:cNvPicPr preferRelativeResize="0"/>
          <p:nvPr/>
        </p:nvPicPr>
        <p:blipFill rotWithShape="1">
          <a:blip r:embed="rId10">
            <a:alphaModFix/>
          </a:blip>
          <a:srcRect r="11847"/>
          <a:stretch/>
        </p:blipFill>
        <p:spPr>
          <a:xfrm>
            <a:off x="9755970" y="4692424"/>
            <a:ext cx="1188811" cy="1800000"/>
          </a:xfrm>
          <a:prstGeom prst="rect">
            <a:avLst/>
          </a:prstGeom>
          <a:noFill/>
          <a:ln>
            <a:noFill/>
          </a:ln>
        </p:spPr>
      </p:pic>
      <p:pic>
        <p:nvPicPr>
          <p:cNvPr id="111" name="Google Shape;111;p3"/>
          <p:cNvPicPr preferRelativeResize="0"/>
          <p:nvPr/>
        </p:nvPicPr>
        <p:blipFill rotWithShape="1">
          <a:blip r:embed="rId11">
            <a:alphaModFix/>
          </a:blip>
          <a:srcRect b="30046"/>
          <a:stretch/>
        </p:blipFill>
        <p:spPr>
          <a:xfrm>
            <a:off x="8396171" y="2470878"/>
            <a:ext cx="1194750" cy="1807063"/>
          </a:xfrm>
          <a:prstGeom prst="rect">
            <a:avLst/>
          </a:prstGeom>
          <a:noFill/>
          <a:ln>
            <a:noFill/>
          </a:ln>
        </p:spPr>
      </p:pic>
      <p:pic>
        <p:nvPicPr>
          <p:cNvPr id="112" name="Google Shape;112;p3"/>
          <p:cNvPicPr preferRelativeResize="0"/>
          <p:nvPr/>
        </p:nvPicPr>
        <p:blipFill rotWithShape="1">
          <a:blip r:embed="rId12">
            <a:alphaModFix/>
          </a:blip>
          <a:srcRect l="14656" r="20434"/>
          <a:stretch/>
        </p:blipFill>
        <p:spPr>
          <a:xfrm>
            <a:off x="6378473" y="4650805"/>
            <a:ext cx="1184556" cy="1800000"/>
          </a:xfrm>
          <a:prstGeom prst="rect">
            <a:avLst/>
          </a:prstGeom>
          <a:noFill/>
          <a:ln>
            <a:noFill/>
          </a:ln>
        </p:spPr>
      </p:pic>
      <p:sp>
        <p:nvSpPr>
          <p:cNvPr id="113" name="Google Shape;113;p3"/>
          <p:cNvSpPr txBox="1"/>
          <p:nvPr/>
        </p:nvSpPr>
        <p:spPr>
          <a:xfrm>
            <a:off x="5811639" y="4281473"/>
            <a:ext cx="230803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2060"/>
                </a:solidFill>
                <a:latin typeface="Calibri"/>
                <a:ea typeface="Calibri"/>
                <a:cs typeface="Calibri"/>
                <a:sym typeface="Calibri"/>
              </a:rPr>
              <a:t>Mr Singleton Mon - Fri</a:t>
            </a:r>
            <a:endParaRPr sz="1800" b="0" i="0" u="none" strike="noStrike" cap="none">
              <a:solidFill>
                <a:srgbClr val="002060"/>
              </a:solidFill>
              <a:latin typeface="Calibri"/>
              <a:ea typeface="Calibri"/>
              <a:cs typeface="Calibri"/>
              <a:sym typeface="Calibri"/>
            </a:endParaRPr>
          </a:p>
        </p:txBody>
      </p:sp>
      <p:sp>
        <p:nvSpPr>
          <p:cNvPr id="114" name="Google Shape;114;p3"/>
          <p:cNvSpPr txBox="1"/>
          <p:nvPr/>
        </p:nvSpPr>
        <p:spPr>
          <a:xfrm>
            <a:off x="9755970" y="4281473"/>
            <a:ext cx="230803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2060"/>
                </a:solidFill>
                <a:latin typeface="Calibri"/>
                <a:ea typeface="Calibri"/>
                <a:cs typeface="Calibri"/>
                <a:sym typeface="Calibri"/>
              </a:rPr>
              <a:t>Mr Duckett Mon - Fri</a:t>
            </a:r>
            <a:endParaRPr sz="1800" b="0" i="0" u="none" strike="noStrike" cap="none">
              <a:solidFill>
                <a:srgbClr val="002060"/>
              </a:solidFill>
              <a:latin typeface="Calibri"/>
              <a:ea typeface="Calibri"/>
              <a:cs typeface="Calibri"/>
              <a:sym typeface="Calibri"/>
            </a:endParaRPr>
          </a:p>
        </p:txBody>
      </p:sp>
      <p:sp>
        <p:nvSpPr>
          <p:cNvPr id="115" name="Google Shape;115;p3"/>
          <p:cNvSpPr txBox="1"/>
          <p:nvPr/>
        </p:nvSpPr>
        <p:spPr>
          <a:xfrm>
            <a:off x="7839531" y="2087309"/>
            <a:ext cx="230803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2060"/>
                </a:solidFill>
                <a:latin typeface="Calibri"/>
                <a:ea typeface="Calibri"/>
                <a:cs typeface="Calibri"/>
                <a:sym typeface="Calibri"/>
              </a:rPr>
              <a:t>Mr Boon Mon - Fri</a:t>
            </a:r>
            <a:endParaRPr sz="1800" b="0" i="0" u="none" strike="noStrike" cap="none">
              <a:solidFill>
                <a:srgbClr val="002060"/>
              </a:solidFill>
              <a:latin typeface="Calibri"/>
              <a:ea typeface="Calibri"/>
              <a:cs typeface="Calibri"/>
              <a:sym typeface="Calibri"/>
            </a:endParaRPr>
          </a:p>
        </p:txBody>
      </p:sp>
      <p:sp>
        <p:nvSpPr>
          <p:cNvPr id="116" name="Google Shape;116;p3"/>
          <p:cNvSpPr txBox="1"/>
          <p:nvPr/>
        </p:nvSpPr>
        <p:spPr>
          <a:xfrm>
            <a:off x="5742432" y="6455662"/>
            <a:ext cx="2849677"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2060"/>
                </a:solidFill>
                <a:latin typeface="Calibri"/>
                <a:ea typeface="Calibri"/>
                <a:cs typeface="Calibri"/>
                <a:sym typeface="Calibri"/>
              </a:rPr>
              <a:t>Miss Igglesd</a:t>
            </a:r>
            <a:r>
              <a:rPr lang="en-GB" sz="1800">
                <a:solidFill>
                  <a:srgbClr val="002060"/>
                </a:solidFill>
                <a:latin typeface="Calibri"/>
                <a:ea typeface="Calibri"/>
                <a:cs typeface="Calibri"/>
                <a:sym typeface="Calibri"/>
              </a:rPr>
              <a:t>e</a:t>
            </a:r>
            <a:r>
              <a:rPr lang="en-GB" sz="1800" b="0" i="0" u="none" strike="noStrike" cap="none">
                <a:solidFill>
                  <a:srgbClr val="002060"/>
                </a:solidFill>
                <a:latin typeface="Calibri"/>
                <a:ea typeface="Calibri"/>
                <a:cs typeface="Calibri"/>
                <a:sym typeface="Calibri"/>
              </a:rPr>
              <a:t>n Mon - Wed</a:t>
            </a:r>
            <a:endParaRPr sz="1800" b="0" i="0" u="none" strike="noStrike" cap="none">
              <a:solidFill>
                <a:srgbClr val="002060"/>
              </a:solidFill>
              <a:latin typeface="Calibri"/>
              <a:ea typeface="Calibri"/>
              <a:cs typeface="Calibri"/>
              <a:sym typeface="Calibri"/>
            </a:endParaRPr>
          </a:p>
        </p:txBody>
      </p:sp>
      <p:sp>
        <p:nvSpPr>
          <p:cNvPr id="117" name="Google Shape;117;p3"/>
          <p:cNvSpPr txBox="1"/>
          <p:nvPr/>
        </p:nvSpPr>
        <p:spPr>
          <a:xfrm>
            <a:off x="9058276" y="6450805"/>
            <a:ext cx="2849677"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2060"/>
                </a:solidFill>
                <a:latin typeface="Calibri"/>
                <a:ea typeface="Calibri"/>
                <a:cs typeface="Calibri"/>
                <a:sym typeface="Calibri"/>
              </a:rPr>
              <a:t>Miss Brinksman Wed - Fri</a:t>
            </a:r>
            <a:endParaRPr sz="1800" b="0" i="0" u="none" strike="noStrike" cap="none">
              <a:solidFill>
                <a:srgbClr val="00206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p:nvPr/>
        </p:nvSpPr>
        <p:spPr>
          <a:xfrm>
            <a:off x="3820646" y="185497"/>
            <a:ext cx="473200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rgbClr val="FF0000"/>
                </a:solidFill>
                <a:latin typeface="Calibri"/>
                <a:ea typeface="Calibri"/>
                <a:cs typeface="Calibri"/>
                <a:sym typeface="Calibri"/>
              </a:rPr>
              <a:t>What will you do at Arete?</a:t>
            </a:r>
            <a:endParaRPr sz="3200" b="1" i="0" u="none" strike="noStrike" cap="none">
              <a:solidFill>
                <a:srgbClr val="FF0000"/>
              </a:solidFill>
              <a:latin typeface="Calibri"/>
              <a:ea typeface="Calibri"/>
              <a:cs typeface="Calibri"/>
              <a:sym typeface="Calibri"/>
            </a:endParaRPr>
          </a:p>
        </p:txBody>
      </p:sp>
      <p:sp>
        <p:nvSpPr>
          <p:cNvPr id="123" name="Google Shape;123;p4"/>
          <p:cNvSpPr txBox="1"/>
          <p:nvPr/>
        </p:nvSpPr>
        <p:spPr>
          <a:xfrm>
            <a:off x="107092" y="770272"/>
            <a:ext cx="11953103"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2060"/>
                </a:solidFill>
                <a:latin typeface="Calibri"/>
                <a:ea typeface="Calibri"/>
                <a:cs typeface="Calibri"/>
                <a:sym typeface="Calibri"/>
              </a:rPr>
              <a:t>Your Newchurch staff will choose activities for your visit but they are weather dependent. The final choice of activity will be made by the expert teachers at Arete. The activities can last throughout the day and may be on land or on water. You will also have a night activity which will help you unwind before bed time. Activities can be 30 mins away from the centre and you will be driven there by Arete staff using the centre’s minibuses.</a:t>
            </a:r>
            <a:endParaRPr sz="1800" b="0" i="0" u="none" strike="noStrike" cap="none">
              <a:solidFill>
                <a:srgbClr val="002060"/>
              </a:solidFill>
              <a:latin typeface="Calibri"/>
              <a:ea typeface="Calibri"/>
              <a:cs typeface="Calibri"/>
              <a:sym typeface="Calibri"/>
            </a:endParaRPr>
          </a:p>
        </p:txBody>
      </p:sp>
      <p:pic>
        <p:nvPicPr>
          <p:cNvPr id="124" name="Google Shape;124;p4"/>
          <p:cNvPicPr preferRelativeResize="0"/>
          <p:nvPr/>
        </p:nvPicPr>
        <p:blipFill rotWithShape="1">
          <a:blip r:embed="rId3">
            <a:alphaModFix/>
          </a:blip>
          <a:srcRect/>
          <a:stretch/>
        </p:blipFill>
        <p:spPr>
          <a:xfrm>
            <a:off x="363812" y="1970601"/>
            <a:ext cx="5681606" cy="2160000"/>
          </a:xfrm>
          <a:prstGeom prst="rect">
            <a:avLst/>
          </a:prstGeom>
          <a:noFill/>
          <a:ln>
            <a:noFill/>
          </a:ln>
        </p:spPr>
      </p:pic>
      <p:pic>
        <p:nvPicPr>
          <p:cNvPr id="125" name="Google Shape;125;p4"/>
          <p:cNvPicPr preferRelativeResize="0"/>
          <p:nvPr/>
        </p:nvPicPr>
        <p:blipFill rotWithShape="1">
          <a:blip r:embed="rId4">
            <a:alphaModFix/>
          </a:blip>
          <a:srcRect/>
          <a:stretch/>
        </p:blipFill>
        <p:spPr>
          <a:xfrm>
            <a:off x="6363249" y="1970601"/>
            <a:ext cx="5379115" cy="2160000"/>
          </a:xfrm>
          <a:prstGeom prst="rect">
            <a:avLst/>
          </a:prstGeom>
          <a:noFill/>
          <a:ln>
            <a:noFill/>
          </a:ln>
        </p:spPr>
      </p:pic>
      <p:pic>
        <p:nvPicPr>
          <p:cNvPr id="126" name="Google Shape;126;p4" descr="arete outdoor adventure centre accommodation uk"/>
          <p:cNvPicPr preferRelativeResize="0"/>
          <p:nvPr/>
        </p:nvPicPr>
        <p:blipFill rotWithShape="1">
          <a:blip r:embed="rId5">
            <a:alphaModFix/>
          </a:blip>
          <a:srcRect/>
          <a:stretch/>
        </p:blipFill>
        <p:spPr>
          <a:xfrm>
            <a:off x="4640395" y="4378732"/>
            <a:ext cx="2810046" cy="210753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5"/>
          <p:cNvSpPr/>
          <p:nvPr/>
        </p:nvSpPr>
        <p:spPr>
          <a:xfrm>
            <a:off x="4323538" y="185497"/>
            <a:ext cx="372621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rgbClr val="FF0000"/>
                </a:solidFill>
                <a:latin typeface="Calibri"/>
                <a:ea typeface="Calibri"/>
                <a:cs typeface="Calibri"/>
                <a:sym typeface="Calibri"/>
              </a:rPr>
              <a:t>Where will you stay?</a:t>
            </a:r>
            <a:endParaRPr sz="3200" b="1" i="0" u="none" strike="noStrike" cap="none">
              <a:solidFill>
                <a:srgbClr val="FF0000"/>
              </a:solidFill>
              <a:latin typeface="Calibri"/>
              <a:ea typeface="Calibri"/>
              <a:cs typeface="Calibri"/>
              <a:sym typeface="Calibri"/>
            </a:endParaRPr>
          </a:p>
        </p:txBody>
      </p:sp>
      <p:sp>
        <p:nvSpPr>
          <p:cNvPr id="132" name="Google Shape;132;p5"/>
          <p:cNvSpPr txBox="1"/>
          <p:nvPr/>
        </p:nvSpPr>
        <p:spPr>
          <a:xfrm>
            <a:off x="107092" y="770272"/>
            <a:ext cx="11953103"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2060"/>
                </a:solidFill>
                <a:latin typeface="Calibri"/>
                <a:ea typeface="Calibri"/>
                <a:cs typeface="Calibri"/>
                <a:sym typeface="Calibri"/>
              </a:rPr>
              <a:t>The accommodation at Arete is built around two buildings. Your school will sleep and eat in one of the buildings. You will be separated into dorms with Newchurch staff in rooms in the same building. The centre will be locked during the night and a member of the Arete staff will be contactable through the night. Arete staff will cook your meals but you will have roles to play to support creating lunches and tidying up.</a:t>
            </a:r>
            <a:endParaRPr sz="1800" b="0" i="0" u="none" strike="noStrike" cap="none">
              <a:solidFill>
                <a:srgbClr val="002060"/>
              </a:solidFill>
              <a:latin typeface="Calibri"/>
              <a:ea typeface="Calibri"/>
              <a:cs typeface="Calibri"/>
              <a:sym typeface="Calibri"/>
            </a:endParaRPr>
          </a:p>
        </p:txBody>
      </p:sp>
      <p:pic>
        <p:nvPicPr>
          <p:cNvPr id="133" name="Google Shape;133;p5"/>
          <p:cNvPicPr preferRelativeResize="0"/>
          <p:nvPr/>
        </p:nvPicPr>
        <p:blipFill rotWithShape="1">
          <a:blip r:embed="rId3">
            <a:alphaModFix/>
          </a:blip>
          <a:srcRect/>
          <a:stretch/>
        </p:blipFill>
        <p:spPr>
          <a:xfrm>
            <a:off x="107092" y="1907447"/>
            <a:ext cx="6389473" cy="4813309"/>
          </a:xfrm>
          <a:prstGeom prst="rect">
            <a:avLst/>
          </a:prstGeom>
          <a:noFill/>
          <a:ln>
            <a:noFill/>
          </a:ln>
        </p:spPr>
      </p:pic>
      <p:pic>
        <p:nvPicPr>
          <p:cNvPr id="134" name="Google Shape;134;p5" descr="Gogarth Snowdon View bunk house accommodation uk"/>
          <p:cNvPicPr preferRelativeResize="0"/>
          <p:nvPr/>
        </p:nvPicPr>
        <p:blipFill rotWithShape="1">
          <a:blip r:embed="rId4">
            <a:alphaModFix/>
          </a:blip>
          <a:srcRect/>
          <a:stretch/>
        </p:blipFill>
        <p:spPr>
          <a:xfrm>
            <a:off x="6628370" y="2344053"/>
            <a:ext cx="2400000" cy="1800000"/>
          </a:xfrm>
          <a:prstGeom prst="rect">
            <a:avLst/>
          </a:prstGeom>
          <a:noFill/>
          <a:ln>
            <a:noFill/>
          </a:ln>
        </p:spPr>
      </p:pic>
      <p:pic>
        <p:nvPicPr>
          <p:cNvPr id="135" name="Google Shape;135;p5" descr="Conservatory seating area in Bryn Eryr Accommodation"/>
          <p:cNvPicPr preferRelativeResize="0"/>
          <p:nvPr/>
        </p:nvPicPr>
        <p:blipFill rotWithShape="1">
          <a:blip r:embed="rId5">
            <a:alphaModFix/>
          </a:blip>
          <a:srcRect/>
          <a:stretch/>
        </p:blipFill>
        <p:spPr>
          <a:xfrm>
            <a:off x="9390191" y="2344053"/>
            <a:ext cx="2400000" cy="1800000"/>
          </a:xfrm>
          <a:prstGeom prst="rect">
            <a:avLst/>
          </a:prstGeom>
          <a:noFill/>
          <a:ln>
            <a:noFill/>
          </a:ln>
        </p:spPr>
      </p:pic>
      <p:pic>
        <p:nvPicPr>
          <p:cNvPr id="136" name="Google Shape;136;p5" descr="Toilet and Shower in the West Wing Group Accommodation"/>
          <p:cNvPicPr preferRelativeResize="0"/>
          <p:nvPr/>
        </p:nvPicPr>
        <p:blipFill rotWithShape="1">
          <a:blip r:embed="rId6">
            <a:alphaModFix/>
          </a:blip>
          <a:srcRect/>
          <a:stretch/>
        </p:blipFill>
        <p:spPr>
          <a:xfrm>
            <a:off x="6628370" y="4485505"/>
            <a:ext cx="2400000" cy="1800000"/>
          </a:xfrm>
          <a:prstGeom prst="rect">
            <a:avLst/>
          </a:prstGeom>
          <a:noFill/>
          <a:ln>
            <a:noFill/>
          </a:ln>
        </p:spPr>
      </p:pic>
      <p:pic>
        <p:nvPicPr>
          <p:cNvPr id="137" name="Google Shape;137;p5" descr="West Wing Group Meeting Space Laid for a Catered Dinner"/>
          <p:cNvPicPr preferRelativeResize="0"/>
          <p:nvPr/>
        </p:nvPicPr>
        <p:blipFill rotWithShape="1">
          <a:blip r:embed="rId7">
            <a:alphaModFix/>
          </a:blip>
          <a:srcRect/>
          <a:stretch/>
        </p:blipFill>
        <p:spPr>
          <a:xfrm>
            <a:off x="9390191" y="4475224"/>
            <a:ext cx="2400000" cy="18000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p:nvPr/>
        </p:nvSpPr>
        <p:spPr>
          <a:xfrm>
            <a:off x="3345130" y="185537"/>
            <a:ext cx="5606846"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rgbClr val="FF0000"/>
                </a:solidFill>
                <a:latin typeface="Calibri"/>
                <a:ea typeface="Calibri"/>
                <a:cs typeface="Calibri"/>
                <a:sym typeface="Calibri"/>
              </a:rPr>
              <a:t>What will each day look like?</a:t>
            </a:r>
            <a:endParaRPr sz="3200" b="1" i="0" u="none" strike="noStrike" cap="none">
              <a:solidFill>
                <a:srgbClr val="FF0000"/>
              </a:solidFill>
              <a:latin typeface="Calibri"/>
              <a:ea typeface="Calibri"/>
              <a:cs typeface="Calibri"/>
              <a:sym typeface="Calibri"/>
            </a:endParaRPr>
          </a:p>
        </p:txBody>
      </p:sp>
      <p:sp>
        <p:nvSpPr>
          <p:cNvPr id="143" name="Google Shape;143;p6"/>
          <p:cNvSpPr txBox="1"/>
          <p:nvPr/>
        </p:nvSpPr>
        <p:spPr>
          <a:xfrm>
            <a:off x="107092" y="770272"/>
            <a:ext cx="11953103"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2060"/>
                </a:solidFill>
                <a:latin typeface="Calibri"/>
                <a:ea typeface="Calibri"/>
                <a:cs typeface="Calibri"/>
                <a:sym typeface="Calibri"/>
              </a:rPr>
              <a:t>Our time on the residential will be an extremely busy one with activities to keep you busy from breakfast until bedtime.  Below is the itinerary for your trip.</a:t>
            </a:r>
            <a:endParaRPr sz="1800" b="0" i="0" u="none" strike="noStrike" cap="none">
              <a:solidFill>
                <a:srgbClr val="002060"/>
              </a:solidFill>
              <a:latin typeface="Calibri"/>
              <a:ea typeface="Calibri"/>
              <a:cs typeface="Calibri"/>
              <a:sym typeface="Calibri"/>
            </a:endParaRPr>
          </a:p>
        </p:txBody>
      </p:sp>
      <p:pic>
        <p:nvPicPr>
          <p:cNvPr id="144" name="Google Shape;144;p6"/>
          <p:cNvPicPr preferRelativeResize="0"/>
          <p:nvPr/>
        </p:nvPicPr>
        <p:blipFill rotWithShape="1">
          <a:blip r:embed="rId3">
            <a:alphaModFix/>
          </a:blip>
          <a:srcRect/>
          <a:stretch/>
        </p:blipFill>
        <p:spPr>
          <a:xfrm>
            <a:off x="4057168" y="1448565"/>
            <a:ext cx="3380623" cy="3722366"/>
          </a:xfrm>
          <a:prstGeom prst="rect">
            <a:avLst/>
          </a:prstGeom>
          <a:noFill/>
          <a:ln>
            <a:noFill/>
          </a:ln>
        </p:spPr>
      </p:pic>
      <p:pic>
        <p:nvPicPr>
          <p:cNvPr id="145" name="Google Shape;145;p6"/>
          <p:cNvPicPr preferRelativeResize="0"/>
          <p:nvPr/>
        </p:nvPicPr>
        <p:blipFill rotWithShape="1">
          <a:blip r:embed="rId4">
            <a:alphaModFix/>
          </a:blip>
          <a:srcRect/>
          <a:stretch/>
        </p:blipFill>
        <p:spPr>
          <a:xfrm>
            <a:off x="8066180" y="1416561"/>
            <a:ext cx="3340885" cy="3722367"/>
          </a:xfrm>
          <a:prstGeom prst="rect">
            <a:avLst/>
          </a:prstGeom>
          <a:noFill/>
          <a:ln>
            <a:noFill/>
          </a:ln>
        </p:spPr>
      </p:pic>
      <p:pic>
        <p:nvPicPr>
          <p:cNvPr id="146" name="Google Shape;146;p6"/>
          <p:cNvPicPr preferRelativeResize="0"/>
          <p:nvPr/>
        </p:nvPicPr>
        <p:blipFill rotWithShape="1">
          <a:blip r:embed="rId5">
            <a:alphaModFix/>
          </a:blip>
          <a:srcRect/>
          <a:stretch/>
        </p:blipFill>
        <p:spPr>
          <a:xfrm>
            <a:off x="265366" y="1416561"/>
            <a:ext cx="3362755" cy="3329175"/>
          </a:xfrm>
          <a:prstGeom prst="rect">
            <a:avLst/>
          </a:prstGeom>
          <a:noFill/>
          <a:ln>
            <a:noFill/>
          </a:ln>
        </p:spPr>
      </p:pic>
      <p:sp>
        <p:nvSpPr>
          <p:cNvPr id="147" name="Google Shape;147;p6"/>
          <p:cNvSpPr/>
          <p:nvPr/>
        </p:nvSpPr>
        <p:spPr>
          <a:xfrm>
            <a:off x="182880" y="1416561"/>
            <a:ext cx="3602735" cy="3786375"/>
          </a:xfrm>
          <a:prstGeom prst="rect">
            <a:avLst/>
          </a:prstGeom>
          <a:solidFill>
            <a:srgbClr val="FF0000">
              <a:alpha val="27843"/>
            </a:srgbClr>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8" name="Google Shape;148;p6"/>
          <p:cNvSpPr/>
          <p:nvPr/>
        </p:nvSpPr>
        <p:spPr>
          <a:xfrm>
            <a:off x="4057168" y="1416561"/>
            <a:ext cx="3475609" cy="3786375"/>
          </a:xfrm>
          <a:prstGeom prst="rect">
            <a:avLst/>
          </a:prstGeom>
          <a:solidFill>
            <a:srgbClr val="FF0000">
              <a:alpha val="27843"/>
            </a:srgbClr>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9" name="Google Shape;149;p6"/>
          <p:cNvSpPr/>
          <p:nvPr/>
        </p:nvSpPr>
        <p:spPr>
          <a:xfrm>
            <a:off x="7804330" y="1416561"/>
            <a:ext cx="3713219" cy="3786375"/>
          </a:xfrm>
          <a:prstGeom prst="rect">
            <a:avLst/>
          </a:prstGeom>
          <a:solidFill>
            <a:srgbClr val="FF0000">
              <a:alpha val="27843"/>
            </a:srgbClr>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0" name="Google Shape;150;p6"/>
          <p:cNvSpPr txBox="1"/>
          <p:nvPr/>
        </p:nvSpPr>
        <p:spPr>
          <a:xfrm>
            <a:off x="182880" y="5422392"/>
            <a:ext cx="11334669"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1" i="0" u="none" strike="noStrike" cap="none">
                <a:solidFill>
                  <a:srgbClr val="FF0000"/>
                </a:solidFill>
                <a:latin typeface="Calibri"/>
                <a:ea typeface="Calibri"/>
                <a:cs typeface="Calibri"/>
                <a:sym typeface="Calibri"/>
              </a:rPr>
              <a:t>Meal Times</a:t>
            </a:r>
            <a:endParaRPr/>
          </a:p>
          <a:p>
            <a:pPr marL="0" marR="0" lvl="0" indent="0" algn="l" rtl="0">
              <a:lnSpc>
                <a:spcPct val="100000"/>
              </a:lnSpc>
              <a:spcBef>
                <a:spcPts val="0"/>
              </a:spcBef>
              <a:spcAft>
                <a:spcPts val="0"/>
              </a:spcAft>
              <a:buNone/>
            </a:pPr>
            <a:r>
              <a:rPr lang="en-GB" sz="1800" b="0" i="0" u="none" strike="noStrike" cap="none">
                <a:solidFill>
                  <a:srgbClr val="002060"/>
                </a:solidFill>
                <a:latin typeface="Calibri"/>
                <a:ea typeface="Calibri"/>
                <a:cs typeface="Calibri"/>
                <a:sym typeface="Calibri"/>
              </a:rPr>
              <a:t>We are very aware that a number of children have dietary needs/allergies.  Rest assured that we have a list of all of these individual requirements and this information has been communicated to the Arete centre who will ensure your needs are catered for.</a:t>
            </a:r>
            <a:endParaRPr sz="1800" b="0" i="0" u="none" strike="noStrike" cap="none">
              <a:solidFill>
                <a:srgbClr val="00206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9"/>
          <p:cNvSpPr/>
          <p:nvPr/>
        </p:nvSpPr>
        <p:spPr>
          <a:xfrm>
            <a:off x="2348785" y="4379977"/>
            <a:ext cx="7690104"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0" i="0" u="none" strike="noStrike" cap="none">
                <a:solidFill>
                  <a:srgbClr val="002060"/>
                </a:solidFill>
                <a:latin typeface="Calibri"/>
                <a:ea typeface="Calibri"/>
                <a:cs typeface="Calibri"/>
                <a:sym typeface="Calibri"/>
              </a:rPr>
              <a:t>There is a tuck shop on site where you will be able to purchase snacks as well as souvenirs to remember their trip. If you wish to bring money, we recommend that amount be no more than £10 and be placed in a labelled purse or wallet. Please do not put the money in an envelope as once they are opened, there may be issues in keeping your money safe – especially loose coins.</a:t>
            </a:r>
            <a:endParaRPr sz="1800" b="0" i="0" u="none" strike="noStrike" cap="none">
              <a:solidFill>
                <a:srgbClr val="002060"/>
              </a:solidFill>
              <a:latin typeface="Calibri"/>
              <a:ea typeface="Calibri"/>
              <a:cs typeface="Calibri"/>
              <a:sym typeface="Calibri"/>
            </a:endParaRPr>
          </a:p>
        </p:txBody>
      </p:sp>
      <p:sp>
        <p:nvSpPr>
          <p:cNvPr id="156" name="Google Shape;156;p19"/>
          <p:cNvSpPr/>
          <p:nvPr/>
        </p:nvSpPr>
        <p:spPr>
          <a:xfrm>
            <a:off x="3995928" y="185497"/>
            <a:ext cx="4053823"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rgbClr val="FF0000"/>
                </a:solidFill>
                <a:latin typeface="Calibri"/>
                <a:ea typeface="Calibri"/>
                <a:cs typeface="Calibri"/>
                <a:sym typeface="Calibri"/>
              </a:rPr>
              <a:t>Will there be a shop?</a:t>
            </a:r>
            <a:endParaRPr sz="3200" b="1" i="0" u="none" strike="noStrike" cap="none">
              <a:solidFill>
                <a:srgbClr val="FF0000"/>
              </a:solidFill>
              <a:latin typeface="Calibri"/>
              <a:ea typeface="Calibri"/>
              <a:cs typeface="Calibri"/>
              <a:sym typeface="Calibri"/>
            </a:endParaRPr>
          </a:p>
        </p:txBody>
      </p:sp>
      <p:pic>
        <p:nvPicPr>
          <p:cNvPr id="157" name="Google Shape;157;p19"/>
          <p:cNvPicPr preferRelativeResize="0"/>
          <p:nvPr/>
        </p:nvPicPr>
        <p:blipFill rotWithShape="1">
          <a:blip r:embed="rId3">
            <a:alphaModFix/>
          </a:blip>
          <a:srcRect/>
          <a:stretch/>
        </p:blipFill>
        <p:spPr>
          <a:xfrm>
            <a:off x="4338707" y="907632"/>
            <a:ext cx="3368263" cy="3157347"/>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0"/>
          <p:cNvSpPr/>
          <p:nvPr/>
        </p:nvSpPr>
        <p:spPr>
          <a:xfrm>
            <a:off x="1728216" y="4379977"/>
            <a:ext cx="8375904"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0" i="0" u="none" strike="noStrike" cap="none">
                <a:solidFill>
                  <a:srgbClr val="002060"/>
                </a:solidFill>
                <a:latin typeface="Calibri"/>
                <a:ea typeface="Calibri"/>
                <a:cs typeface="Calibri"/>
                <a:sym typeface="Calibri"/>
              </a:rPr>
              <a:t>Absolutely! We understand that you will want to communicate with your family and we will ensure that throughout the week, you are able to have access to a device which will ensure that you can speak to your loved ones back home.  This will likely take place in the evenings during free time.  The staff with you at Arete with liaise with the office staff back at school who will inform your parents of when we expect to be able communicate with them.  We will also be sharing as much of your experience as we can on Twitter so that they can see what you have been getting up to! </a:t>
            </a:r>
            <a:endParaRPr sz="1800" b="0" i="0" u="none" strike="noStrike" cap="none">
              <a:solidFill>
                <a:srgbClr val="002060"/>
              </a:solidFill>
              <a:latin typeface="Calibri"/>
              <a:ea typeface="Calibri"/>
              <a:cs typeface="Calibri"/>
              <a:sym typeface="Calibri"/>
            </a:endParaRPr>
          </a:p>
        </p:txBody>
      </p:sp>
      <p:sp>
        <p:nvSpPr>
          <p:cNvPr id="163" name="Google Shape;163;p20"/>
          <p:cNvSpPr/>
          <p:nvPr/>
        </p:nvSpPr>
        <p:spPr>
          <a:xfrm>
            <a:off x="1618488" y="185497"/>
            <a:ext cx="9144000"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rgbClr val="FF0000"/>
                </a:solidFill>
                <a:latin typeface="Calibri"/>
                <a:ea typeface="Calibri"/>
                <a:cs typeface="Calibri"/>
                <a:sym typeface="Calibri"/>
              </a:rPr>
              <a:t>Will I be able to contact my family while I am away?</a:t>
            </a:r>
            <a:endParaRPr sz="3200" b="1" i="0" u="none" strike="noStrike" cap="none">
              <a:solidFill>
                <a:srgbClr val="FF0000"/>
              </a:solidFill>
              <a:latin typeface="Calibri"/>
              <a:ea typeface="Calibri"/>
              <a:cs typeface="Calibri"/>
              <a:sym typeface="Calibri"/>
            </a:endParaRPr>
          </a:p>
        </p:txBody>
      </p:sp>
      <p:pic>
        <p:nvPicPr>
          <p:cNvPr id="164" name="Google Shape;164;p20"/>
          <p:cNvPicPr preferRelativeResize="0"/>
          <p:nvPr/>
        </p:nvPicPr>
        <p:blipFill rotWithShape="1">
          <a:blip r:embed="rId3">
            <a:alphaModFix/>
          </a:blip>
          <a:srcRect/>
          <a:stretch/>
        </p:blipFill>
        <p:spPr>
          <a:xfrm>
            <a:off x="3298317" y="842884"/>
            <a:ext cx="5784342" cy="3280298"/>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623</Words>
  <Application>Microsoft Office PowerPoint</Application>
  <PresentationFormat>Custom</PresentationFormat>
  <Paragraphs>30</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Narraway, Jayne</dc:creator>
  <cp:lastModifiedBy>Jayne</cp:lastModifiedBy>
  <cp:revision>1</cp:revision>
  <dcterms:created xsi:type="dcterms:W3CDTF">2020-05-20T06:44:58Z</dcterms:created>
  <dcterms:modified xsi:type="dcterms:W3CDTF">2021-09-16T20:54:21Z</dcterms:modified>
</cp:coreProperties>
</file>