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82"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F1705A5-2E10-447B-93FC-3111406B320E}" type="datetimeFigureOut">
              <a:rPr lang="en-GB" smtClean="0"/>
              <a:t>08/01/2016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6518AA-1748-4369-A704-01000E08BCF3}" type="slidenum">
              <a:rPr lang="en-GB" smtClean="0"/>
              <a:t>‹#›</a:t>
            </a:fld>
            <a:endParaRPr lang="en-GB"/>
          </a:p>
        </p:txBody>
      </p:sp>
    </p:spTree>
    <p:extLst>
      <p:ext uri="{BB962C8B-B14F-4D97-AF65-F5344CB8AC3E}">
        <p14:creationId xmlns:p14="http://schemas.microsoft.com/office/powerpoint/2010/main" val="181341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F1705A5-2E10-447B-93FC-3111406B320E}" type="datetimeFigureOut">
              <a:rPr lang="en-GB" smtClean="0"/>
              <a:t>08/01/2016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6518AA-1748-4369-A704-01000E08BCF3}" type="slidenum">
              <a:rPr lang="en-GB" smtClean="0"/>
              <a:t>‹#›</a:t>
            </a:fld>
            <a:endParaRPr lang="en-GB"/>
          </a:p>
        </p:txBody>
      </p:sp>
    </p:spTree>
    <p:extLst>
      <p:ext uri="{BB962C8B-B14F-4D97-AF65-F5344CB8AC3E}">
        <p14:creationId xmlns:p14="http://schemas.microsoft.com/office/powerpoint/2010/main" val="1125769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F1705A5-2E10-447B-93FC-3111406B320E}" type="datetimeFigureOut">
              <a:rPr lang="en-GB" smtClean="0"/>
              <a:t>08/01/2016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6518AA-1748-4369-A704-01000E08BCF3}" type="slidenum">
              <a:rPr lang="en-GB" smtClean="0"/>
              <a:t>‹#›</a:t>
            </a:fld>
            <a:endParaRPr lang="en-GB"/>
          </a:p>
        </p:txBody>
      </p:sp>
    </p:spTree>
    <p:extLst>
      <p:ext uri="{BB962C8B-B14F-4D97-AF65-F5344CB8AC3E}">
        <p14:creationId xmlns:p14="http://schemas.microsoft.com/office/powerpoint/2010/main" val="442992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F1705A5-2E10-447B-93FC-3111406B320E}" type="datetimeFigureOut">
              <a:rPr lang="en-GB" smtClean="0"/>
              <a:t>08/01/2016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6518AA-1748-4369-A704-01000E08BCF3}" type="slidenum">
              <a:rPr lang="en-GB" smtClean="0"/>
              <a:t>‹#›</a:t>
            </a:fld>
            <a:endParaRPr lang="en-GB"/>
          </a:p>
        </p:txBody>
      </p:sp>
    </p:spTree>
    <p:extLst>
      <p:ext uri="{BB962C8B-B14F-4D97-AF65-F5344CB8AC3E}">
        <p14:creationId xmlns:p14="http://schemas.microsoft.com/office/powerpoint/2010/main" val="2975906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1705A5-2E10-447B-93FC-3111406B320E}" type="datetimeFigureOut">
              <a:rPr lang="en-GB" smtClean="0"/>
              <a:t>08/01/2016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6518AA-1748-4369-A704-01000E08BCF3}" type="slidenum">
              <a:rPr lang="en-GB" smtClean="0"/>
              <a:t>‹#›</a:t>
            </a:fld>
            <a:endParaRPr lang="en-GB"/>
          </a:p>
        </p:txBody>
      </p:sp>
    </p:spTree>
    <p:extLst>
      <p:ext uri="{BB962C8B-B14F-4D97-AF65-F5344CB8AC3E}">
        <p14:creationId xmlns:p14="http://schemas.microsoft.com/office/powerpoint/2010/main" val="4056089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F1705A5-2E10-447B-93FC-3111406B320E}" type="datetimeFigureOut">
              <a:rPr lang="en-GB" smtClean="0"/>
              <a:t>08/01/2016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6518AA-1748-4369-A704-01000E08BCF3}" type="slidenum">
              <a:rPr lang="en-GB" smtClean="0"/>
              <a:t>‹#›</a:t>
            </a:fld>
            <a:endParaRPr lang="en-GB"/>
          </a:p>
        </p:txBody>
      </p:sp>
    </p:spTree>
    <p:extLst>
      <p:ext uri="{BB962C8B-B14F-4D97-AF65-F5344CB8AC3E}">
        <p14:creationId xmlns:p14="http://schemas.microsoft.com/office/powerpoint/2010/main" val="1284932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F1705A5-2E10-447B-93FC-3111406B320E}" type="datetimeFigureOut">
              <a:rPr lang="en-GB" smtClean="0"/>
              <a:t>08/01/2016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06518AA-1748-4369-A704-01000E08BCF3}" type="slidenum">
              <a:rPr lang="en-GB" smtClean="0"/>
              <a:t>‹#›</a:t>
            </a:fld>
            <a:endParaRPr lang="en-GB"/>
          </a:p>
        </p:txBody>
      </p:sp>
    </p:spTree>
    <p:extLst>
      <p:ext uri="{BB962C8B-B14F-4D97-AF65-F5344CB8AC3E}">
        <p14:creationId xmlns:p14="http://schemas.microsoft.com/office/powerpoint/2010/main" val="2026450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F1705A5-2E10-447B-93FC-3111406B320E}" type="datetimeFigureOut">
              <a:rPr lang="en-GB" smtClean="0"/>
              <a:t>08/01/2016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06518AA-1748-4369-A704-01000E08BCF3}" type="slidenum">
              <a:rPr lang="en-GB" smtClean="0"/>
              <a:t>‹#›</a:t>
            </a:fld>
            <a:endParaRPr lang="en-GB"/>
          </a:p>
        </p:txBody>
      </p:sp>
    </p:spTree>
    <p:extLst>
      <p:ext uri="{BB962C8B-B14F-4D97-AF65-F5344CB8AC3E}">
        <p14:creationId xmlns:p14="http://schemas.microsoft.com/office/powerpoint/2010/main" val="4233111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1705A5-2E10-447B-93FC-3111406B320E}" type="datetimeFigureOut">
              <a:rPr lang="en-GB" smtClean="0"/>
              <a:t>08/01/2016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06518AA-1748-4369-A704-01000E08BCF3}" type="slidenum">
              <a:rPr lang="en-GB" smtClean="0"/>
              <a:t>‹#›</a:t>
            </a:fld>
            <a:endParaRPr lang="en-GB"/>
          </a:p>
        </p:txBody>
      </p:sp>
    </p:spTree>
    <p:extLst>
      <p:ext uri="{BB962C8B-B14F-4D97-AF65-F5344CB8AC3E}">
        <p14:creationId xmlns:p14="http://schemas.microsoft.com/office/powerpoint/2010/main" val="2493979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1705A5-2E10-447B-93FC-3111406B320E}" type="datetimeFigureOut">
              <a:rPr lang="en-GB" smtClean="0"/>
              <a:t>08/01/2016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6518AA-1748-4369-A704-01000E08BCF3}" type="slidenum">
              <a:rPr lang="en-GB" smtClean="0"/>
              <a:t>‹#›</a:t>
            </a:fld>
            <a:endParaRPr lang="en-GB"/>
          </a:p>
        </p:txBody>
      </p:sp>
    </p:spTree>
    <p:extLst>
      <p:ext uri="{BB962C8B-B14F-4D97-AF65-F5344CB8AC3E}">
        <p14:creationId xmlns:p14="http://schemas.microsoft.com/office/powerpoint/2010/main" val="678341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1705A5-2E10-447B-93FC-3111406B320E}" type="datetimeFigureOut">
              <a:rPr lang="en-GB" smtClean="0"/>
              <a:t>08/01/2016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6518AA-1748-4369-A704-01000E08BCF3}" type="slidenum">
              <a:rPr lang="en-GB" smtClean="0"/>
              <a:t>‹#›</a:t>
            </a:fld>
            <a:endParaRPr lang="en-GB"/>
          </a:p>
        </p:txBody>
      </p:sp>
    </p:spTree>
    <p:extLst>
      <p:ext uri="{BB962C8B-B14F-4D97-AF65-F5344CB8AC3E}">
        <p14:creationId xmlns:p14="http://schemas.microsoft.com/office/powerpoint/2010/main" val="1420373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1705A5-2E10-447B-93FC-3111406B320E}" type="datetimeFigureOut">
              <a:rPr lang="en-GB" smtClean="0"/>
              <a:t>08/01/2016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6518AA-1748-4369-A704-01000E08BCF3}" type="slidenum">
              <a:rPr lang="en-GB" smtClean="0"/>
              <a:t>‹#›</a:t>
            </a:fld>
            <a:endParaRPr lang="en-GB"/>
          </a:p>
        </p:txBody>
      </p:sp>
    </p:spTree>
    <p:extLst>
      <p:ext uri="{BB962C8B-B14F-4D97-AF65-F5344CB8AC3E}">
        <p14:creationId xmlns:p14="http://schemas.microsoft.com/office/powerpoint/2010/main" val="1134224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427" t="17762" r="15450" b="14195"/>
          <a:stretch/>
        </p:blipFill>
        <p:spPr bwMode="auto">
          <a:xfrm>
            <a:off x="302838" y="790477"/>
            <a:ext cx="8229601" cy="50867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150294" y="971436"/>
            <a:ext cx="3888432" cy="461665"/>
          </a:xfrm>
          <a:prstGeom prst="rect">
            <a:avLst/>
          </a:prstGeom>
          <a:solidFill>
            <a:schemeClr val="bg1"/>
          </a:solidFill>
          <a:ln w="38100">
            <a:solidFill>
              <a:srgbClr val="002060"/>
            </a:solidFill>
          </a:ln>
        </p:spPr>
        <p:txBody>
          <a:bodyPr wrap="square" rtlCol="0">
            <a:spAutoFit/>
          </a:bodyPr>
          <a:lstStyle/>
          <a:p>
            <a:pPr algn="ctr"/>
            <a:r>
              <a:rPr lang="en-GB" sz="1200" dirty="0" smtClean="0">
                <a:latin typeface="Comic Sans MS" panose="030F0702030302020204" pitchFamily="66" charset="0"/>
              </a:rPr>
              <a:t>Please note the pages your child has read and sign against each day.</a:t>
            </a:r>
            <a:endParaRPr lang="en-GB" sz="1200" dirty="0">
              <a:latin typeface="Comic Sans MS" panose="030F0702030302020204" pitchFamily="66" charset="0"/>
            </a:endParaRPr>
          </a:p>
        </p:txBody>
      </p:sp>
      <p:cxnSp>
        <p:nvCxnSpPr>
          <p:cNvPr id="6" name="Straight Arrow Connector 5"/>
          <p:cNvCxnSpPr/>
          <p:nvPr/>
        </p:nvCxnSpPr>
        <p:spPr>
          <a:xfrm flipH="1">
            <a:off x="5652120" y="1435738"/>
            <a:ext cx="1008112" cy="93668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15516" y="4166617"/>
            <a:ext cx="2664296" cy="646331"/>
          </a:xfrm>
          <a:prstGeom prst="rect">
            <a:avLst/>
          </a:prstGeom>
          <a:solidFill>
            <a:schemeClr val="bg1"/>
          </a:solidFill>
          <a:ln w="38100">
            <a:solidFill>
              <a:schemeClr val="tx1"/>
            </a:solidFill>
          </a:ln>
        </p:spPr>
        <p:txBody>
          <a:bodyPr wrap="square" rtlCol="0">
            <a:spAutoFit/>
          </a:bodyPr>
          <a:lstStyle/>
          <a:p>
            <a:r>
              <a:rPr lang="en-GB" sz="1200" dirty="0" smtClean="0">
                <a:latin typeface="Comic Sans MS" panose="030F0702030302020204" pitchFamily="66" charset="0"/>
              </a:rPr>
              <a:t>Following guided reading sessions, your child’s teacher will write a comment here.</a:t>
            </a:r>
            <a:endParaRPr lang="en-GB" sz="1200" dirty="0">
              <a:latin typeface="Comic Sans MS" panose="030F0702030302020204" pitchFamily="66" charset="0"/>
            </a:endParaRPr>
          </a:p>
        </p:txBody>
      </p:sp>
      <p:sp>
        <p:nvSpPr>
          <p:cNvPr id="8" name="Rectangle 7"/>
          <p:cNvSpPr/>
          <p:nvPr/>
        </p:nvSpPr>
        <p:spPr>
          <a:xfrm>
            <a:off x="215516" y="188640"/>
            <a:ext cx="6441186"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omic Sans MS" panose="030F0702030302020204" pitchFamily="66" charset="0"/>
              </a:rPr>
              <a:t>A guide to using the reading record</a:t>
            </a:r>
            <a:endParaRPr lang="en-U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omic Sans MS" panose="030F0702030302020204" pitchFamily="66" charset="0"/>
            </a:endParaRPr>
          </a:p>
        </p:txBody>
      </p:sp>
      <p:cxnSp>
        <p:nvCxnSpPr>
          <p:cNvPr id="10" name="Straight Arrow Connector 9"/>
          <p:cNvCxnSpPr/>
          <p:nvPr/>
        </p:nvCxnSpPr>
        <p:spPr>
          <a:xfrm flipV="1">
            <a:off x="2051720" y="4005064"/>
            <a:ext cx="504056" cy="16155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796136" y="5445224"/>
            <a:ext cx="2952328" cy="830997"/>
          </a:xfrm>
          <a:prstGeom prst="rect">
            <a:avLst/>
          </a:prstGeom>
          <a:solidFill>
            <a:schemeClr val="bg1"/>
          </a:solidFill>
          <a:ln w="38100">
            <a:solidFill>
              <a:schemeClr val="tx1"/>
            </a:solidFill>
          </a:ln>
        </p:spPr>
        <p:txBody>
          <a:bodyPr wrap="square" rtlCol="0">
            <a:spAutoFit/>
          </a:bodyPr>
          <a:lstStyle/>
          <a:p>
            <a:r>
              <a:rPr lang="en-GB" sz="1200" dirty="0" smtClean="0">
                <a:latin typeface="Comic Sans MS" panose="030F0702030302020204" pitchFamily="66" charset="0"/>
              </a:rPr>
              <a:t>We encourage a love of reading so if your child reads other books, comics etc. outside of school we would love to know about it.</a:t>
            </a:r>
            <a:endParaRPr lang="en-GB" sz="1200" dirty="0">
              <a:latin typeface="Comic Sans MS" panose="030F0702030302020204" pitchFamily="66" charset="0"/>
            </a:endParaRPr>
          </a:p>
        </p:txBody>
      </p:sp>
      <p:cxnSp>
        <p:nvCxnSpPr>
          <p:cNvPr id="13" name="Straight Arrow Connector 12"/>
          <p:cNvCxnSpPr/>
          <p:nvPr/>
        </p:nvCxnSpPr>
        <p:spPr>
          <a:xfrm flipV="1">
            <a:off x="6948264" y="4293096"/>
            <a:ext cx="432048" cy="115212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95536" y="6093296"/>
            <a:ext cx="3744416" cy="461665"/>
          </a:xfrm>
          <a:prstGeom prst="rect">
            <a:avLst/>
          </a:prstGeom>
          <a:solidFill>
            <a:schemeClr val="bg1"/>
          </a:solidFill>
          <a:ln w="38100">
            <a:solidFill>
              <a:schemeClr val="tx1"/>
            </a:solidFill>
          </a:ln>
        </p:spPr>
        <p:txBody>
          <a:bodyPr wrap="square" rtlCol="0">
            <a:spAutoFit/>
          </a:bodyPr>
          <a:lstStyle/>
          <a:p>
            <a:r>
              <a:rPr lang="en-GB" sz="1200" dirty="0" smtClean="0">
                <a:latin typeface="Comic Sans MS" panose="030F0702030302020204" pitchFamily="66" charset="0"/>
              </a:rPr>
              <a:t>Please could you write a short comment each week, thanks.</a:t>
            </a:r>
            <a:endParaRPr lang="en-GB" sz="1200" dirty="0">
              <a:latin typeface="Comic Sans MS" panose="030F0702030302020204" pitchFamily="66" charset="0"/>
            </a:endParaRPr>
          </a:p>
        </p:txBody>
      </p:sp>
      <p:cxnSp>
        <p:nvCxnSpPr>
          <p:cNvPr id="16" name="Straight Arrow Connector 15"/>
          <p:cNvCxnSpPr/>
          <p:nvPr/>
        </p:nvCxnSpPr>
        <p:spPr>
          <a:xfrm flipV="1">
            <a:off x="2555776" y="5445224"/>
            <a:ext cx="576064" cy="64807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564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966" t="18738" r="15181" b="13814"/>
          <a:stretch/>
        </p:blipFill>
        <p:spPr bwMode="auto">
          <a:xfrm>
            <a:off x="971600" y="623325"/>
            <a:ext cx="6871118" cy="5186060"/>
          </a:xfrm>
          <a:prstGeom prst="rect">
            <a:avLst/>
          </a:prstGeom>
          <a:noFill/>
          <a:ln w="57150">
            <a:solidFill>
              <a:srgbClr val="FF0000"/>
            </a:solidFill>
            <a:miter lim="800000"/>
            <a:headEnd/>
            <a:tailEnd/>
          </a:ln>
          <a:extLst>
            <a:ext uri="{909E8E84-426E-40DD-AFC4-6F175D3DCCD1}">
              <a14:hiddenFill xmlns:a14="http://schemas.microsoft.com/office/drawing/2010/main">
                <a:solidFill>
                  <a:schemeClr val="accent1"/>
                </a:solidFill>
              </a14:hiddenFill>
            </a:ext>
          </a:extLst>
        </p:spPr>
      </p:pic>
      <p:sp>
        <p:nvSpPr>
          <p:cNvPr id="2" name="TextBox 1"/>
          <p:cNvSpPr txBox="1"/>
          <p:nvPr/>
        </p:nvSpPr>
        <p:spPr>
          <a:xfrm>
            <a:off x="1547664" y="1692559"/>
            <a:ext cx="2088232" cy="1384995"/>
          </a:xfrm>
          <a:prstGeom prst="rect">
            <a:avLst/>
          </a:prstGeom>
          <a:noFill/>
        </p:spPr>
        <p:txBody>
          <a:bodyPr wrap="square" rtlCol="0">
            <a:spAutoFit/>
          </a:bodyPr>
          <a:lstStyle/>
          <a:p>
            <a:r>
              <a:rPr lang="en-GB" sz="1200" dirty="0" smtClean="0"/>
              <a:t>This will indicate objective taken from the age related expectations for the year group.  It may also include mastery targets for those children above age related expectations.</a:t>
            </a:r>
            <a:endParaRPr lang="en-GB" sz="1200" dirty="0"/>
          </a:p>
        </p:txBody>
      </p:sp>
      <p:sp>
        <p:nvSpPr>
          <p:cNvPr id="3" name="TextBox 2"/>
          <p:cNvSpPr txBox="1"/>
          <p:nvPr/>
        </p:nvSpPr>
        <p:spPr>
          <a:xfrm>
            <a:off x="4788024" y="1692559"/>
            <a:ext cx="2448272" cy="461665"/>
          </a:xfrm>
          <a:prstGeom prst="rect">
            <a:avLst/>
          </a:prstGeom>
          <a:noFill/>
        </p:spPr>
        <p:txBody>
          <a:bodyPr wrap="square" rtlCol="0">
            <a:spAutoFit/>
          </a:bodyPr>
          <a:lstStyle/>
          <a:p>
            <a:r>
              <a:rPr lang="en-GB" sz="1200" dirty="0" smtClean="0"/>
              <a:t>This shares the key focus of the guided reading session.</a:t>
            </a:r>
            <a:endParaRPr lang="en-GB" sz="1200" dirty="0"/>
          </a:p>
        </p:txBody>
      </p:sp>
      <p:sp>
        <p:nvSpPr>
          <p:cNvPr id="4" name="TextBox 3"/>
          <p:cNvSpPr txBox="1"/>
          <p:nvPr/>
        </p:nvSpPr>
        <p:spPr>
          <a:xfrm>
            <a:off x="1547664" y="3717032"/>
            <a:ext cx="5328592" cy="954107"/>
          </a:xfrm>
          <a:prstGeom prst="rect">
            <a:avLst/>
          </a:prstGeom>
          <a:noFill/>
        </p:spPr>
        <p:txBody>
          <a:bodyPr wrap="square" rtlCol="0">
            <a:spAutoFit/>
          </a:bodyPr>
          <a:lstStyle/>
          <a:p>
            <a:r>
              <a:rPr lang="en-GB" sz="1400" dirty="0" smtClean="0"/>
              <a:t>The children will write their personal response to the key question.  This is to give you an indication of the types of responses we are expecting form the children when they are reading and can be replicated when reading at home.</a:t>
            </a:r>
            <a:endParaRPr lang="en-GB" sz="1400" dirty="0"/>
          </a:p>
        </p:txBody>
      </p:sp>
    </p:spTree>
    <p:extLst>
      <p:ext uri="{BB962C8B-B14F-4D97-AF65-F5344CB8AC3E}">
        <p14:creationId xmlns:p14="http://schemas.microsoft.com/office/powerpoint/2010/main" val="27757429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158</Words>
  <Application>Microsoft Office PowerPoint</Application>
  <PresentationFormat>On-screen Show (4:3)</PresentationFormat>
  <Paragraphs>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Warrington Borough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headteacher</dc:creator>
  <cp:lastModifiedBy>Newchurch CP</cp:lastModifiedBy>
  <cp:revision>4</cp:revision>
  <cp:lastPrinted>2016-01-08T10:27:28Z</cp:lastPrinted>
  <dcterms:created xsi:type="dcterms:W3CDTF">2014-10-07T06:52:57Z</dcterms:created>
  <dcterms:modified xsi:type="dcterms:W3CDTF">2016-01-08T10:27:57Z</dcterms:modified>
</cp:coreProperties>
</file>