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C167"/>
    <a:srgbClr val="14BC64"/>
    <a:srgbClr val="6AA343"/>
    <a:srgbClr val="00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3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99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0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4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0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64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67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83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0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4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9DAF1-4872-439A-B709-10B5A4E5F944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F5B7-3202-4EE0-9230-F56EE0CBF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62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" y="0"/>
            <a:ext cx="12192000" cy="6858000"/>
          </a:xfrm>
          <a:prstGeom prst="rect">
            <a:avLst/>
          </a:prstGeom>
          <a:ln>
            <a:solidFill>
              <a:srgbClr val="14BC64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99245" y="1376845"/>
            <a:ext cx="11359166" cy="830997"/>
          </a:xfrm>
          <a:prstGeom prst="rect">
            <a:avLst/>
          </a:prstGeom>
          <a:solidFill>
            <a:srgbClr val="92D050"/>
          </a:solidFill>
          <a:ln>
            <a:solidFill>
              <a:srgbClr val="14BC6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Our guiding principle is to deliver a rich, balanced and broad curriculum which educates our</a:t>
            </a:r>
            <a:r>
              <a:rPr lang="en-GB" sz="1600" dirty="0"/>
              <a:t> </a:t>
            </a:r>
            <a:r>
              <a:rPr lang="en-GB" sz="1600" dirty="0">
                <a:solidFill>
                  <a:schemeClr val="bg1"/>
                </a:solidFill>
              </a:rPr>
              <a:t>children in the knowledge, skills and understanding that they need in order to lead fulfilling lives and indeed ‘Prepare to Fly’ as members of the local, national and global community.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35066" y="4947695"/>
            <a:ext cx="1339404" cy="605306"/>
          </a:xfrm>
          <a:prstGeom prst="roundRect">
            <a:avLst/>
          </a:prstGeom>
          <a:solidFill>
            <a:srgbClr val="14BC64"/>
          </a:solidFill>
          <a:ln>
            <a:solidFill>
              <a:srgbClr val="14B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Communication and Language</a:t>
            </a:r>
            <a:endParaRPr lang="en-GB" sz="1200" dirty="0"/>
          </a:p>
        </p:txBody>
      </p:sp>
      <p:grpSp>
        <p:nvGrpSpPr>
          <p:cNvPr id="8" name="Group 7"/>
          <p:cNvGrpSpPr/>
          <p:nvPr/>
        </p:nvGrpSpPr>
        <p:grpSpPr>
          <a:xfrm>
            <a:off x="272763" y="4235823"/>
            <a:ext cx="11612129" cy="2493067"/>
            <a:chOff x="283340" y="2608729"/>
            <a:chExt cx="11612129" cy="2493067"/>
          </a:xfrm>
        </p:grpSpPr>
        <p:sp>
          <p:nvSpPr>
            <p:cNvPr id="2" name="Rounded Rectangle 1"/>
            <p:cNvSpPr/>
            <p:nvPr/>
          </p:nvSpPr>
          <p:spPr>
            <a:xfrm>
              <a:off x="399245" y="2608729"/>
              <a:ext cx="11359166" cy="302559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The principles of the Unique Child, Positive Relationships, Enabling Environments and that children learn in different ways underpin the Early Years curriculum.</a:t>
              </a:r>
              <a:endParaRPr lang="en-GB" sz="12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53041" y="3013656"/>
              <a:ext cx="4108357" cy="231820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Prime Areas of learning</a:t>
              </a:r>
              <a:endParaRPr lang="en-GB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96000" y="3013656"/>
              <a:ext cx="5433810" cy="231820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Specific Areas of learning</a:t>
              </a:r>
              <a:endParaRPr lang="en-GB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431962" y="3320601"/>
              <a:ext cx="1264276" cy="605306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Physical Development</a:t>
              </a:r>
              <a:endParaRPr lang="en-GB" sz="12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797123" y="3339920"/>
              <a:ext cx="1264276" cy="605306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Personal. Social and Emotional Development</a:t>
              </a:r>
              <a:endParaRPr lang="en-GB" sz="12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098146" y="3335628"/>
              <a:ext cx="1264276" cy="605306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Literacy</a:t>
              </a:r>
              <a:endParaRPr lang="en-GB" sz="12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508382" y="3335628"/>
              <a:ext cx="1264276" cy="605306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Mathematics</a:t>
              </a:r>
              <a:endParaRPr lang="en-GB" sz="12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899301" y="3335628"/>
              <a:ext cx="1264276" cy="605306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Understanding of the World</a:t>
              </a:r>
              <a:endParaRPr lang="en-GB" sz="12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0265534" y="3335628"/>
              <a:ext cx="1264276" cy="605306"/>
            </a:xfrm>
            <a:prstGeom prst="roundRect">
              <a:avLst/>
            </a:prstGeom>
            <a:solidFill>
              <a:srgbClr val="14BC64"/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Expressive Arts and Design</a:t>
              </a:r>
              <a:endParaRPr lang="en-GB" sz="12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83340" y="4488348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English</a:t>
              </a:r>
              <a:endParaRPr lang="en-GB" sz="12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44705" y="4496490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Maths</a:t>
              </a:r>
              <a:endParaRPr lang="en-GB" sz="12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413469" y="4488348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Science</a:t>
              </a:r>
              <a:endParaRPr lang="en-GB" sz="12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447975" y="4496490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History</a:t>
              </a:r>
              <a:endParaRPr lang="en-GB" sz="12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615129" y="4496490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Computing</a:t>
              </a:r>
              <a:endParaRPr lang="en-GB" sz="12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550284" y="4496490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Geography</a:t>
              </a:r>
              <a:endParaRPr lang="en-GB" sz="12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689063" y="4496490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Music</a:t>
              </a:r>
              <a:endParaRPr lang="en-GB" sz="12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7791372" y="4496490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Physical Education</a:t>
              </a:r>
              <a:endParaRPr lang="en-GB" sz="12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831145" y="4496490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Design and Technology</a:t>
              </a:r>
              <a:endParaRPr lang="en-GB" sz="11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9916386" y="4488348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Art and Design</a:t>
              </a:r>
              <a:endParaRPr lang="en-GB" sz="12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0955127" y="4496490"/>
              <a:ext cx="940342" cy="60530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Religious Education</a:t>
              </a:r>
              <a:endParaRPr lang="en-GB" sz="12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83340" y="4087906"/>
              <a:ext cx="11612129" cy="29583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4BC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National Curriculum</a:t>
              </a:r>
              <a:endParaRPr lang="en-GB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67425" y="2291100"/>
            <a:ext cx="4662154" cy="1987715"/>
            <a:chOff x="388668" y="2314151"/>
            <a:chExt cx="4662154" cy="1987715"/>
          </a:xfrm>
        </p:grpSpPr>
        <p:sp>
          <p:nvSpPr>
            <p:cNvPr id="53" name="Rounded Rectangle 52"/>
            <p:cNvSpPr/>
            <p:nvPr/>
          </p:nvSpPr>
          <p:spPr>
            <a:xfrm>
              <a:off x="388668" y="2314151"/>
              <a:ext cx="4662154" cy="1741494"/>
            </a:xfrm>
            <a:prstGeom prst="roundRect">
              <a:avLst/>
            </a:prstGeom>
            <a:solidFill>
              <a:srgbClr val="8BC1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9245" y="2455207"/>
              <a:ext cx="1893859" cy="1846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Core </a:t>
              </a:r>
              <a:r>
                <a:rPr lang="en-GB" sz="2000" dirty="0" smtClean="0">
                  <a:solidFill>
                    <a:schemeClr val="bg1"/>
                  </a:solidFill>
                </a:rPr>
                <a:t>Values</a:t>
              </a:r>
            </a:p>
            <a:p>
              <a:pPr algn="ctr"/>
              <a:endParaRPr lang="en-GB" sz="20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Our school </a:t>
              </a:r>
              <a:r>
                <a:rPr lang="en-GB" sz="1400" dirty="0" smtClean="0">
                  <a:solidFill>
                    <a:schemeClr val="bg1"/>
                  </a:solidFill>
                </a:rPr>
                <a:t> PSHE curriculum </a:t>
              </a:r>
              <a:r>
                <a:rPr lang="en-GB" sz="1400" dirty="0">
                  <a:solidFill>
                    <a:schemeClr val="bg1"/>
                  </a:solidFill>
                </a:rPr>
                <a:t>is underpinned by our core values</a:t>
              </a:r>
            </a:p>
            <a:p>
              <a:endParaRPr lang="en-GB" dirty="0"/>
            </a:p>
          </p:txBody>
        </p:sp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385" y="2461944"/>
              <a:ext cx="682313" cy="680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6149" y="2455207"/>
              <a:ext cx="692405" cy="69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5955" y="2488254"/>
              <a:ext cx="680187" cy="6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989" y="3279969"/>
              <a:ext cx="682313" cy="670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853" y="3265908"/>
              <a:ext cx="669702" cy="664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9507" y="3265908"/>
              <a:ext cx="673082" cy="673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Rounded Rectangle 60"/>
          <p:cNvSpPr/>
          <p:nvPr/>
        </p:nvSpPr>
        <p:spPr>
          <a:xfrm>
            <a:off x="4896119" y="2274175"/>
            <a:ext cx="1668885" cy="1772272"/>
          </a:xfrm>
          <a:prstGeom prst="roundRect">
            <a:avLst/>
          </a:prstGeom>
          <a:solidFill>
            <a:srgbClr val="8BC167"/>
          </a:solidFill>
          <a:ln>
            <a:solidFill>
              <a:srgbClr val="14B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 aim to develop the children’s Spiritual, Moral, Social and Cultural development.</a:t>
            </a:r>
            <a:endParaRPr lang="en-GB" sz="1600" dirty="0"/>
          </a:p>
        </p:txBody>
      </p:sp>
      <p:sp>
        <p:nvSpPr>
          <p:cNvPr id="62" name="Rounded Rectangle 61"/>
          <p:cNvSpPr/>
          <p:nvPr/>
        </p:nvSpPr>
        <p:spPr>
          <a:xfrm>
            <a:off x="6622011" y="2291100"/>
            <a:ext cx="2918179" cy="1741494"/>
          </a:xfrm>
          <a:prstGeom prst="roundRect">
            <a:avLst/>
          </a:prstGeom>
          <a:solidFill>
            <a:srgbClr val="8BC167"/>
          </a:solidFill>
          <a:ln>
            <a:solidFill>
              <a:srgbClr val="14B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Promoting Fundamental British Values</a:t>
            </a:r>
          </a:p>
          <a:p>
            <a:pPr algn="ctr"/>
            <a:r>
              <a:rPr lang="en-GB" sz="1600" dirty="0" smtClean="0"/>
              <a:t>We promote the values of : Democracy, Rule of Law, Individual Liberty and Mutual Respect and Tolerance.</a:t>
            </a:r>
          </a:p>
          <a:p>
            <a:pPr algn="ctr"/>
            <a:endParaRPr lang="en-GB" dirty="0"/>
          </a:p>
        </p:txBody>
      </p:sp>
      <p:sp>
        <p:nvSpPr>
          <p:cNvPr id="63" name="Rounded Rectangle 62"/>
          <p:cNvSpPr/>
          <p:nvPr/>
        </p:nvSpPr>
        <p:spPr>
          <a:xfrm>
            <a:off x="9597979" y="2318033"/>
            <a:ext cx="2458793" cy="1741493"/>
          </a:xfrm>
          <a:prstGeom prst="roundRect">
            <a:avLst/>
          </a:prstGeom>
          <a:solidFill>
            <a:srgbClr val="8BC167"/>
          </a:solidFill>
          <a:ln>
            <a:solidFill>
              <a:srgbClr val="14B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Critical Skills</a:t>
            </a:r>
          </a:p>
          <a:p>
            <a:pPr algn="ctr"/>
            <a:r>
              <a:rPr lang="en-GB" sz="1400" dirty="0" smtClean="0"/>
              <a:t>We provide a culturally rich curriculum that develops the skills of communication, possibilities</a:t>
            </a:r>
            <a:r>
              <a:rPr lang="en-GB" sz="1400" dirty="0"/>
              <a:t> </a:t>
            </a:r>
            <a:r>
              <a:rPr lang="en-GB" sz="1400" dirty="0" smtClean="0"/>
              <a:t>and  initiative, and a love of the Arts.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0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9245" y="1210614"/>
            <a:ext cx="11359166" cy="8309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Our guiding principle is to deliver a rich, balanced and broad curriculum which educates our</a:t>
            </a:r>
            <a:r>
              <a:rPr lang="en-GB" sz="1600" dirty="0" smtClean="0"/>
              <a:t> </a:t>
            </a:r>
            <a:r>
              <a:rPr lang="en-GB" sz="1600" dirty="0">
                <a:solidFill>
                  <a:schemeClr val="bg1"/>
                </a:solidFill>
              </a:rPr>
              <a:t>children in the knowledge, skills and understanding </a:t>
            </a:r>
            <a:r>
              <a:rPr lang="en-GB" sz="1600" dirty="0" smtClean="0">
                <a:solidFill>
                  <a:schemeClr val="bg1"/>
                </a:solidFill>
              </a:rPr>
              <a:t>that they need in order to lead fulfilling lives and indeed ‘Prepare to Fly’ as members of the local, national and global community.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99245" y="2132211"/>
            <a:ext cx="11359166" cy="302559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The principles of the Unique Child, Positive Relationships, Enabling Environments and that children learn in different ways underpin the Early Years curriculum.</a:t>
            </a:r>
            <a:endParaRPr lang="en-GB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953041" y="2537138"/>
            <a:ext cx="4108357" cy="231820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Prime Areas of learning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6096000" y="2537138"/>
            <a:ext cx="5433810" cy="231820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Specific Areas of learning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953042" y="2844083"/>
            <a:ext cx="1339404" cy="605306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Communication and Language</a:t>
            </a:r>
            <a:endParaRPr lang="en-GB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2431962" y="2844083"/>
            <a:ext cx="1264276" cy="605306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Physical Development</a:t>
            </a:r>
            <a:endParaRPr lang="en-GB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3797123" y="2863402"/>
            <a:ext cx="1264276" cy="605306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Personal. Social and Emotional Development</a:t>
            </a:r>
            <a:endParaRPr lang="en-GB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6098146" y="2859110"/>
            <a:ext cx="1264276" cy="605306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Literacy</a:t>
            </a:r>
            <a:endParaRPr lang="en-GB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7508382" y="2859110"/>
            <a:ext cx="1264276" cy="605306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Mathematics</a:t>
            </a:r>
            <a:endParaRPr lang="en-GB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8899301" y="2859110"/>
            <a:ext cx="1264276" cy="605306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Understanding of the World</a:t>
            </a:r>
            <a:endParaRPr lang="en-GB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10265534" y="2859110"/>
            <a:ext cx="1264276" cy="605306"/>
          </a:xfrm>
          <a:prstGeom prst="roundRect">
            <a:avLst/>
          </a:prstGeom>
          <a:solidFill>
            <a:srgbClr val="14B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Expressive Arts and Design</a:t>
            </a:r>
            <a:endParaRPr lang="en-GB" sz="1200" dirty="0"/>
          </a:p>
        </p:txBody>
      </p:sp>
      <p:sp>
        <p:nvSpPr>
          <p:cNvPr id="25" name="Rounded Rectangle 24"/>
          <p:cNvSpPr/>
          <p:nvPr/>
        </p:nvSpPr>
        <p:spPr>
          <a:xfrm>
            <a:off x="283340" y="4011830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English</a:t>
            </a:r>
            <a:endParaRPr lang="en-GB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1344705" y="4019972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Maths</a:t>
            </a:r>
            <a:endParaRPr lang="en-GB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2413469" y="4011830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Science</a:t>
            </a:r>
            <a:endParaRPr lang="en-GB" sz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3447975" y="4019972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History</a:t>
            </a:r>
            <a:endParaRPr lang="en-GB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5615129" y="4019972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Computing</a:t>
            </a:r>
            <a:endParaRPr lang="en-GB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4550284" y="4019972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Geography</a:t>
            </a:r>
            <a:endParaRPr lang="en-GB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6689063" y="4019972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Music</a:t>
            </a:r>
            <a:endParaRPr lang="en-GB" sz="1200" dirty="0"/>
          </a:p>
        </p:txBody>
      </p:sp>
      <p:sp>
        <p:nvSpPr>
          <p:cNvPr id="34" name="Rounded Rectangle 33"/>
          <p:cNvSpPr/>
          <p:nvPr/>
        </p:nvSpPr>
        <p:spPr>
          <a:xfrm>
            <a:off x="7791372" y="4019972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Physical Education</a:t>
            </a:r>
            <a:endParaRPr lang="en-GB" sz="1200" dirty="0"/>
          </a:p>
        </p:txBody>
      </p:sp>
      <p:sp>
        <p:nvSpPr>
          <p:cNvPr id="35" name="Rounded Rectangle 34"/>
          <p:cNvSpPr/>
          <p:nvPr/>
        </p:nvSpPr>
        <p:spPr>
          <a:xfrm>
            <a:off x="8831145" y="4019972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Design and Technology</a:t>
            </a:r>
            <a:endParaRPr lang="en-GB" sz="1100" dirty="0"/>
          </a:p>
        </p:txBody>
      </p:sp>
      <p:sp>
        <p:nvSpPr>
          <p:cNvPr id="36" name="Rounded Rectangle 35"/>
          <p:cNvSpPr/>
          <p:nvPr/>
        </p:nvSpPr>
        <p:spPr>
          <a:xfrm>
            <a:off x="9916386" y="4011830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Art and Design</a:t>
            </a:r>
            <a:endParaRPr lang="en-GB" sz="1200" dirty="0"/>
          </a:p>
        </p:txBody>
      </p:sp>
      <p:sp>
        <p:nvSpPr>
          <p:cNvPr id="37" name="Rounded Rectangle 36"/>
          <p:cNvSpPr/>
          <p:nvPr/>
        </p:nvSpPr>
        <p:spPr>
          <a:xfrm>
            <a:off x="10955127" y="4019972"/>
            <a:ext cx="940342" cy="6053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Religious Education</a:t>
            </a:r>
            <a:endParaRPr lang="en-GB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283340" y="3611388"/>
            <a:ext cx="11612129" cy="29583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National Curriculum (Year 1 to Year 6)</a:t>
            </a:r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100885" y="4825966"/>
            <a:ext cx="4662154" cy="1987715"/>
            <a:chOff x="388668" y="2314151"/>
            <a:chExt cx="4662154" cy="1987715"/>
          </a:xfrm>
        </p:grpSpPr>
        <p:sp>
          <p:nvSpPr>
            <p:cNvPr id="42" name="Rounded Rectangle 41"/>
            <p:cNvSpPr/>
            <p:nvPr/>
          </p:nvSpPr>
          <p:spPr>
            <a:xfrm>
              <a:off x="388668" y="2314151"/>
              <a:ext cx="4662154" cy="1741494"/>
            </a:xfrm>
            <a:prstGeom prst="roundRect">
              <a:avLst/>
            </a:prstGeom>
            <a:solidFill>
              <a:srgbClr val="8BC1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9245" y="2455207"/>
              <a:ext cx="1893859" cy="1846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Core </a:t>
              </a:r>
              <a:r>
                <a:rPr lang="en-GB" sz="2000" dirty="0" smtClean="0">
                  <a:solidFill>
                    <a:schemeClr val="bg1"/>
                  </a:solidFill>
                </a:rPr>
                <a:t>Values</a:t>
              </a:r>
            </a:p>
            <a:p>
              <a:pPr algn="ctr"/>
              <a:endParaRPr lang="en-GB" sz="20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Our school </a:t>
              </a:r>
              <a:r>
                <a:rPr lang="en-GB" sz="1400" dirty="0" smtClean="0">
                  <a:solidFill>
                    <a:schemeClr val="bg1"/>
                  </a:solidFill>
                </a:rPr>
                <a:t> PSHE curriculum </a:t>
              </a:r>
              <a:r>
                <a:rPr lang="en-GB" sz="1400" dirty="0">
                  <a:solidFill>
                    <a:schemeClr val="bg1"/>
                  </a:solidFill>
                </a:rPr>
                <a:t>is underpinned by our core values</a:t>
              </a:r>
            </a:p>
            <a:p>
              <a:endParaRPr lang="en-GB" dirty="0"/>
            </a:p>
          </p:txBody>
        </p:sp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385" y="2461944"/>
              <a:ext cx="682313" cy="680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6149" y="2455207"/>
              <a:ext cx="692405" cy="69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5955" y="2488254"/>
              <a:ext cx="680187" cy="6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989" y="3279969"/>
              <a:ext cx="682313" cy="670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853" y="3265908"/>
              <a:ext cx="669702" cy="664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9507" y="3265908"/>
              <a:ext cx="673082" cy="673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Rounded Rectangle 49"/>
          <p:cNvSpPr/>
          <p:nvPr/>
        </p:nvSpPr>
        <p:spPr>
          <a:xfrm>
            <a:off x="4829579" y="4809041"/>
            <a:ext cx="1668885" cy="1772272"/>
          </a:xfrm>
          <a:prstGeom prst="roundRect">
            <a:avLst/>
          </a:prstGeom>
          <a:solidFill>
            <a:srgbClr val="8BC167"/>
          </a:solidFill>
          <a:ln>
            <a:solidFill>
              <a:srgbClr val="14B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 aim to develop the children’s Spiritual, Moral, Social and Cultural development.</a:t>
            </a:r>
            <a:endParaRPr lang="en-GB" sz="1600" dirty="0"/>
          </a:p>
        </p:txBody>
      </p:sp>
      <p:sp>
        <p:nvSpPr>
          <p:cNvPr id="51" name="Rounded Rectangle 50"/>
          <p:cNvSpPr/>
          <p:nvPr/>
        </p:nvSpPr>
        <p:spPr>
          <a:xfrm>
            <a:off x="6555471" y="4825966"/>
            <a:ext cx="2918179" cy="1741494"/>
          </a:xfrm>
          <a:prstGeom prst="roundRect">
            <a:avLst/>
          </a:prstGeom>
          <a:solidFill>
            <a:srgbClr val="8BC167"/>
          </a:solidFill>
          <a:ln>
            <a:solidFill>
              <a:srgbClr val="14B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Promoting Fundamental British Values</a:t>
            </a:r>
          </a:p>
          <a:p>
            <a:pPr algn="ctr"/>
            <a:r>
              <a:rPr lang="en-GB" sz="1600" dirty="0" smtClean="0"/>
              <a:t>We promote the values of : Democracy, Rule of Law, Individual Liberty and Mutual Respect and Tolerance.</a:t>
            </a:r>
          </a:p>
          <a:p>
            <a:pPr algn="ctr"/>
            <a:endParaRPr lang="en-GB" dirty="0"/>
          </a:p>
        </p:txBody>
      </p:sp>
      <p:sp>
        <p:nvSpPr>
          <p:cNvPr id="52" name="Rounded Rectangle 51"/>
          <p:cNvSpPr/>
          <p:nvPr/>
        </p:nvSpPr>
        <p:spPr>
          <a:xfrm>
            <a:off x="9531439" y="4852899"/>
            <a:ext cx="2458793" cy="1741493"/>
          </a:xfrm>
          <a:prstGeom prst="roundRect">
            <a:avLst/>
          </a:prstGeom>
          <a:solidFill>
            <a:srgbClr val="8BC167"/>
          </a:solidFill>
          <a:ln>
            <a:solidFill>
              <a:srgbClr val="14B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Critical Skills</a:t>
            </a:r>
          </a:p>
          <a:p>
            <a:pPr algn="ctr"/>
            <a:r>
              <a:rPr lang="en-GB" sz="1400" dirty="0" smtClean="0"/>
              <a:t>We provide a culturally rich curriculum that develops the skills of communication, possibilities</a:t>
            </a:r>
            <a:r>
              <a:rPr lang="en-GB" sz="1400" dirty="0"/>
              <a:t> </a:t>
            </a:r>
            <a:r>
              <a:rPr lang="en-GB" sz="1400" dirty="0" smtClean="0"/>
              <a:t>and  initiative, and a love of the Arts.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1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409</Words>
  <Application>Microsoft Office PowerPoint</Application>
  <PresentationFormat>Custom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Warrington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Narraway, Jayne</dc:creator>
  <cp:lastModifiedBy>Jayne</cp:lastModifiedBy>
  <cp:revision>14</cp:revision>
  <cp:lastPrinted>2019-09-19T10:01:07Z</cp:lastPrinted>
  <dcterms:created xsi:type="dcterms:W3CDTF">2019-09-19T10:00:56Z</dcterms:created>
  <dcterms:modified xsi:type="dcterms:W3CDTF">2019-10-12T09:15:19Z</dcterms:modified>
</cp:coreProperties>
</file>