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53" r:id="rId2"/>
    <p:sldId id="365" r:id="rId3"/>
    <p:sldId id="368" r:id="rId4"/>
    <p:sldId id="354" r:id="rId5"/>
    <p:sldId id="355" r:id="rId6"/>
    <p:sldId id="356" r:id="rId7"/>
    <p:sldId id="357" r:id="rId8"/>
    <p:sldId id="374" r:id="rId9"/>
    <p:sldId id="375" r:id="rId10"/>
    <p:sldId id="358" r:id="rId11"/>
    <p:sldId id="371" r:id="rId12"/>
    <p:sldId id="372" r:id="rId13"/>
    <p:sldId id="373" r:id="rId14"/>
    <p:sldId id="369" r:id="rId15"/>
    <p:sldId id="361" r:id="rId16"/>
    <p:sldId id="376" r:id="rId17"/>
    <p:sldId id="360" r:id="rId18"/>
    <p:sldId id="366" r:id="rId19"/>
    <p:sldId id="3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16B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65836" autoAdjust="0"/>
  </p:normalViewPr>
  <p:slideViewPr>
    <p:cSldViewPr>
      <p:cViewPr>
        <p:scale>
          <a:sx n="52" d="100"/>
          <a:sy n="52" d="100"/>
        </p:scale>
        <p:origin x="-1920"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E858E-0C42-451E-AD73-C8D902AD7C70}"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545693D6-9211-4AB5-BA4B-6154E808E6E1}">
      <dgm:prSet phldrT="[Text]"/>
      <dgm:spPr/>
      <dgm:t>
        <a:bodyPr/>
        <a:lstStyle/>
        <a:p>
          <a:r>
            <a:rPr lang="en-GB" b="1" dirty="0" smtClean="0"/>
            <a:t>Families and people who care for me</a:t>
          </a:r>
          <a:endParaRPr lang="en-GB" b="1" dirty="0"/>
        </a:p>
      </dgm:t>
    </dgm:pt>
    <dgm:pt modelId="{7A0976E2-8806-4789-BE72-9DB236152541}" type="parTrans" cxnId="{FD6FD87E-C157-4D3F-981E-B489E535C887}">
      <dgm:prSet/>
      <dgm:spPr/>
      <dgm:t>
        <a:bodyPr/>
        <a:lstStyle/>
        <a:p>
          <a:endParaRPr lang="en-GB"/>
        </a:p>
      </dgm:t>
    </dgm:pt>
    <dgm:pt modelId="{2FADED7C-933B-42E9-B595-572908B1361A}" type="sibTrans" cxnId="{FD6FD87E-C157-4D3F-981E-B489E535C887}">
      <dgm:prSet/>
      <dgm:spPr/>
      <dgm:t>
        <a:bodyPr/>
        <a:lstStyle/>
        <a:p>
          <a:endParaRPr lang="en-GB"/>
        </a:p>
      </dgm:t>
    </dgm:pt>
    <dgm:pt modelId="{F3956A0E-BAA7-4211-9010-A094CF441F51}">
      <dgm:prSet phldrT="[Text]"/>
      <dgm:spPr/>
      <dgm:t>
        <a:bodyPr/>
        <a:lstStyle/>
        <a:p>
          <a:r>
            <a:rPr lang="en-GB" b="1" dirty="0" smtClean="0"/>
            <a:t>Caring friendships</a:t>
          </a:r>
          <a:endParaRPr lang="en-GB" b="1" dirty="0"/>
        </a:p>
      </dgm:t>
    </dgm:pt>
    <dgm:pt modelId="{654FDC4F-7BF7-4171-8EC2-3E8BE2AFC804}" type="parTrans" cxnId="{94F21F11-6181-411D-AA4D-917BBE2B58AB}">
      <dgm:prSet/>
      <dgm:spPr/>
      <dgm:t>
        <a:bodyPr/>
        <a:lstStyle/>
        <a:p>
          <a:endParaRPr lang="en-GB"/>
        </a:p>
      </dgm:t>
    </dgm:pt>
    <dgm:pt modelId="{DA8B2B0B-B640-4628-BC3D-BC104755DDA9}" type="sibTrans" cxnId="{94F21F11-6181-411D-AA4D-917BBE2B58AB}">
      <dgm:prSet/>
      <dgm:spPr/>
      <dgm:t>
        <a:bodyPr/>
        <a:lstStyle/>
        <a:p>
          <a:endParaRPr lang="en-GB"/>
        </a:p>
      </dgm:t>
    </dgm:pt>
    <dgm:pt modelId="{A63396F9-A1DC-44CC-8594-29DA648680D1}">
      <dgm:prSet phldrT="[Text]"/>
      <dgm:spPr/>
      <dgm:t>
        <a:bodyPr/>
        <a:lstStyle/>
        <a:p>
          <a:r>
            <a:rPr lang="en-GB" b="1" dirty="0" smtClean="0"/>
            <a:t>Respectful, kind relationships</a:t>
          </a:r>
          <a:endParaRPr lang="en-GB" b="1" dirty="0"/>
        </a:p>
      </dgm:t>
    </dgm:pt>
    <dgm:pt modelId="{D2CC53FD-B89A-4083-865E-52C62643180A}" type="parTrans" cxnId="{472E027A-140F-4DD8-AB5E-4C0F47C87F9A}">
      <dgm:prSet/>
      <dgm:spPr/>
      <dgm:t>
        <a:bodyPr/>
        <a:lstStyle/>
        <a:p>
          <a:endParaRPr lang="en-GB"/>
        </a:p>
      </dgm:t>
    </dgm:pt>
    <dgm:pt modelId="{451FE92A-9478-4607-99A7-AC693785DB16}" type="sibTrans" cxnId="{472E027A-140F-4DD8-AB5E-4C0F47C87F9A}">
      <dgm:prSet/>
      <dgm:spPr/>
      <dgm:t>
        <a:bodyPr/>
        <a:lstStyle/>
        <a:p>
          <a:endParaRPr lang="en-GB"/>
        </a:p>
      </dgm:t>
    </dgm:pt>
    <dgm:pt modelId="{F1D01AE3-000D-45AB-8BAE-75CE3557C644}">
      <dgm:prSet phldrT="[Text]"/>
      <dgm:spPr/>
      <dgm:t>
        <a:bodyPr/>
        <a:lstStyle/>
        <a:p>
          <a:r>
            <a:rPr lang="en-GB" b="1" dirty="0" smtClean="0"/>
            <a:t>Online safety and awareness</a:t>
          </a:r>
          <a:endParaRPr lang="en-GB" b="1" dirty="0"/>
        </a:p>
      </dgm:t>
    </dgm:pt>
    <dgm:pt modelId="{BE837291-11EE-4B9F-AFDF-C952F9D4E25B}" type="parTrans" cxnId="{2C4FB760-600E-4094-A5E5-596A312EEE8C}">
      <dgm:prSet/>
      <dgm:spPr/>
      <dgm:t>
        <a:bodyPr/>
        <a:lstStyle/>
        <a:p>
          <a:endParaRPr lang="en-GB"/>
        </a:p>
      </dgm:t>
    </dgm:pt>
    <dgm:pt modelId="{E7726FA6-775B-4AA4-AEB1-06EDFAEB80F9}" type="sibTrans" cxnId="{2C4FB760-600E-4094-A5E5-596A312EEE8C}">
      <dgm:prSet/>
      <dgm:spPr/>
      <dgm:t>
        <a:bodyPr/>
        <a:lstStyle/>
        <a:p>
          <a:endParaRPr lang="en-GB"/>
        </a:p>
      </dgm:t>
    </dgm:pt>
    <dgm:pt modelId="{D6DF4374-5777-497A-A0A3-F6DD5E28AA4D}">
      <dgm:prSet phldrT="[Text]" custT="1"/>
      <dgm:spPr/>
      <dgm:t>
        <a:bodyPr/>
        <a:lstStyle/>
        <a:p>
          <a:r>
            <a:rPr lang="en-GB" sz="3200" b="1" dirty="0" smtClean="0"/>
            <a:t>Being safe</a:t>
          </a:r>
          <a:endParaRPr lang="en-GB" sz="3200" b="1" dirty="0"/>
        </a:p>
      </dgm:t>
    </dgm:pt>
    <dgm:pt modelId="{E757B936-3D21-4395-BD7B-F41BBEAFD881}" type="parTrans" cxnId="{2293430B-CC00-46F5-A880-5E6D54C3242E}">
      <dgm:prSet/>
      <dgm:spPr/>
      <dgm:t>
        <a:bodyPr/>
        <a:lstStyle/>
        <a:p>
          <a:endParaRPr lang="en-GB"/>
        </a:p>
      </dgm:t>
    </dgm:pt>
    <dgm:pt modelId="{02D3ACD0-B762-403D-9956-B239F8ED43D8}" type="sibTrans" cxnId="{2293430B-CC00-46F5-A880-5E6D54C3242E}">
      <dgm:prSet/>
      <dgm:spPr/>
      <dgm:t>
        <a:bodyPr/>
        <a:lstStyle/>
        <a:p>
          <a:endParaRPr lang="en-GB"/>
        </a:p>
      </dgm:t>
    </dgm:pt>
    <dgm:pt modelId="{E5B95A9B-C9CD-4293-B40E-FA09C5ED3C9A}" type="pres">
      <dgm:prSet presAssocID="{129E858E-0C42-451E-AD73-C8D902AD7C70}" presName="diagram" presStyleCnt="0">
        <dgm:presLayoutVars>
          <dgm:dir/>
          <dgm:resizeHandles val="exact"/>
        </dgm:presLayoutVars>
      </dgm:prSet>
      <dgm:spPr/>
      <dgm:t>
        <a:bodyPr/>
        <a:lstStyle/>
        <a:p>
          <a:endParaRPr lang="en-GB"/>
        </a:p>
      </dgm:t>
    </dgm:pt>
    <dgm:pt modelId="{1EA9F891-BEBD-409D-A50A-072B9C5139AF}" type="pres">
      <dgm:prSet presAssocID="{545693D6-9211-4AB5-BA4B-6154E808E6E1}" presName="node" presStyleLbl="node1" presStyleIdx="0" presStyleCnt="5">
        <dgm:presLayoutVars>
          <dgm:bulletEnabled val="1"/>
        </dgm:presLayoutVars>
      </dgm:prSet>
      <dgm:spPr/>
      <dgm:t>
        <a:bodyPr/>
        <a:lstStyle/>
        <a:p>
          <a:endParaRPr lang="en-GB"/>
        </a:p>
      </dgm:t>
    </dgm:pt>
    <dgm:pt modelId="{DD4E4647-6C29-4ED0-B40E-8E0D18EB6C57}" type="pres">
      <dgm:prSet presAssocID="{2FADED7C-933B-42E9-B595-572908B1361A}" presName="sibTrans" presStyleCnt="0"/>
      <dgm:spPr/>
    </dgm:pt>
    <dgm:pt modelId="{012F2A7A-CCAC-4CDC-8E1F-317E9310C9BE}" type="pres">
      <dgm:prSet presAssocID="{F3956A0E-BAA7-4211-9010-A094CF441F51}" presName="node" presStyleLbl="node1" presStyleIdx="1" presStyleCnt="5">
        <dgm:presLayoutVars>
          <dgm:bulletEnabled val="1"/>
        </dgm:presLayoutVars>
      </dgm:prSet>
      <dgm:spPr/>
      <dgm:t>
        <a:bodyPr/>
        <a:lstStyle/>
        <a:p>
          <a:endParaRPr lang="en-GB"/>
        </a:p>
      </dgm:t>
    </dgm:pt>
    <dgm:pt modelId="{ADE06FF6-3E47-446C-BCD7-80215B8AD07F}" type="pres">
      <dgm:prSet presAssocID="{DA8B2B0B-B640-4628-BC3D-BC104755DDA9}" presName="sibTrans" presStyleCnt="0"/>
      <dgm:spPr/>
    </dgm:pt>
    <dgm:pt modelId="{9665504C-68DE-4CA5-A31F-2980056359E3}" type="pres">
      <dgm:prSet presAssocID="{A63396F9-A1DC-44CC-8594-29DA648680D1}" presName="node" presStyleLbl="node1" presStyleIdx="2" presStyleCnt="5">
        <dgm:presLayoutVars>
          <dgm:bulletEnabled val="1"/>
        </dgm:presLayoutVars>
      </dgm:prSet>
      <dgm:spPr/>
      <dgm:t>
        <a:bodyPr/>
        <a:lstStyle/>
        <a:p>
          <a:endParaRPr lang="en-GB"/>
        </a:p>
      </dgm:t>
    </dgm:pt>
    <dgm:pt modelId="{80A76750-786E-4CB9-B1F5-85F778B8363F}" type="pres">
      <dgm:prSet presAssocID="{451FE92A-9478-4607-99A7-AC693785DB16}" presName="sibTrans" presStyleCnt="0"/>
      <dgm:spPr/>
    </dgm:pt>
    <dgm:pt modelId="{C96D81DC-FA86-42EC-8D47-FAD63F63EE42}" type="pres">
      <dgm:prSet presAssocID="{F1D01AE3-000D-45AB-8BAE-75CE3557C644}" presName="node" presStyleLbl="node1" presStyleIdx="3" presStyleCnt="5">
        <dgm:presLayoutVars>
          <dgm:bulletEnabled val="1"/>
        </dgm:presLayoutVars>
      </dgm:prSet>
      <dgm:spPr/>
      <dgm:t>
        <a:bodyPr/>
        <a:lstStyle/>
        <a:p>
          <a:endParaRPr lang="en-GB"/>
        </a:p>
      </dgm:t>
    </dgm:pt>
    <dgm:pt modelId="{6B4EE14E-7704-4A96-A366-4951E03DF7A4}" type="pres">
      <dgm:prSet presAssocID="{E7726FA6-775B-4AA4-AEB1-06EDFAEB80F9}" presName="sibTrans" presStyleCnt="0"/>
      <dgm:spPr/>
    </dgm:pt>
    <dgm:pt modelId="{B3DD2D7E-82D2-4804-A0C3-20903DC183E8}" type="pres">
      <dgm:prSet presAssocID="{D6DF4374-5777-497A-A0A3-F6DD5E28AA4D}" presName="node" presStyleLbl="node1" presStyleIdx="4" presStyleCnt="5">
        <dgm:presLayoutVars>
          <dgm:bulletEnabled val="1"/>
        </dgm:presLayoutVars>
      </dgm:prSet>
      <dgm:spPr/>
      <dgm:t>
        <a:bodyPr/>
        <a:lstStyle/>
        <a:p>
          <a:endParaRPr lang="en-GB"/>
        </a:p>
      </dgm:t>
    </dgm:pt>
  </dgm:ptLst>
  <dgm:cxnLst>
    <dgm:cxn modelId="{4952F713-FFAF-4607-A616-65E473226C8E}" type="presOf" srcId="{F3956A0E-BAA7-4211-9010-A094CF441F51}" destId="{012F2A7A-CCAC-4CDC-8E1F-317E9310C9BE}" srcOrd="0" destOrd="0" presId="urn:microsoft.com/office/officeart/2005/8/layout/default"/>
    <dgm:cxn modelId="{23E046AA-9FE6-4D08-9469-BBA9343520F9}" type="presOf" srcId="{545693D6-9211-4AB5-BA4B-6154E808E6E1}" destId="{1EA9F891-BEBD-409D-A50A-072B9C5139AF}" srcOrd="0" destOrd="0" presId="urn:microsoft.com/office/officeart/2005/8/layout/default"/>
    <dgm:cxn modelId="{4200C060-D58A-4F32-987D-69882A887AC0}" type="presOf" srcId="{129E858E-0C42-451E-AD73-C8D902AD7C70}" destId="{E5B95A9B-C9CD-4293-B40E-FA09C5ED3C9A}" srcOrd="0" destOrd="0" presId="urn:microsoft.com/office/officeart/2005/8/layout/default"/>
    <dgm:cxn modelId="{56EC4666-D80A-42B0-A4BB-FEB989BB5652}" type="presOf" srcId="{D6DF4374-5777-497A-A0A3-F6DD5E28AA4D}" destId="{B3DD2D7E-82D2-4804-A0C3-20903DC183E8}" srcOrd="0" destOrd="0" presId="urn:microsoft.com/office/officeart/2005/8/layout/default"/>
    <dgm:cxn modelId="{B9F8D48D-F60B-4DA9-9A8D-55B5B921F6E1}" type="presOf" srcId="{A63396F9-A1DC-44CC-8594-29DA648680D1}" destId="{9665504C-68DE-4CA5-A31F-2980056359E3}" srcOrd="0" destOrd="0" presId="urn:microsoft.com/office/officeart/2005/8/layout/default"/>
    <dgm:cxn modelId="{FD6FD87E-C157-4D3F-981E-B489E535C887}" srcId="{129E858E-0C42-451E-AD73-C8D902AD7C70}" destId="{545693D6-9211-4AB5-BA4B-6154E808E6E1}" srcOrd="0" destOrd="0" parTransId="{7A0976E2-8806-4789-BE72-9DB236152541}" sibTransId="{2FADED7C-933B-42E9-B595-572908B1361A}"/>
    <dgm:cxn modelId="{2293430B-CC00-46F5-A880-5E6D54C3242E}" srcId="{129E858E-0C42-451E-AD73-C8D902AD7C70}" destId="{D6DF4374-5777-497A-A0A3-F6DD5E28AA4D}" srcOrd="4" destOrd="0" parTransId="{E757B936-3D21-4395-BD7B-F41BBEAFD881}" sibTransId="{02D3ACD0-B762-403D-9956-B239F8ED43D8}"/>
    <dgm:cxn modelId="{472E027A-140F-4DD8-AB5E-4C0F47C87F9A}" srcId="{129E858E-0C42-451E-AD73-C8D902AD7C70}" destId="{A63396F9-A1DC-44CC-8594-29DA648680D1}" srcOrd="2" destOrd="0" parTransId="{D2CC53FD-B89A-4083-865E-52C62643180A}" sibTransId="{451FE92A-9478-4607-99A7-AC693785DB16}"/>
    <dgm:cxn modelId="{1BD71BDB-D56E-4F3E-9EA1-1D68BB9A58DF}" type="presOf" srcId="{F1D01AE3-000D-45AB-8BAE-75CE3557C644}" destId="{C96D81DC-FA86-42EC-8D47-FAD63F63EE42}" srcOrd="0" destOrd="0" presId="urn:microsoft.com/office/officeart/2005/8/layout/default"/>
    <dgm:cxn modelId="{2C4FB760-600E-4094-A5E5-596A312EEE8C}" srcId="{129E858E-0C42-451E-AD73-C8D902AD7C70}" destId="{F1D01AE3-000D-45AB-8BAE-75CE3557C644}" srcOrd="3" destOrd="0" parTransId="{BE837291-11EE-4B9F-AFDF-C952F9D4E25B}" sibTransId="{E7726FA6-775B-4AA4-AEB1-06EDFAEB80F9}"/>
    <dgm:cxn modelId="{94F21F11-6181-411D-AA4D-917BBE2B58AB}" srcId="{129E858E-0C42-451E-AD73-C8D902AD7C70}" destId="{F3956A0E-BAA7-4211-9010-A094CF441F51}" srcOrd="1" destOrd="0" parTransId="{654FDC4F-7BF7-4171-8EC2-3E8BE2AFC804}" sibTransId="{DA8B2B0B-B640-4628-BC3D-BC104755DDA9}"/>
    <dgm:cxn modelId="{4C16C7DF-01FB-4DB2-858E-387AD5C72FDC}" type="presParOf" srcId="{E5B95A9B-C9CD-4293-B40E-FA09C5ED3C9A}" destId="{1EA9F891-BEBD-409D-A50A-072B9C5139AF}" srcOrd="0" destOrd="0" presId="urn:microsoft.com/office/officeart/2005/8/layout/default"/>
    <dgm:cxn modelId="{8BA0DD56-E6CB-41C4-842D-02D5C91D17C9}" type="presParOf" srcId="{E5B95A9B-C9CD-4293-B40E-FA09C5ED3C9A}" destId="{DD4E4647-6C29-4ED0-B40E-8E0D18EB6C57}" srcOrd="1" destOrd="0" presId="urn:microsoft.com/office/officeart/2005/8/layout/default"/>
    <dgm:cxn modelId="{BD6B4C7A-3F41-434A-92B6-A5E73896AB0D}" type="presParOf" srcId="{E5B95A9B-C9CD-4293-B40E-FA09C5ED3C9A}" destId="{012F2A7A-CCAC-4CDC-8E1F-317E9310C9BE}" srcOrd="2" destOrd="0" presId="urn:microsoft.com/office/officeart/2005/8/layout/default"/>
    <dgm:cxn modelId="{BF489BAD-AE0A-41DB-A8DE-B1E4473E4DF8}" type="presParOf" srcId="{E5B95A9B-C9CD-4293-B40E-FA09C5ED3C9A}" destId="{ADE06FF6-3E47-446C-BCD7-80215B8AD07F}" srcOrd="3" destOrd="0" presId="urn:microsoft.com/office/officeart/2005/8/layout/default"/>
    <dgm:cxn modelId="{891A0DA8-BCA3-41F0-9ADA-5E4FB3EFF56D}" type="presParOf" srcId="{E5B95A9B-C9CD-4293-B40E-FA09C5ED3C9A}" destId="{9665504C-68DE-4CA5-A31F-2980056359E3}" srcOrd="4" destOrd="0" presId="urn:microsoft.com/office/officeart/2005/8/layout/default"/>
    <dgm:cxn modelId="{31654233-D9F6-4CF7-8646-00EFD58B41E2}" type="presParOf" srcId="{E5B95A9B-C9CD-4293-B40E-FA09C5ED3C9A}" destId="{80A76750-786E-4CB9-B1F5-85F778B8363F}" srcOrd="5" destOrd="0" presId="urn:microsoft.com/office/officeart/2005/8/layout/default"/>
    <dgm:cxn modelId="{B51B5D08-8824-467B-A921-6390579FF50F}" type="presParOf" srcId="{E5B95A9B-C9CD-4293-B40E-FA09C5ED3C9A}" destId="{C96D81DC-FA86-42EC-8D47-FAD63F63EE42}" srcOrd="6" destOrd="0" presId="urn:microsoft.com/office/officeart/2005/8/layout/default"/>
    <dgm:cxn modelId="{BB0457D1-0ABB-41AF-8EB2-36B3034BCF5D}" type="presParOf" srcId="{E5B95A9B-C9CD-4293-B40E-FA09C5ED3C9A}" destId="{6B4EE14E-7704-4A96-A366-4951E03DF7A4}" srcOrd="7" destOrd="0" presId="urn:microsoft.com/office/officeart/2005/8/layout/default"/>
    <dgm:cxn modelId="{787910B3-9250-4CEB-B890-31F4A9D03C0B}" type="presParOf" srcId="{E5B95A9B-C9CD-4293-B40E-FA09C5ED3C9A}" destId="{B3DD2D7E-82D2-4804-A0C3-20903DC183E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38BAD0-A93B-4614-AA05-F79832B4F5E2}"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0B0349D7-4E47-4F15-8FCD-586E1C4F13F7}">
      <dgm:prSet phldrT="[Text]"/>
      <dgm:spPr/>
      <dgm:t>
        <a:bodyPr/>
        <a:lstStyle/>
        <a:p>
          <a:r>
            <a:rPr lang="en-GB" b="1" dirty="0" smtClean="0"/>
            <a:t>Not compulsory, but recommended</a:t>
          </a:r>
          <a:endParaRPr lang="en-GB" b="1" dirty="0"/>
        </a:p>
      </dgm:t>
    </dgm:pt>
    <dgm:pt modelId="{14F3B277-9246-4562-B0C2-657560A3B552}" type="parTrans" cxnId="{3EA0299A-2684-458E-8EF1-5E6B92CA7B69}">
      <dgm:prSet/>
      <dgm:spPr/>
      <dgm:t>
        <a:bodyPr/>
        <a:lstStyle/>
        <a:p>
          <a:endParaRPr lang="en-GB"/>
        </a:p>
      </dgm:t>
    </dgm:pt>
    <dgm:pt modelId="{BBB955B1-1136-4324-A31B-4BE9C3D91211}" type="sibTrans" cxnId="{3EA0299A-2684-458E-8EF1-5E6B92CA7B69}">
      <dgm:prSet/>
      <dgm:spPr/>
      <dgm:t>
        <a:bodyPr/>
        <a:lstStyle/>
        <a:p>
          <a:endParaRPr lang="en-GB"/>
        </a:p>
      </dgm:t>
    </dgm:pt>
    <dgm:pt modelId="{4D9D18AB-66B7-4655-8A11-E8EB627503D9}">
      <dgm:prSet phldrT="[Text]"/>
      <dgm:spPr/>
      <dgm:t>
        <a:bodyPr/>
        <a:lstStyle/>
        <a:p>
          <a:r>
            <a:rPr lang="en-GB" b="1" dirty="0" smtClean="0"/>
            <a:t>In line with the National Curriculum for Science for Year 5 /6</a:t>
          </a:r>
          <a:endParaRPr lang="en-GB" b="1" dirty="0"/>
        </a:p>
      </dgm:t>
    </dgm:pt>
    <dgm:pt modelId="{6539EAEB-805D-4F0E-90D1-1687C503A003}" type="parTrans" cxnId="{14F8A268-B6F3-4DC5-90CC-D185EC1278F2}">
      <dgm:prSet/>
      <dgm:spPr/>
      <dgm:t>
        <a:bodyPr/>
        <a:lstStyle/>
        <a:p>
          <a:endParaRPr lang="en-GB"/>
        </a:p>
      </dgm:t>
    </dgm:pt>
    <dgm:pt modelId="{F9BB1B33-A1BC-4A06-8429-3D075ACED77E}" type="sibTrans" cxnId="{14F8A268-B6F3-4DC5-90CC-D185EC1278F2}">
      <dgm:prSet/>
      <dgm:spPr/>
      <dgm:t>
        <a:bodyPr/>
        <a:lstStyle/>
        <a:p>
          <a:endParaRPr lang="en-GB"/>
        </a:p>
      </dgm:t>
    </dgm:pt>
    <dgm:pt modelId="{D1210550-CD6E-4863-90D5-E41B31682915}" type="pres">
      <dgm:prSet presAssocID="{3B38BAD0-A93B-4614-AA05-F79832B4F5E2}" presName="diagram" presStyleCnt="0">
        <dgm:presLayoutVars>
          <dgm:dir/>
          <dgm:resizeHandles val="exact"/>
        </dgm:presLayoutVars>
      </dgm:prSet>
      <dgm:spPr/>
      <dgm:t>
        <a:bodyPr/>
        <a:lstStyle/>
        <a:p>
          <a:endParaRPr lang="en-GB"/>
        </a:p>
      </dgm:t>
    </dgm:pt>
    <dgm:pt modelId="{9642DCFD-0A23-401E-B180-E95EE1B02021}" type="pres">
      <dgm:prSet presAssocID="{0B0349D7-4E47-4F15-8FCD-586E1C4F13F7}" presName="node" presStyleLbl="node1" presStyleIdx="0" presStyleCnt="2">
        <dgm:presLayoutVars>
          <dgm:bulletEnabled val="1"/>
        </dgm:presLayoutVars>
      </dgm:prSet>
      <dgm:spPr/>
      <dgm:t>
        <a:bodyPr/>
        <a:lstStyle/>
        <a:p>
          <a:endParaRPr lang="en-GB"/>
        </a:p>
      </dgm:t>
    </dgm:pt>
    <dgm:pt modelId="{AB5740B5-0ACC-41AF-A586-791D2BF408C4}" type="pres">
      <dgm:prSet presAssocID="{BBB955B1-1136-4324-A31B-4BE9C3D91211}" presName="sibTrans" presStyleCnt="0"/>
      <dgm:spPr/>
    </dgm:pt>
    <dgm:pt modelId="{7038C8A2-B73D-4295-9599-16FFB36FF964}" type="pres">
      <dgm:prSet presAssocID="{4D9D18AB-66B7-4655-8A11-E8EB627503D9}" presName="node" presStyleLbl="node1" presStyleIdx="1" presStyleCnt="2">
        <dgm:presLayoutVars>
          <dgm:bulletEnabled val="1"/>
        </dgm:presLayoutVars>
      </dgm:prSet>
      <dgm:spPr/>
      <dgm:t>
        <a:bodyPr/>
        <a:lstStyle/>
        <a:p>
          <a:endParaRPr lang="en-GB"/>
        </a:p>
      </dgm:t>
    </dgm:pt>
  </dgm:ptLst>
  <dgm:cxnLst>
    <dgm:cxn modelId="{3EA0299A-2684-458E-8EF1-5E6B92CA7B69}" srcId="{3B38BAD0-A93B-4614-AA05-F79832B4F5E2}" destId="{0B0349D7-4E47-4F15-8FCD-586E1C4F13F7}" srcOrd="0" destOrd="0" parTransId="{14F3B277-9246-4562-B0C2-657560A3B552}" sibTransId="{BBB955B1-1136-4324-A31B-4BE9C3D91211}"/>
    <dgm:cxn modelId="{14F8A268-B6F3-4DC5-90CC-D185EC1278F2}" srcId="{3B38BAD0-A93B-4614-AA05-F79832B4F5E2}" destId="{4D9D18AB-66B7-4655-8A11-E8EB627503D9}" srcOrd="1" destOrd="0" parTransId="{6539EAEB-805D-4F0E-90D1-1687C503A003}" sibTransId="{F9BB1B33-A1BC-4A06-8429-3D075ACED77E}"/>
    <dgm:cxn modelId="{92DB084A-6987-4D5A-BD7E-B48001E99264}" type="presOf" srcId="{0B0349D7-4E47-4F15-8FCD-586E1C4F13F7}" destId="{9642DCFD-0A23-401E-B180-E95EE1B02021}" srcOrd="0" destOrd="0" presId="urn:microsoft.com/office/officeart/2005/8/layout/default"/>
    <dgm:cxn modelId="{CE83D2BC-A308-4C82-8C8F-99637A5F2B2C}" type="presOf" srcId="{4D9D18AB-66B7-4655-8A11-E8EB627503D9}" destId="{7038C8A2-B73D-4295-9599-16FFB36FF964}" srcOrd="0" destOrd="0" presId="urn:microsoft.com/office/officeart/2005/8/layout/default"/>
    <dgm:cxn modelId="{AFB368B8-B035-4D6A-9759-0C146208DE49}" type="presOf" srcId="{3B38BAD0-A93B-4614-AA05-F79832B4F5E2}" destId="{D1210550-CD6E-4863-90D5-E41B31682915}" srcOrd="0" destOrd="0" presId="urn:microsoft.com/office/officeart/2005/8/layout/default"/>
    <dgm:cxn modelId="{FA18A7C4-90F1-40AA-B51F-39726048DCC4}" type="presParOf" srcId="{D1210550-CD6E-4863-90D5-E41B31682915}" destId="{9642DCFD-0A23-401E-B180-E95EE1B02021}" srcOrd="0" destOrd="0" presId="urn:microsoft.com/office/officeart/2005/8/layout/default"/>
    <dgm:cxn modelId="{01025967-43A0-4C75-B686-86F767DB996C}" type="presParOf" srcId="{D1210550-CD6E-4863-90D5-E41B31682915}" destId="{AB5740B5-0ACC-41AF-A586-791D2BF408C4}" srcOrd="1" destOrd="0" presId="urn:microsoft.com/office/officeart/2005/8/layout/default"/>
    <dgm:cxn modelId="{DAAA4C8B-D8AA-46E0-89CA-2F87FFBD8A16}" type="presParOf" srcId="{D1210550-CD6E-4863-90D5-E41B31682915}" destId="{7038C8A2-B73D-4295-9599-16FFB36FF964}"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5C304-3355-486B-B142-D9882C46E443}"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D8C171A0-32B9-491F-A9E5-22857F9A80EE}">
      <dgm:prSet phldrT="[Text]"/>
      <dgm:spPr/>
      <dgm:t>
        <a:bodyPr/>
        <a:lstStyle/>
        <a:p>
          <a:r>
            <a:rPr lang="en-GB" b="1" i="0" dirty="0" smtClean="0"/>
            <a:t>General Wellbeing</a:t>
          </a:r>
          <a:endParaRPr lang="en-GB" b="1" i="0" dirty="0"/>
        </a:p>
      </dgm:t>
    </dgm:pt>
    <dgm:pt modelId="{309FB7DF-35FF-4BEC-99C0-18A7C32206FC}" type="parTrans" cxnId="{027BC36A-6167-41F7-91BD-B9AA1B3CCA87}">
      <dgm:prSet/>
      <dgm:spPr/>
      <dgm:t>
        <a:bodyPr/>
        <a:lstStyle/>
        <a:p>
          <a:endParaRPr lang="en-GB" b="1" i="0"/>
        </a:p>
      </dgm:t>
    </dgm:pt>
    <dgm:pt modelId="{79AB90BC-022D-4050-9F71-0642326A9379}" type="sibTrans" cxnId="{027BC36A-6167-41F7-91BD-B9AA1B3CCA87}">
      <dgm:prSet/>
      <dgm:spPr/>
      <dgm:t>
        <a:bodyPr/>
        <a:lstStyle/>
        <a:p>
          <a:endParaRPr lang="en-GB" b="1" i="0"/>
        </a:p>
      </dgm:t>
    </dgm:pt>
    <dgm:pt modelId="{C646E3EF-2E2C-4AEE-AD98-3B1A36AF6322}">
      <dgm:prSet phldrT="[Text]"/>
      <dgm:spPr/>
      <dgm:t>
        <a:bodyPr/>
        <a:lstStyle/>
        <a:p>
          <a:r>
            <a:rPr lang="en-GB" b="1" i="0" dirty="0" smtClean="0"/>
            <a:t>Wellbeing Online</a:t>
          </a:r>
          <a:endParaRPr lang="en-GB" b="1" i="0" dirty="0"/>
        </a:p>
      </dgm:t>
    </dgm:pt>
    <dgm:pt modelId="{AF4825A2-790B-4EFD-91A8-C5CAD8A40DB7}" type="parTrans" cxnId="{5F1FAEC9-2D46-4EB2-8685-BAC81929E111}">
      <dgm:prSet/>
      <dgm:spPr/>
      <dgm:t>
        <a:bodyPr/>
        <a:lstStyle/>
        <a:p>
          <a:endParaRPr lang="en-GB" b="1" i="0"/>
        </a:p>
      </dgm:t>
    </dgm:pt>
    <dgm:pt modelId="{FE44DC17-CB01-4CBA-88D9-3AE40205386A}" type="sibTrans" cxnId="{5F1FAEC9-2D46-4EB2-8685-BAC81929E111}">
      <dgm:prSet/>
      <dgm:spPr/>
      <dgm:t>
        <a:bodyPr/>
        <a:lstStyle/>
        <a:p>
          <a:endParaRPr lang="en-GB" b="1" i="0"/>
        </a:p>
      </dgm:t>
    </dgm:pt>
    <dgm:pt modelId="{B213A9D8-5150-422B-A3DF-5851AFC03FF6}">
      <dgm:prSet phldrT="[Text]"/>
      <dgm:spPr/>
      <dgm:t>
        <a:bodyPr/>
        <a:lstStyle/>
        <a:p>
          <a:r>
            <a:rPr lang="en-GB" b="1" i="0" dirty="0" smtClean="0"/>
            <a:t>Physical health and fitness</a:t>
          </a:r>
          <a:endParaRPr lang="en-GB" b="1" i="0" dirty="0"/>
        </a:p>
      </dgm:t>
    </dgm:pt>
    <dgm:pt modelId="{07AEDA7E-2349-4EFF-ACC4-EF27C0699AE3}" type="parTrans" cxnId="{F549FFC9-6BE2-47FB-A122-D1F0E3CA0D2E}">
      <dgm:prSet/>
      <dgm:spPr/>
      <dgm:t>
        <a:bodyPr/>
        <a:lstStyle/>
        <a:p>
          <a:endParaRPr lang="en-GB" b="1" i="0"/>
        </a:p>
      </dgm:t>
    </dgm:pt>
    <dgm:pt modelId="{5159188D-536B-40F6-BD25-25118A02D4A5}" type="sibTrans" cxnId="{F549FFC9-6BE2-47FB-A122-D1F0E3CA0D2E}">
      <dgm:prSet/>
      <dgm:spPr/>
      <dgm:t>
        <a:bodyPr/>
        <a:lstStyle/>
        <a:p>
          <a:endParaRPr lang="en-GB" b="1" i="0"/>
        </a:p>
      </dgm:t>
    </dgm:pt>
    <dgm:pt modelId="{28EAD58F-93C7-419C-A61C-15BE0B628829}">
      <dgm:prSet phldrT="[Text]"/>
      <dgm:spPr/>
      <dgm:t>
        <a:bodyPr/>
        <a:lstStyle/>
        <a:p>
          <a:r>
            <a:rPr lang="en-GB" b="1" i="0" dirty="0" smtClean="0"/>
            <a:t>Healthy eating</a:t>
          </a:r>
          <a:endParaRPr lang="en-GB" b="1" i="0" dirty="0"/>
        </a:p>
      </dgm:t>
    </dgm:pt>
    <dgm:pt modelId="{E230D7BD-C7F9-451C-945F-18EA7FBE7F08}" type="parTrans" cxnId="{74D5287C-00B9-4A42-ABBF-1547F9A583A7}">
      <dgm:prSet/>
      <dgm:spPr/>
      <dgm:t>
        <a:bodyPr/>
        <a:lstStyle/>
        <a:p>
          <a:endParaRPr lang="en-GB" b="1" i="0"/>
        </a:p>
      </dgm:t>
    </dgm:pt>
    <dgm:pt modelId="{BD2C6BD8-8D68-4532-A7DF-1134053A65C5}" type="sibTrans" cxnId="{74D5287C-00B9-4A42-ABBF-1547F9A583A7}">
      <dgm:prSet/>
      <dgm:spPr/>
      <dgm:t>
        <a:bodyPr/>
        <a:lstStyle/>
        <a:p>
          <a:endParaRPr lang="en-GB" b="1" i="0"/>
        </a:p>
      </dgm:t>
    </dgm:pt>
    <dgm:pt modelId="{021553E8-4FCA-48AB-B107-9FD9C6F23028}">
      <dgm:prSet phldrT="[Text]"/>
      <dgm:spPr/>
      <dgm:t>
        <a:bodyPr/>
        <a:lstStyle/>
        <a:p>
          <a:r>
            <a:rPr lang="en-GB" b="1" i="0" dirty="0" smtClean="0"/>
            <a:t>Drugs, alcohol, tobacco and vaping</a:t>
          </a:r>
          <a:endParaRPr lang="en-GB" b="1" i="0" dirty="0"/>
        </a:p>
      </dgm:t>
    </dgm:pt>
    <dgm:pt modelId="{BF05D25A-1E4F-4EA4-B3CA-A74EC319A36D}" type="parTrans" cxnId="{18DC453A-A4FE-40DC-8850-702911A70761}">
      <dgm:prSet/>
      <dgm:spPr/>
      <dgm:t>
        <a:bodyPr/>
        <a:lstStyle/>
        <a:p>
          <a:endParaRPr lang="en-GB" b="1" i="0"/>
        </a:p>
      </dgm:t>
    </dgm:pt>
    <dgm:pt modelId="{5ED92521-6D77-4CD5-A969-DF64298E7F89}" type="sibTrans" cxnId="{18DC453A-A4FE-40DC-8850-702911A70761}">
      <dgm:prSet/>
      <dgm:spPr/>
      <dgm:t>
        <a:bodyPr/>
        <a:lstStyle/>
        <a:p>
          <a:endParaRPr lang="en-GB" b="1" i="0"/>
        </a:p>
      </dgm:t>
    </dgm:pt>
    <dgm:pt modelId="{A94B6231-BB76-48CA-A0AD-369145568729}">
      <dgm:prSet/>
      <dgm:spPr/>
      <dgm:t>
        <a:bodyPr/>
        <a:lstStyle/>
        <a:p>
          <a:r>
            <a:rPr lang="en-GB" b="1" i="0" dirty="0" smtClean="0"/>
            <a:t>Health protection and prevention</a:t>
          </a:r>
          <a:endParaRPr lang="en-GB" b="1" i="0" dirty="0"/>
        </a:p>
      </dgm:t>
    </dgm:pt>
    <dgm:pt modelId="{9842AF6E-0C87-43F0-AD3D-1631B20C3928}" type="parTrans" cxnId="{375D4034-F7EA-4C2C-9C84-C790729D71D4}">
      <dgm:prSet/>
      <dgm:spPr/>
      <dgm:t>
        <a:bodyPr/>
        <a:lstStyle/>
        <a:p>
          <a:endParaRPr lang="en-GB" b="1" i="0"/>
        </a:p>
      </dgm:t>
    </dgm:pt>
    <dgm:pt modelId="{9C561805-9E0C-4E0C-BFD1-FC998E61F16F}" type="sibTrans" cxnId="{375D4034-F7EA-4C2C-9C84-C790729D71D4}">
      <dgm:prSet/>
      <dgm:spPr/>
      <dgm:t>
        <a:bodyPr/>
        <a:lstStyle/>
        <a:p>
          <a:endParaRPr lang="en-GB" b="1" i="0"/>
        </a:p>
      </dgm:t>
    </dgm:pt>
    <dgm:pt modelId="{42F3E21E-7EB1-4C29-AF5C-ABAA106D9D67}">
      <dgm:prSet/>
      <dgm:spPr/>
      <dgm:t>
        <a:bodyPr/>
        <a:lstStyle/>
        <a:p>
          <a:r>
            <a:rPr lang="en-GB" b="1" i="0" dirty="0" smtClean="0"/>
            <a:t>Basic First Aid</a:t>
          </a:r>
          <a:endParaRPr lang="en-GB" b="1" i="0" dirty="0"/>
        </a:p>
      </dgm:t>
    </dgm:pt>
    <dgm:pt modelId="{78C973D7-2D29-4806-BA1D-37B061B210C7}" type="parTrans" cxnId="{F3714AB1-1C1F-43DB-88B8-98573DFA84C6}">
      <dgm:prSet/>
      <dgm:spPr/>
      <dgm:t>
        <a:bodyPr/>
        <a:lstStyle/>
        <a:p>
          <a:endParaRPr lang="en-GB" b="1" i="0"/>
        </a:p>
      </dgm:t>
    </dgm:pt>
    <dgm:pt modelId="{58DE7E7C-673F-47F2-A640-BB13C1F43321}" type="sibTrans" cxnId="{F3714AB1-1C1F-43DB-88B8-98573DFA84C6}">
      <dgm:prSet/>
      <dgm:spPr/>
      <dgm:t>
        <a:bodyPr/>
        <a:lstStyle/>
        <a:p>
          <a:endParaRPr lang="en-GB" b="1" i="0"/>
        </a:p>
      </dgm:t>
    </dgm:pt>
    <dgm:pt modelId="{ABED0E42-731B-455A-A0AA-5CF1353C0EFE}">
      <dgm:prSet/>
      <dgm:spPr/>
      <dgm:t>
        <a:bodyPr/>
        <a:lstStyle/>
        <a:p>
          <a:r>
            <a:rPr lang="en-GB" b="1" i="0" dirty="0" smtClean="0"/>
            <a:t>Developing bodies</a:t>
          </a:r>
          <a:endParaRPr lang="en-GB" b="1" i="0" dirty="0"/>
        </a:p>
      </dgm:t>
    </dgm:pt>
    <dgm:pt modelId="{8BB88F01-FEB0-4C02-8129-562AFDA93853}" type="parTrans" cxnId="{8218B58E-B4F9-46DC-97BE-0B64619104B4}">
      <dgm:prSet/>
      <dgm:spPr/>
      <dgm:t>
        <a:bodyPr/>
        <a:lstStyle/>
        <a:p>
          <a:endParaRPr lang="en-GB" b="1" i="0"/>
        </a:p>
      </dgm:t>
    </dgm:pt>
    <dgm:pt modelId="{F799D26E-FE98-4860-9571-F4D5017B9113}" type="sibTrans" cxnId="{8218B58E-B4F9-46DC-97BE-0B64619104B4}">
      <dgm:prSet/>
      <dgm:spPr/>
      <dgm:t>
        <a:bodyPr/>
        <a:lstStyle/>
        <a:p>
          <a:endParaRPr lang="en-GB" b="1" i="0"/>
        </a:p>
      </dgm:t>
    </dgm:pt>
    <dgm:pt modelId="{7ED3AC6E-FFCF-4646-A72C-EEDF9AB8EA90}">
      <dgm:prSet/>
      <dgm:spPr/>
      <dgm:t>
        <a:bodyPr/>
        <a:lstStyle/>
        <a:p>
          <a:r>
            <a:rPr lang="en-GB" b="1" i="0" dirty="0" smtClean="0"/>
            <a:t>Personal Safety</a:t>
          </a:r>
          <a:endParaRPr lang="en-GB" b="1" i="0" dirty="0"/>
        </a:p>
      </dgm:t>
    </dgm:pt>
    <dgm:pt modelId="{45CF4497-F745-41D9-BF9B-56C2BE778346}" type="parTrans" cxnId="{8E07ECCD-CEF6-442A-A6C7-BC398320F012}">
      <dgm:prSet/>
      <dgm:spPr/>
      <dgm:t>
        <a:bodyPr/>
        <a:lstStyle/>
        <a:p>
          <a:endParaRPr lang="en-GB" b="1" i="0"/>
        </a:p>
      </dgm:t>
    </dgm:pt>
    <dgm:pt modelId="{EA1A4CE4-843A-45B7-BCFD-93EA341705E7}" type="sibTrans" cxnId="{8E07ECCD-CEF6-442A-A6C7-BC398320F012}">
      <dgm:prSet/>
      <dgm:spPr/>
      <dgm:t>
        <a:bodyPr/>
        <a:lstStyle/>
        <a:p>
          <a:endParaRPr lang="en-GB" b="1" i="0"/>
        </a:p>
      </dgm:t>
    </dgm:pt>
    <dgm:pt modelId="{05E43D1F-E39A-4F96-884B-67D8FC4A90E5}" type="pres">
      <dgm:prSet presAssocID="{2D35C304-3355-486B-B142-D9882C46E443}" presName="diagram" presStyleCnt="0">
        <dgm:presLayoutVars>
          <dgm:dir/>
          <dgm:resizeHandles val="exact"/>
        </dgm:presLayoutVars>
      </dgm:prSet>
      <dgm:spPr/>
      <dgm:t>
        <a:bodyPr/>
        <a:lstStyle/>
        <a:p>
          <a:endParaRPr lang="en-GB"/>
        </a:p>
      </dgm:t>
    </dgm:pt>
    <dgm:pt modelId="{942C72CC-4D02-404A-B9F9-AA9CB88E1EC6}" type="pres">
      <dgm:prSet presAssocID="{D8C171A0-32B9-491F-A9E5-22857F9A80EE}" presName="node" presStyleLbl="node1" presStyleIdx="0" presStyleCnt="9">
        <dgm:presLayoutVars>
          <dgm:bulletEnabled val="1"/>
        </dgm:presLayoutVars>
      </dgm:prSet>
      <dgm:spPr/>
      <dgm:t>
        <a:bodyPr/>
        <a:lstStyle/>
        <a:p>
          <a:endParaRPr lang="en-GB"/>
        </a:p>
      </dgm:t>
    </dgm:pt>
    <dgm:pt modelId="{F9042032-2BF4-48A4-B43C-2464A42BE299}" type="pres">
      <dgm:prSet presAssocID="{79AB90BC-022D-4050-9F71-0642326A9379}" presName="sibTrans" presStyleCnt="0"/>
      <dgm:spPr/>
    </dgm:pt>
    <dgm:pt modelId="{5DBB287E-D9E5-46B4-90A3-8CCC28EFFBE7}" type="pres">
      <dgm:prSet presAssocID="{C646E3EF-2E2C-4AEE-AD98-3B1A36AF6322}" presName="node" presStyleLbl="node1" presStyleIdx="1" presStyleCnt="9">
        <dgm:presLayoutVars>
          <dgm:bulletEnabled val="1"/>
        </dgm:presLayoutVars>
      </dgm:prSet>
      <dgm:spPr/>
      <dgm:t>
        <a:bodyPr/>
        <a:lstStyle/>
        <a:p>
          <a:endParaRPr lang="en-GB"/>
        </a:p>
      </dgm:t>
    </dgm:pt>
    <dgm:pt modelId="{30B9A2BF-3009-496A-B063-E704795B3447}" type="pres">
      <dgm:prSet presAssocID="{FE44DC17-CB01-4CBA-88D9-3AE40205386A}" presName="sibTrans" presStyleCnt="0"/>
      <dgm:spPr/>
    </dgm:pt>
    <dgm:pt modelId="{66C4CC73-6357-4796-8036-4F9C0B38692C}" type="pres">
      <dgm:prSet presAssocID="{B213A9D8-5150-422B-A3DF-5851AFC03FF6}" presName="node" presStyleLbl="node1" presStyleIdx="2" presStyleCnt="9">
        <dgm:presLayoutVars>
          <dgm:bulletEnabled val="1"/>
        </dgm:presLayoutVars>
      </dgm:prSet>
      <dgm:spPr/>
      <dgm:t>
        <a:bodyPr/>
        <a:lstStyle/>
        <a:p>
          <a:endParaRPr lang="en-GB"/>
        </a:p>
      </dgm:t>
    </dgm:pt>
    <dgm:pt modelId="{9D157F8D-01ED-4AFE-BAB7-054405E8F8B1}" type="pres">
      <dgm:prSet presAssocID="{5159188D-536B-40F6-BD25-25118A02D4A5}" presName="sibTrans" presStyleCnt="0"/>
      <dgm:spPr/>
    </dgm:pt>
    <dgm:pt modelId="{8A8A47C1-69D0-44E0-A88A-DE0FBE46F004}" type="pres">
      <dgm:prSet presAssocID="{28EAD58F-93C7-419C-A61C-15BE0B628829}" presName="node" presStyleLbl="node1" presStyleIdx="3" presStyleCnt="9">
        <dgm:presLayoutVars>
          <dgm:bulletEnabled val="1"/>
        </dgm:presLayoutVars>
      </dgm:prSet>
      <dgm:spPr/>
      <dgm:t>
        <a:bodyPr/>
        <a:lstStyle/>
        <a:p>
          <a:endParaRPr lang="en-GB"/>
        </a:p>
      </dgm:t>
    </dgm:pt>
    <dgm:pt modelId="{3060F935-882C-4ADE-80FF-13165C525AAF}" type="pres">
      <dgm:prSet presAssocID="{BD2C6BD8-8D68-4532-A7DF-1134053A65C5}" presName="sibTrans" presStyleCnt="0"/>
      <dgm:spPr/>
    </dgm:pt>
    <dgm:pt modelId="{68BDDCE5-3C98-4176-B304-4789718EE834}" type="pres">
      <dgm:prSet presAssocID="{021553E8-4FCA-48AB-B107-9FD9C6F23028}" presName="node" presStyleLbl="node1" presStyleIdx="4" presStyleCnt="9">
        <dgm:presLayoutVars>
          <dgm:bulletEnabled val="1"/>
        </dgm:presLayoutVars>
      </dgm:prSet>
      <dgm:spPr/>
      <dgm:t>
        <a:bodyPr/>
        <a:lstStyle/>
        <a:p>
          <a:endParaRPr lang="en-GB"/>
        </a:p>
      </dgm:t>
    </dgm:pt>
    <dgm:pt modelId="{7469DEEA-5A6E-4A3F-8321-2E81FAD97CCC}" type="pres">
      <dgm:prSet presAssocID="{5ED92521-6D77-4CD5-A969-DF64298E7F89}" presName="sibTrans" presStyleCnt="0"/>
      <dgm:spPr/>
    </dgm:pt>
    <dgm:pt modelId="{2E731242-4D5C-4B44-9ABD-47238A33DDEB}" type="pres">
      <dgm:prSet presAssocID="{A94B6231-BB76-48CA-A0AD-369145568729}" presName="node" presStyleLbl="node1" presStyleIdx="5" presStyleCnt="9">
        <dgm:presLayoutVars>
          <dgm:bulletEnabled val="1"/>
        </dgm:presLayoutVars>
      </dgm:prSet>
      <dgm:spPr/>
      <dgm:t>
        <a:bodyPr/>
        <a:lstStyle/>
        <a:p>
          <a:endParaRPr lang="en-GB"/>
        </a:p>
      </dgm:t>
    </dgm:pt>
    <dgm:pt modelId="{AE775F27-AA9A-4448-86CC-2CC151FA105A}" type="pres">
      <dgm:prSet presAssocID="{9C561805-9E0C-4E0C-BFD1-FC998E61F16F}" presName="sibTrans" presStyleCnt="0"/>
      <dgm:spPr/>
    </dgm:pt>
    <dgm:pt modelId="{914D323F-803C-428D-8AFB-EF2601D2FAA3}" type="pres">
      <dgm:prSet presAssocID="{42F3E21E-7EB1-4C29-AF5C-ABAA106D9D67}" presName="node" presStyleLbl="node1" presStyleIdx="6" presStyleCnt="9">
        <dgm:presLayoutVars>
          <dgm:bulletEnabled val="1"/>
        </dgm:presLayoutVars>
      </dgm:prSet>
      <dgm:spPr/>
      <dgm:t>
        <a:bodyPr/>
        <a:lstStyle/>
        <a:p>
          <a:endParaRPr lang="en-GB"/>
        </a:p>
      </dgm:t>
    </dgm:pt>
    <dgm:pt modelId="{99A1BA5E-4AF8-4048-B280-D07612ECAF68}" type="pres">
      <dgm:prSet presAssocID="{58DE7E7C-673F-47F2-A640-BB13C1F43321}" presName="sibTrans" presStyleCnt="0"/>
      <dgm:spPr/>
    </dgm:pt>
    <dgm:pt modelId="{36DEBFB0-8A4D-4557-9E31-DD6E640A392F}" type="pres">
      <dgm:prSet presAssocID="{ABED0E42-731B-455A-A0AA-5CF1353C0EFE}" presName="node" presStyleLbl="node1" presStyleIdx="7" presStyleCnt="9">
        <dgm:presLayoutVars>
          <dgm:bulletEnabled val="1"/>
        </dgm:presLayoutVars>
      </dgm:prSet>
      <dgm:spPr/>
      <dgm:t>
        <a:bodyPr/>
        <a:lstStyle/>
        <a:p>
          <a:endParaRPr lang="en-GB"/>
        </a:p>
      </dgm:t>
    </dgm:pt>
    <dgm:pt modelId="{DF672636-501A-40BC-A7EF-D5E69D647712}" type="pres">
      <dgm:prSet presAssocID="{F799D26E-FE98-4860-9571-F4D5017B9113}" presName="sibTrans" presStyleCnt="0"/>
      <dgm:spPr/>
    </dgm:pt>
    <dgm:pt modelId="{8F57698F-6CC4-4B98-8373-7C4088D6E425}" type="pres">
      <dgm:prSet presAssocID="{7ED3AC6E-FFCF-4646-A72C-EEDF9AB8EA90}" presName="node" presStyleLbl="node1" presStyleIdx="8" presStyleCnt="9">
        <dgm:presLayoutVars>
          <dgm:bulletEnabled val="1"/>
        </dgm:presLayoutVars>
      </dgm:prSet>
      <dgm:spPr/>
      <dgm:t>
        <a:bodyPr/>
        <a:lstStyle/>
        <a:p>
          <a:endParaRPr lang="en-GB"/>
        </a:p>
      </dgm:t>
    </dgm:pt>
  </dgm:ptLst>
  <dgm:cxnLst>
    <dgm:cxn modelId="{1F6034B7-DBAA-4237-819F-F3D26FEDEEF5}" type="presOf" srcId="{021553E8-4FCA-48AB-B107-9FD9C6F23028}" destId="{68BDDCE5-3C98-4176-B304-4789718EE834}" srcOrd="0" destOrd="0" presId="urn:microsoft.com/office/officeart/2005/8/layout/default"/>
    <dgm:cxn modelId="{8E07ECCD-CEF6-442A-A6C7-BC398320F012}" srcId="{2D35C304-3355-486B-B142-D9882C46E443}" destId="{7ED3AC6E-FFCF-4646-A72C-EEDF9AB8EA90}" srcOrd="8" destOrd="0" parTransId="{45CF4497-F745-41D9-BF9B-56C2BE778346}" sibTransId="{EA1A4CE4-843A-45B7-BCFD-93EA341705E7}"/>
    <dgm:cxn modelId="{F549FFC9-6BE2-47FB-A122-D1F0E3CA0D2E}" srcId="{2D35C304-3355-486B-B142-D9882C46E443}" destId="{B213A9D8-5150-422B-A3DF-5851AFC03FF6}" srcOrd="2" destOrd="0" parTransId="{07AEDA7E-2349-4EFF-ACC4-EF27C0699AE3}" sibTransId="{5159188D-536B-40F6-BD25-25118A02D4A5}"/>
    <dgm:cxn modelId="{4898D2DE-EB2E-40FC-B980-DF5D48C1D290}" type="presOf" srcId="{A94B6231-BB76-48CA-A0AD-369145568729}" destId="{2E731242-4D5C-4B44-9ABD-47238A33DDEB}" srcOrd="0" destOrd="0" presId="urn:microsoft.com/office/officeart/2005/8/layout/default"/>
    <dgm:cxn modelId="{18DC453A-A4FE-40DC-8850-702911A70761}" srcId="{2D35C304-3355-486B-B142-D9882C46E443}" destId="{021553E8-4FCA-48AB-B107-9FD9C6F23028}" srcOrd="4" destOrd="0" parTransId="{BF05D25A-1E4F-4EA4-B3CA-A74EC319A36D}" sibTransId="{5ED92521-6D77-4CD5-A969-DF64298E7F89}"/>
    <dgm:cxn modelId="{07C02438-C0F2-4759-B5C5-899D03D111CA}" type="presOf" srcId="{C646E3EF-2E2C-4AEE-AD98-3B1A36AF6322}" destId="{5DBB287E-D9E5-46B4-90A3-8CCC28EFFBE7}" srcOrd="0" destOrd="0" presId="urn:microsoft.com/office/officeart/2005/8/layout/default"/>
    <dgm:cxn modelId="{F0E55A1F-BB45-4010-8D1C-C8E81416457E}" type="presOf" srcId="{D8C171A0-32B9-491F-A9E5-22857F9A80EE}" destId="{942C72CC-4D02-404A-B9F9-AA9CB88E1EC6}" srcOrd="0" destOrd="0" presId="urn:microsoft.com/office/officeart/2005/8/layout/default"/>
    <dgm:cxn modelId="{74D5287C-00B9-4A42-ABBF-1547F9A583A7}" srcId="{2D35C304-3355-486B-B142-D9882C46E443}" destId="{28EAD58F-93C7-419C-A61C-15BE0B628829}" srcOrd="3" destOrd="0" parTransId="{E230D7BD-C7F9-451C-945F-18EA7FBE7F08}" sibTransId="{BD2C6BD8-8D68-4532-A7DF-1134053A65C5}"/>
    <dgm:cxn modelId="{027BC36A-6167-41F7-91BD-B9AA1B3CCA87}" srcId="{2D35C304-3355-486B-B142-D9882C46E443}" destId="{D8C171A0-32B9-491F-A9E5-22857F9A80EE}" srcOrd="0" destOrd="0" parTransId="{309FB7DF-35FF-4BEC-99C0-18A7C32206FC}" sibTransId="{79AB90BC-022D-4050-9F71-0642326A9379}"/>
    <dgm:cxn modelId="{AE5E6DB5-7818-4062-AC2F-20A81627058D}" type="presOf" srcId="{28EAD58F-93C7-419C-A61C-15BE0B628829}" destId="{8A8A47C1-69D0-44E0-A88A-DE0FBE46F004}" srcOrd="0" destOrd="0" presId="urn:microsoft.com/office/officeart/2005/8/layout/default"/>
    <dgm:cxn modelId="{3B763E3C-AC44-4CE7-BF02-0CAA059F17E5}" type="presOf" srcId="{7ED3AC6E-FFCF-4646-A72C-EEDF9AB8EA90}" destId="{8F57698F-6CC4-4B98-8373-7C4088D6E425}" srcOrd="0" destOrd="0" presId="urn:microsoft.com/office/officeart/2005/8/layout/default"/>
    <dgm:cxn modelId="{39EEA41E-3B58-45D5-BC9A-C526C7D7AB42}" type="presOf" srcId="{42F3E21E-7EB1-4C29-AF5C-ABAA106D9D67}" destId="{914D323F-803C-428D-8AFB-EF2601D2FAA3}" srcOrd="0" destOrd="0" presId="urn:microsoft.com/office/officeart/2005/8/layout/default"/>
    <dgm:cxn modelId="{FBBE31D5-2055-43AE-96A8-747D3DC361F3}" type="presOf" srcId="{B213A9D8-5150-422B-A3DF-5851AFC03FF6}" destId="{66C4CC73-6357-4796-8036-4F9C0B38692C}" srcOrd="0" destOrd="0" presId="urn:microsoft.com/office/officeart/2005/8/layout/default"/>
    <dgm:cxn modelId="{375D4034-F7EA-4C2C-9C84-C790729D71D4}" srcId="{2D35C304-3355-486B-B142-D9882C46E443}" destId="{A94B6231-BB76-48CA-A0AD-369145568729}" srcOrd="5" destOrd="0" parTransId="{9842AF6E-0C87-43F0-AD3D-1631B20C3928}" sibTransId="{9C561805-9E0C-4E0C-BFD1-FC998E61F16F}"/>
    <dgm:cxn modelId="{7F7C8A8B-3D8C-4DF6-BA23-D5AAA34162D2}" type="presOf" srcId="{2D35C304-3355-486B-B142-D9882C46E443}" destId="{05E43D1F-E39A-4F96-884B-67D8FC4A90E5}" srcOrd="0" destOrd="0" presId="urn:microsoft.com/office/officeart/2005/8/layout/default"/>
    <dgm:cxn modelId="{3DE276C5-D305-44C2-95BA-26B1A3611CF4}" type="presOf" srcId="{ABED0E42-731B-455A-A0AA-5CF1353C0EFE}" destId="{36DEBFB0-8A4D-4557-9E31-DD6E640A392F}" srcOrd="0" destOrd="0" presId="urn:microsoft.com/office/officeart/2005/8/layout/default"/>
    <dgm:cxn modelId="{5F1FAEC9-2D46-4EB2-8685-BAC81929E111}" srcId="{2D35C304-3355-486B-B142-D9882C46E443}" destId="{C646E3EF-2E2C-4AEE-AD98-3B1A36AF6322}" srcOrd="1" destOrd="0" parTransId="{AF4825A2-790B-4EFD-91A8-C5CAD8A40DB7}" sibTransId="{FE44DC17-CB01-4CBA-88D9-3AE40205386A}"/>
    <dgm:cxn modelId="{8218B58E-B4F9-46DC-97BE-0B64619104B4}" srcId="{2D35C304-3355-486B-B142-D9882C46E443}" destId="{ABED0E42-731B-455A-A0AA-5CF1353C0EFE}" srcOrd="7" destOrd="0" parTransId="{8BB88F01-FEB0-4C02-8129-562AFDA93853}" sibTransId="{F799D26E-FE98-4860-9571-F4D5017B9113}"/>
    <dgm:cxn modelId="{F3714AB1-1C1F-43DB-88B8-98573DFA84C6}" srcId="{2D35C304-3355-486B-B142-D9882C46E443}" destId="{42F3E21E-7EB1-4C29-AF5C-ABAA106D9D67}" srcOrd="6" destOrd="0" parTransId="{78C973D7-2D29-4806-BA1D-37B061B210C7}" sibTransId="{58DE7E7C-673F-47F2-A640-BB13C1F43321}"/>
    <dgm:cxn modelId="{FA7B57D1-2FB3-4674-B13C-650F2AFD5306}" type="presParOf" srcId="{05E43D1F-E39A-4F96-884B-67D8FC4A90E5}" destId="{942C72CC-4D02-404A-B9F9-AA9CB88E1EC6}" srcOrd="0" destOrd="0" presId="urn:microsoft.com/office/officeart/2005/8/layout/default"/>
    <dgm:cxn modelId="{3B239865-67C9-4782-9569-6C4B480EFA3A}" type="presParOf" srcId="{05E43D1F-E39A-4F96-884B-67D8FC4A90E5}" destId="{F9042032-2BF4-48A4-B43C-2464A42BE299}" srcOrd="1" destOrd="0" presId="urn:microsoft.com/office/officeart/2005/8/layout/default"/>
    <dgm:cxn modelId="{EDBF8B60-683C-42EB-98F0-94B5FAAB2861}" type="presParOf" srcId="{05E43D1F-E39A-4F96-884B-67D8FC4A90E5}" destId="{5DBB287E-D9E5-46B4-90A3-8CCC28EFFBE7}" srcOrd="2" destOrd="0" presId="urn:microsoft.com/office/officeart/2005/8/layout/default"/>
    <dgm:cxn modelId="{B91AAC92-DFB3-43C3-AFCD-33E41C8AE635}" type="presParOf" srcId="{05E43D1F-E39A-4F96-884B-67D8FC4A90E5}" destId="{30B9A2BF-3009-496A-B063-E704795B3447}" srcOrd="3" destOrd="0" presId="urn:microsoft.com/office/officeart/2005/8/layout/default"/>
    <dgm:cxn modelId="{259CA1B7-A7FC-4B72-8E8A-0F03A538F82E}" type="presParOf" srcId="{05E43D1F-E39A-4F96-884B-67D8FC4A90E5}" destId="{66C4CC73-6357-4796-8036-4F9C0B38692C}" srcOrd="4" destOrd="0" presId="urn:microsoft.com/office/officeart/2005/8/layout/default"/>
    <dgm:cxn modelId="{5A50349D-763B-4F42-9074-8BF7D4E70F1B}" type="presParOf" srcId="{05E43D1F-E39A-4F96-884B-67D8FC4A90E5}" destId="{9D157F8D-01ED-4AFE-BAB7-054405E8F8B1}" srcOrd="5" destOrd="0" presId="urn:microsoft.com/office/officeart/2005/8/layout/default"/>
    <dgm:cxn modelId="{08751CFD-EB75-49CD-9250-B63A3021C348}" type="presParOf" srcId="{05E43D1F-E39A-4F96-884B-67D8FC4A90E5}" destId="{8A8A47C1-69D0-44E0-A88A-DE0FBE46F004}" srcOrd="6" destOrd="0" presId="urn:microsoft.com/office/officeart/2005/8/layout/default"/>
    <dgm:cxn modelId="{734C17A4-D512-4B1C-835D-5A80838FF7F4}" type="presParOf" srcId="{05E43D1F-E39A-4F96-884B-67D8FC4A90E5}" destId="{3060F935-882C-4ADE-80FF-13165C525AAF}" srcOrd="7" destOrd="0" presId="urn:microsoft.com/office/officeart/2005/8/layout/default"/>
    <dgm:cxn modelId="{3FD5AE9C-7524-440B-9216-8340349A06FA}" type="presParOf" srcId="{05E43D1F-E39A-4F96-884B-67D8FC4A90E5}" destId="{68BDDCE5-3C98-4176-B304-4789718EE834}" srcOrd="8" destOrd="0" presId="urn:microsoft.com/office/officeart/2005/8/layout/default"/>
    <dgm:cxn modelId="{9F076A3A-DA6D-454D-BA7C-FD673F008D0B}" type="presParOf" srcId="{05E43D1F-E39A-4F96-884B-67D8FC4A90E5}" destId="{7469DEEA-5A6E-4A3F-8321-2E81FAD97CCC}" srcOrd="9" destOrd="0" presId="urn:microsoft.com/office/officeart/2005/8/layout/default"/>
    <dgm:cxn modelId="{DE92B661-54EE-498B-A986-5197A3F163A1}" type="presParOf" srcId="{05E43D1F-E39A-4F96-884B-67D8FC4A90E5}" destId="{2E731242-4D5C-4B44-9ABD-47238A33DDEB}" srcOrd="10" destOrd="0" presId="urn:microsoft.com/office/officeart/2005/8/layout/default"/>
    <dgm:cxn modelId="{C0B2EA92-BBEF-4393-A5B6-E10031FD0D6A}" type="presParOf" srcId="{05E43D1F-E39A-4F96-884B-67D8FC4A90E5}" destId="{AE775F27-AA9A-4448-86CC-2CC151FA105A}" srcOrd="11" destOrd="0" presId="urn:microsoft.com/office/officeart/2005/8/layout/default"/>
    <dgm:cxn modelId="{575E9F79-2E42-40B7-8537-46DF80F61684}" type="presParOf" srcId="{05E43D1F-E39A-4F96-884B-67D8FC4A90E5}" destId="{914D323F-803C-428D-8AFB-EF2601D2FAA3}" srcOrd="12" destOrd="0" presId="urn:microsoft.com/office/officeart/2005/8/layout/default"/>
    <dgm:cxn modelId="{F49A11D8-5262-4148-96FB-7678A1C3DD20}" type="presParOf" srcId="{05E43D1F-E39A-4F96-884B-67D8FC4A90E5}" destId="{99A1BA5E-4AF8-4048-B280-D07612ECAF68}" srcOrd="13" destOrd="0" presId="urn:microsoft.com/office/officeart/2005/8/layout/default"/>
    <dgm:cxn modelId="{9BA4CAFB-32A4-4A2B-9EF0-7B7D6AF141D7}" type="presParOf" srcId="{05E43D1F-E39A-4F96-884B-67D8FC4A90E5}" destId="{36DEBFB0-8A4D-4557-9E31-DD6E640A392F}" srcOrd="14" destOrd="0" presId="urn:microsoft.com/office/officeart/2005/8/layout/default"/>
    <dgm:cxn modelId="{2FFB98F7-0C52-4E4D-AE72-E09C366E9759}" type="presParOf" srcId="{05E43D1F-E39A-4F96-884B-67D8FC4A90E5}" destId="{DF672636-501A-40BC-A7EF-D5E69D647712}" srcOrd="15" destOrd="0" presId="urn:microsoft.com/office/officeart/2005/8/layout/default"/>
    <dgm:cxn modelId="{BD84366F-CDA3-4C1F-A975-70C500D9061D}" type="presParOf" srcId="{05E43D1F-E39A-4F96-884B-67D8FC4A90E5}" destId="{8F57698F-6CC4-4B98-8373-7C4088D6E425}"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B198E1-9258-48F1-9C41-9E030ECFCC18}"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6BB003B7-16B8-438C-87FA-07BD4CFF7FDC}">
      <dgm:prSet phldrT="[Text]" custT="1"/>
      <dgm:spPr/>
      <dgm:t>
        <a:bodyPr/>
        <a:lstStyle/>
        <a:p>
          <a:pPr>
            <a:spcBef>
              <a:spcPts val="2500"/>
            </a:spcBef>
          </a:pPr>
          <a:endParaRPr lang="en-US" sz="2000" b="1" dirty="0" smtClean="0"/>
        </a:p>
        <a:p>
          <a:pPr>
            <a:spcBef>
              <a:spcPts val="2500"/>
            </a:spcBef>
          </a:pPr>
          <a:r>
            <a:rPr lang="en-US" sz="2000" b="1" dirty="0" smtClean="0"/>
            <a:t>Gradual Puberty Preparation</a:t>
          </a:r>
        </a:p>
        <a:p>
          <a:pPr marL="0" lvl="1" indent="0">
            <a:buFont typeface="Arial" panose="020B0604020202020204" pitchFamily="34" charset="0"/>
            <a:buNone/>
          </a:pPr>
          <a:r>
            <a:rPr lang="en-US" sz="2000" dirty="0" smtClean="0"/>
            <a:t>Education on puberty begins gently in lower Key Stage 2 to normalise physical and emotional changes in children.</a:t>
          </a:r>
        </a:p>
        <a:p>
          <a:endParaRPr lang="en-GB" sz="2000" dirty="0"/>
        </a:p>
      </dgm:t>
    </dgm:pt>
    <dgm:pt modelId="{29C8E953-E2D0-4E8D-8044-CB8ECBEFF611}" type="parTrans" cxnId="{E7BF1DF2-423F-47E7-88A2-B65E3D717586}">
      <dgm:prSet/>
      <dgm:spPr/>
      <dgm:t>
        <a:bodyPr/>
        <a:lstStyle/>
        <a:p>
          <a:endParaRPr lang="en-GB"/>
        </a:p>
      </dgm:t>
    </dgm:pt>
    <dgm:pt modelId="{4BA2C0A5-E0A0-437F-BE94-34123CDCA60A}" type="sibTrans" cxnId="{E7BF1DF2-423F-47E7-88A2-B65E3D717586}">
      <dgm:prSet/>
      <dgm:spPr/>
      <dgm:t>
        <a:bodyPr/>
        <a:lstStyle/>
        <a:p>
          <a:endParaRPr lang="en-GB"/>
        </a:p>
      </dgm:t>
    </dgm:pt>
    <dgm:pt modelId="{70F33579-A6C4-446A-AFD2-6618284066BC}">
      <dgm:prSet phldrT="[Text]" custT="1"/>
      <dgm:spPr/>
      <dgm:t>
        <a:bodyPr/>
        <a:lstStyle/>
        <a:p>
          <a:pPr>
            <a:spcBef>
              <a:spcPts val="2500"/>
            </a:spcBef>
          </a:pPr>
          <a:endParaRPr lang="en-US" sz="2000" b="1" dirty="0" smtClean="0"/>
        </a:p>
        <a:p>
          <a:pPr>
            <a:spcBef>
              <a:spcPts val="2500"/>
            </a:spcBef>
          </a:pPr>
          <a:r>
            <a:rPr lang="en-US" sz="2000" b="1" dirty="0" smtClean="0"/>
            <a:t>Detailed Upper Key Stage 2 Teaching</a:t>
          </a:r>
        </a:p>
        <a:p>
          <a:pPr marL="0" lvl="1" indent="0">
            <a:buFont typeface="Arial" panose="020B0604020202020204" pitchFamily="34" charset="0"/>
            <a:buNone/>
          </a:pPr>
          <a:r>
            <a:rPr lang="en-US" sz="2000" dirty="0" smtClean="0"/>
            <a:t>More in-depth puberty education occurs in upper Key Stage 2 to prepare pupils before changes start.</a:t>
          </a:r>
        </a:p>
        <a:p>
          <a:endParaRPr lang="en-GB" sz="2000" dirty="0"/>
        </a:p>
      </dgm:t>
    </dgm:pt>
    <dgm:pt modelId="{9D896E9B-27EE-48C1-A51D-9C9FFC626C2F}" type="parTrans" cxnId="{3DAF08BE-145C-4F60-9928-C67DA7904A7F}">
      <dgm:prSet/>
      <dgm:spPr/>
      <dgm:t>
        <a:bodyPr/>
        <a:lstStyle/>
        <a:p>
          <a:endParaRPr lang="en-GB"/>
        </a:p>
      </dgm:t>
    </dgm:pt>
    <dgm:pt modelId="{0F99F02A-CF3C-4EB0-AD35-FB58A6544F0F}" type="sibTrans" cxnId="{3DAF08BE-145C-4F60-9928-C67DA7904A7F}">
      <dgm:prSet/>
      <dgm:spPr/>
      <dgm:t>
        <a:bodyPr/>
        <a:lstStyle/>
        <a:p>
          <a:endParaRPr lang="en-GB"/>
        </a:p>
      </dgm:t>
    </dgm:pt>
    <dgm:pt modelId="{A199FE86-5F35-436B-B340-5E75A06035CF}">
      <dgm:prSet phldrT="[Text]" custT="1"/>
      <dgm:spPr/>
      <dgm:t>
        <a:bodyPr/>
        <a:lstStyle/>
        <a:p>
          <a:pPr>
            <a:spcBef>
              <a:spcPts val="2500"/>
            </a:spcBef>
          </a:pPr>
          <a:endParaRPr lang="en-US" sz="2000" b="1" dirty="0" smtClean="0"/>
        </a:p>
        <a:p>
          <a:pPr>
            <a:spcBef>
              <a:spcPts val="2500"/>
            </a:spcBef>
          </a:pPr>
          <a:r>
            <a:rPr lang="en-US" sz="2000" b="1" dirty="0" smtClean="0"/>
            <a:t>Age-Appropriate Sex Education</a:t>
          </a:r>
        </a:p>
        <a:p>
          <a:pPr marL="0" lvl="1" indent="0">
            <a:buFont typeface="Arial" panose="020B0604020202020204" pitchFamily="34" charset="0"/>
            <a:buNone/>
          </a:pPr>
          <a:r>
            <a:rPr lang="en-US" sz="2000" dirty="0" smtClean="0"/>
            <a:t>Year 6 students receive factual and respectful sex education focused on human reproduction basics.</a:t>
          </a:r>
        </a:p>
        <a:p>
          <a:endParaRPr lang="en-GB" sz="2000" dirty="0"/>
        </a:p>
      </dgm:t>
    </dgm:pt>
    <dgm:pt modelId="{B5B8AE74-80F6-4CF5-8E0E-659427404D6F}" type="parTrans" cxnId="{646D4126-599F-410C-B104-F7B91F5A5E78}">
      <dgm:prSet/>
      <dgm:spPr/>
      <dgm:t>
        <a:bodyPr/>
        <a:lstStyle/>
        <a:p>
          <a:endParaRPr lang="en-GB"/>
        </a:p>
      </dgm:t>
    </dgm:pt>
    <dgm:pt modelId="{B9756E05-2794-4D19-B2F0-0AEB8A0A00D2}" type="sibTrans" cxnId="{646D4126-599F-410C-B104-F7B91F5A5E78}">
      <dgm:prSet/>
      <dgm:spPr/>
      <dgm:t>
        <a:bodyPr/>
        <a:lstStyle/>
        <a:p>
          <a:endParaRPr lang="en-GB"/>
        </a:p>
      </dgm:t>
    </dgm:pt>
    <dgm:pt modelId="{68547AAC-F191-49CD-B8B2-7248D1061319}">
      <dgm:prSet phldrT="[Text]" custT="1"/>
      <dgm:spPr/>
      <dgm:t>
        <a:bodyPr/>
        <a:lstStyle/>
        <a:p>
          <a:pPr>
            <a:spcBef>
              <a:spcPts val="2500"/>
            </a:spcBef>
          </a:pPr>
          <a:endParaRPr lang="en-US" sz="2000" b="1" dirty="0" smtClean="0"/>
        </a:p>
        <a:p>
          <a:pPr>
            <a:spcBef>
              <a:spcPts val="2500"/>
            </a:spcBef>
          </a:pPr>
          <a:r>
            <a:rPr lang="en-US" sz="2000" b="1" dirty="0" smtClean="0"/>
            <a:t>Parental Involvement and Rights</a:t>
          </a:r>
        </a:p>
        <a:p>
          <a:pPr marL="0" lvl="1" indent="0">
            <a:buFont typeface="Arial" panose="020B0604020202020204" pitchFamily="34" charset="0"/>
            <a:buNone/>
          </a:pPr>
          <a:r>
            <a:rPr lang="en-US" sz="2000" dirty="0" smtClean="0"/>
            <a:t>Parents are informed beforehand and can withdraw children from sex education, ensuring family values are respected.</a:t>
          </a:r>
        </a:p>
        <a:p>
          <a:endParaRPr lang="en-GB" sz="2000" dirty="0"/>
        </a:p>
      </dgm:t>
    </dgm:pt>
    <dgm:pt modelId="{1DEC976B-D337-46BF-A518-9E98CFB615D3}" type="parTrans" cxnId="{7135558D-4AAD-4ECC-8D96-83E58664D4C1}">
      <dgm:prSet/>
      <dgm:spPr/>
      <dgm:t>
        <a:bodyPr/>
        <a:lstStyle/>
        <a:p>
          <a:endParaRPr lang="en-GB"/>
        </a:p>
      </dgm:t>
    </dgm:pt>
    <dgm:pt modelId="{2C62847A-BD8E-449C-B419-A09DDD743A5A}" type="sibTrans" cxnId="{7135558D-4AAD-4ECC-8D96-83E58664D4C1}">
      <dgm:prSet/>
      <dgm:spPr/>
      <dgm:t>
        <a:bodyPr/>
        <a:lstStyle/>
        <a:p>
          <a:endParaRPr lang="en-GB"/>
        </a:p>
      </dgm:t>
    </dgm:pt>
    <dgm:pt modelId="{09FFB9D5-B82C-44B7-8784-292A99F57630}" type="pres">
      <dgm:prSet presAssocID="{08B198E1-9258-48F1-9C41-9E030ECFCC18}" presName="diagram" presStyleCnt="0">
        <dgm:presLayoutVars>
          <dgm:dir/>
          <dgm:resizeHandles val="exact"/>
        </dgm:presLayoutVars>
      </dgm:prSet>
      <dgm:spPr/>
      <dgm:t>
        <a:bodyPr/>
        <a:lstStyle/>
        <a:p>
          <a:endParaRPr lang="en-GB"/>
        </a:p>
      </dgm:t>
    </dgm:pt>
    <dgm:pt modelId="{6582577C-C077-49DB-A062-03F393D26650}" type="pres">
      <dgm:prSet presAssocID="{6BB003B7-16B8-438C-87FA-07BD4CFF7FDC}" presName="node" presStyleLbl="node1" presStyleIdx="0" presStyleCnt="4">
        <dgm:presLayoutVars>
          <dgm:bulletEnabled val="1"/>
        </dgm:presLayoutVars>
      </dgm:prSet>
      <dgm:spPr/>
      <dgm:t>
        <a:bodyPr/>
        <a:lstStyle/>
        <a:p>
          <a:endParaRPr lang="en-GB"/>
        </a:p>
      </dgm:t>
    </dgm:pt>
    <dgm:pt modelId="{F41F65D5-A150-4114-A37C-5CFA96095814}" type="pres">
      <dgm:prSet presAssocID="{4BA2C0A5-E0A0-437F-BE94-34123CDCA60A}" presName="sibTrans" presStyleCnt="0"/>
      <dgm:spPr/>
    </dgm:pt>
    <dgm:pt modelId="{1015B865-1C77-4A06-9DCE-026983690870}" type="pres">
      <dgm:prSet presAssocID="{70F33579-A6C4-446A-AFD2-6618284066BC}" presName="node" presStyleLbl="node1" presStyleIdx="1" presStyleCnt="4">
        <dgm:presLayoutVars>
          <dgm:bulletEnabled val="1"/>
        </dgm:presLayoutVars>
      </dgm:prSet>
      <dgm:spPr/>
      <dgm:t>
        <a:bodyPr/>
        <a:lstStyle/>
        <a:p>
          <a:endParaRPr lang="en-GB"/>
        </a:p>
      </dgm:t>
    </dgm:pt>
    <dgm:pt modelId="{018B90A1-357D-47BF-933D-26B653BCBA14}" type="pres">
      <dgm:prSet presAssocID="{0F99F02A-CF3C-4EB0-AD35-FB58A6544F0F}" presName="sibTrans" presStyleCnt="0"/>
      <dgm:spPr/>
    </dgm:pt>
    <dgm:pt modelId="{7BEF1310-3DF9-4488-BAF6-358A7C602C94}" type="pres">
      <dgm:prSet presAssocID="{A199FE86-5F35-436B-B340-5E75A06035CF}" presName="node" presStyleLbl="node1" presStyleIdx="2" presStyleCnt="4">
        <dgm:presLayoutVars>
          <dgm:bulletEnabled val="1"/>
        </dgm:presLayoutVars>
      </dgm:prSet>
      <dgm:spPr/>
      <dgm:t>
        <a:bodyPr/>
        <a:lstStyle/>
        <a:p>
          <a:endParaRPr lang="en-GB"/>
        </a:p>
      </dgm:t>
    </dgm:pt>
    <dgm:pt modelId="{970D2ABD-CE38-4105-9DA7-E63963D626A4}" type="pres">
      <dgm:prSet presAssocID="{B9756E05-2794-4D19-B2F0-0AEB8A0A00D2}" presName="sibTrans" presStyleCnt="0"/>
      <dgm:spPr/>
    </dgm:pt>
    <dgm:pt modelId="{C515EADE-90DF-41DF-B2F5-4D7DAC048501}" type="pres">
      <dgm:prSet presAssocID="{68547AAC-F191-49CD-B8B2-7248D1061319}" presName="node" presStyleLbl="node1" presStyleIdx="3" presStyleCnt="4">
        <dgm:presLayoutVars>
          <dgm:bulletEnabled val="1"/>
        </dgm:presLayoutVars>
      </dgm:prSet>
      <dgm:spPr/>
      <dgm:t>
        <a:bodyPr/>
        <a:lstStyle/>
        <a:p>
          <a:endParaRPr lang="en-GB"/>
        </a:p>
      </dgm:t>
    </dgm:pt>
  </dgm:ptLst>
  <dgm:cxnLst>
    <dgm:cxn modelId="{646D4126-599F-410C-B104-F7B91F5A5E78}" srcId="{08B198E1-9258-48F1-9C41-9E030ECFCC18}" destId="{A199FE86-5F35-436B-B340-5E75A06035CF}" srcOrd="2" destOrd="0" parTransId="{B5B8AE74-80F6-4CF5-8E0E-659427404D6F}" sibTransId="{B9756E05-2794-4D19-B2F0-0AEB8A0A00D2}"/>
    <dgm:cxn modelId="{3DAF08BE-145C-4F60-9928-C67DA7904A7F}" srcId="{08B198E1-9258-48F1-9C41-9E030ECFCC18}" destId="{70F33579-A6C4-446A-AFD2-6618284066BC}" srcOrd="1" destOrd="0" parTransId="{9D896E9B-27EE-48C1-A51D-9C9FFC626C2F}" sibTransId="{0F99F02A-CF3C-4EB0-AD35-FB58A6544F0F}"/>
    <dgm:cxn modelId="{4026656C-6042-4EA7-B620-7E8E33288507}" type="presOf" srcId="{70F33579-A6C4-446A-AFD2-6618284066BC}" destId="{1015B865-1C77-4A06-9DCE-026983690870}" srcOrd="0" destOrd="0" presId="urn:microsoft.com/office/officeart/2005/8/layout/default"/>
    <dgm:cxn modelId="{E7BF1DF2-423F-47E7-88A2-B65E3D717586}" srcId="{08B198E1-9258-48F1-9C41-9E030ECFCC18}" destId="{6BB003B7-16B8-438C-87FA-07BD4CFF7FDC}" srcOrd="0" destOrd="0" parTransId="{29C8E953-E2D0-4E8D-8044-CB8ECBEFF611}" sibTransId="{4BA2C0A5-E0A0-437F-BE94-34123CDCA60A}"/>
    <dgm:cxn modelId="{786B8C4F-06B9-47BB-95D5-FCCD6A1006A1}" type="presOf" srcId="{A199FE86-5F35-436B-B340-5E75A06035CF}" destId="{7BEF1310-3DF9-4488-BAF6-358A7C602C94}" srcOrd="0" destOrd="0" presId="urn:microsoft.com/office/officeart/2005/8/layout/default"/>
    <dgm:cxn modelId="{BA4C631D-65D8-459A-822E-C2B40EC08B82}" type="presOf" srcId="{08B198E1-9258-48F1-9C41-9E030ECFCC18}" destId="{09FFB9D5-B82C-44B7-8784-292A99F57630}" srcOrd="0" destOrd="0" presId="urn:microsoft.com/office/officeart/2005/8/layout/default"/>
    <dgm:cxn modelId="{DE119E98-4078-413B-8412-306B5698B224}" type="presOf" srcId="{6BB003B7-16B8-438C-87FA-07BD4CFF7FDC}" destId="{6582577C-C077-49DB-A062-03F393D26650}" srcOrd="0" destOrd="0" presId="urn:microsoft.com/office/officeart/2005/8/layout/default"/>
    <dgm:cxn modelId="{7135558D-4AAD-4ECC-8D96-83E58664D4C1}" srcId="{08B198E1-9258-48F1-9C41-9E030ECFCC18}" destId="{68547AAC-F191-49CD-B8B2-7248D1061319}" srcOrd="3" destOrd="0" parTransId="{1DEC976B-D337-46BF-A518-9E98CFB615D3}" sibTransId="{2C62847A-BD8E-449C-B419-A09DDD743A5A}"/>
    <dgm:cxn modelId="{C79ABE13-1C5F-4FA7-8763-B6A6EFD890A4}" type="presOf" srcId="{68547AAC-F191-49CD-B8B2-7248D1061319}" destId="{C515EADE-90DF-41DF-B2F5-4D7DAC048501}" srcOrd="0" destOrd="0" presId="urn:microsoft.com/office/officeart/2005/8/layout/default"/>
    <dgm:cxn modelId="{C514C218-5BA9-4706-9022-B0BE841ABFF8}" type="presParOf" srcId="{09FFB9D5-B82C-44B7-8784-292A99F57630}" destId="{6582577C-C077-49DB-A062-03F393D26650}" srcOrd="0" destOrd="0" presId="urn:microsoft.com/office/officeart/2005/8/layout/default"/>
    <dgm:cxn modelId="{A49D7191-DF9A-4E3F-800B-11739273C827}" type="presParOf" srcId="{09FFB9D5-B82C-44B7-8784-292A99F57630}" destId="{F41F65D5-A150-4114-A37C-5CFA96095814}" srcOrd="1" destOrd="0" presId="urn:microsoft.com/office/officeart/2005/8/layout/default"/>
    <dgm:cxn modelId="{8E9A9D47-4390-4DAC-BD99-76495305CA11}" type="presParOf" srcId="{09FFB9D5-B82C-44B7-8784-292A99F57630}" destId="{1015B865-1C77-4A06-9DCE-026983690870}" srcOrd="2" destOrd="0" presId="urn:microsoft.com/office/officeart/2005/8/layout/default"/>
    <dgm:cxn modelId="{39DBD240-F97B-405C-BE88-1DAC1D405A93}" type="presParOf" srcId="{09FFB9D5-B82C-44B7-8784-292A99F57630}" destId="{018B90A1-357D-47BF-933D-26B653BCBA14}" srcOrd="3" destOrd="0" presId="urn:microsoft.com/office/officeart/2005/8/layout/default"/>
    <dgm:cxn modelId="{7D603729-F90C-492C-BDAD-1876B9B4EC80}" type="presParOf" srcId="{09FFB9D5-B82C-44B7-8784-292A99F57630}" destId="{7BEF1310-3DF9-4488-BAF6-358A7C602C94}" srcOrd="4" destOrd="0" presId="urn:microsoft.com/office/officeart/2005/8/layout/default"/>
    <dgm:cxn modelId="{726C0139-E7F0-4E08-92CC-98331B82D19B}" type="presParOf" srcId="{09FFB9D5-B82C-44B7-8784-292A99F57630}" destId="{970D2ABD-CE38-4105-9DA7-E63963D626A4}" srcOrd="5" destOrd="0" presId="urn:microsoft.com/office/officeart/2005/8/layout/default"/>
    <dgm:cxn modelId="{EB070F09-A28F-4894-8331-6B099A5986D5}" type="presParOf" srcId="{09FFB9D5-B82C-44B7-8784-292A99F57630}" destId="{C515EADE-90DF-41DF-B2F5-4D7DAC04850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526865-C6B7-44AF-9517-11FDBFB45D5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8022BE65-7081-40BE-8A56-264C81F10009}">
      <dgm:prSet phldrT="[Text]"/>
      <dgm:spPr/>
      <dgm:t>
        <a:bodyPr/>
        <a:lstStyle/>
        <a:p>
          <a:pPr>
            <a:spcBef>
              <a:spcPts val="2500"/>
            </a:spcBef>
          </a:pPr>
          <a:r>
            <a:rPr lang="en-US" b="1" dirty="0" smtClean="0"/>
            <a:t>Valuing Differences</a:t>
          </a:r>
        </a:p>
        <a:p>
          <a:pPr marL="0" lvl="1" indent="0">
            <a:buFont typeface="Arial" panose="020B0604020202020204" pitchFamily="34" charset="0"/>
            <a:buNone/>
          </a:pPr>
          <a:r>
            <a:rPr lang="en-US" dirty="0" smtClean="0"/>
            <a:t>RSHE teaches children that everyone is different and these differences should be respected and valued.</a:t>
          </a:r>
        </a:p>
        <a:p>
          <a:endParaRPr lang="en-GB" dirty="0"/>
        </a:p>
      </dgm:t>
    </dgm:pt>
    <dgm:pt modelId="{67C3F04C-1B6F-4A50-BEF8-872C07392A9F}" type="parTrans" cxnId="{F146CF4C-4AD6-4EA6-A14C-E86195F552BA}">
      <dgm:prSet/>
      <dgm:spPr/>
      <dgm:t>
        <a:bodyPr/>
        <a:lstStyle/>
        <a:p>
          <a:endParaRPr lang="en-GB"/>
        </a:p>
      </dgm:t>
    </dgm:pt>
    <dgm:pt modelId="{7EB799E8-704E-49B2-B4D6-ADB22C6300FB}" type="sibTrans" cxnId="{F146CF4C-4AD6-4EA6-A14C-E86195F552BA}">
      <dgm:prSet/>
      <dgm:spPr/>
      <dgm:t>
        <a:bodyPr/>
        <a:lstStyle/>
        <a:p>
          <a:endParaRPr lang="en-GB"/>
        </a:p>
      </dgm:t>
    </dgm:pt>
    <dgm:pt modelId="{7DD53A49-83D7-41CA-B274-7ED10A35E972}">
      <dgm:prSet phldrT="[Text]"/>
      <dgm:spPr/>
      <dgm:t>
        <a:bodyPr/>
        <a:lstStyle/>
        <a:p>
          <a:pPr>
            <a:spcBef>
              <a:spcPts val="2500"/>
            </a:spcBef>
          </a:pPr>
          <a:r>
            <a:rPr lang="en-US" b="1" dirty="0" smtClean="0"/>
            <a:t>Diverse Families Representation</a:t>
          </a:r>
        </a:p>
        <a:p>
          <a:pPr marL="0" lvl="1" indent="0">
            <a:buFont typeface="Arial" panose="020B0604020202020204" pitchFamily="34" charset="0"/>
            <a:buNone/>
          </a:pPr>
          <a:r>
            <a:rPr lang="en-US" dirty="0" smtClean="0"/>
            <a:t>Lessons reflect various family types, ensuring all pupils feel included and recognised in the curriculum.</a:t>
          </a:r>
        </a:p>
        <a:p>
          <a:endParaRPr lang="en-GB" dirty="0"/>
        </a:p>
      </dgm:t>
    </dgm:pt>
    <dgm:pt modelId="{8C7B8A20-B813-42C6-9635-D6F23E76130F}" type="parTrans" cxnId="{6137251D-1483-407C-87E9-B156C8D35E08}">
      <dgm:prSet/>
      <dgm:spPr/>
      <dgm:t>
        <a:bodyPr/>
        <a:lstStyle/>
        <a:p>
          <a:endParaRPr lang="en-GB"/>
        </a:p>
      </dgm:t>
    </dgm:pt>
    <dgm:pt modelId="{9CCC4147-F0E0-4B61-AE69-C740DAE7DFBF}" type="sibTrans" cxnId="{6137251D-1483-407C-87E9-B156C8D35E08}">
      <dgm:prSet/>
      <dgm:spPr/>
      <dgm:t>
        <a:bodyPr/>
        <a:lstStyle/>
        <a:p>
          <a:endParaRPr lang="en-GB"/>
        </a:p>
      </dgm:t>
    </dgm:pt>
    <dgm:pt modelId="{3A579A7C-149D-48F4-B144-35205F269150}">
      <dgm:prSet phldrT="[Text]"/>
      <dgm:spPr/>
      <dgm:t>
        <a:bodyPr/>
        <a:lstStyle/>
        <a:p>
          <a:pPr>
            <a:spcBef>
              <a:spcPts val="2500"/>
            </a:spcBef>
          </a:pPr>
          <a:r>
            <a:rPr lang="en-US" b="1" dirty="0" smtClean="0"/>
            <a:t>Promoting Kindness and Empathy</a:t>
          </a:r>
        </a:p>
        <a:p>
          <a:pPr marL="0" lvl="1" indent="0">
            <a:buFont typeface="Arial" panose="020B0604020202020204" pitchFamily="34" charset="0"/>
            <a:buNone/>
          </a:pPr>
          <a:r>
            <a:rPr lang="en-US" dirty="0" smtClean="0"/>
            <a:t>RSHE encourages kindness, empathy and fairness, helping pupils support each other and challenge unkind behaviour.</a:t>
          </a:r>
        </a:p>
        <a:p>
          <a:endParaRPr lang="en-GB" dirty="0"/>
        </a:p>
      </dgm:t>
    </dgm:pt>
    <dgm:pt modelId="{900DCD50-FD04-43D7-A637-B5E499DFFFC5}" type="parTrans" cxnId="{BBF80578-76AC-4BD8-A26F-C469B3A76B15}">
      <dgm:prSet/>
      <dgm:spPr/>
      <dgm:t>
        <a:bodyPr/>
        <a:lstStyle/>
        <a:p>
          <a:endParaRPr lang="en-GB"/>
        </a:p>
      </dgm:t>
    </dgm:pt>
    <dgm:pt modelId="{08E9605E-7144-4FF0-A544-BCCD4C0B7009}" type="sibTrans" cxnId="{BBF80578-76AC-4BD8-A26F-C469B3A76B15}">
      <dgm:prSet/>
      <dgm:spPr/>
      <dgm:t>
        <a:bodyPr/>
        <a:lstStyle/>
        <a:p>
          <a:endParaRPr lang="en-GB"/>
        </a:p>
      </dgm:t>
    </dgm:pt>
    <dgm:pt modelId="{E6579626-9C3C-479C-9139-50444647A291}">
      <dgm:prSet phldrT="[Text]"/>
      <dgm:spPr/>
      <dgm:t>
        <a:bodyPr/>
        <a:lstStyle/>
        <a:p>
          <a:pPr>
            <a:spcBef>
              <a:spcPts val="2500"/>
            </a:spcBef>
          </a:pPr>
          <a:r>
            <a:rPr lang="en-US" b="1" dirty="0" smtClean="0"/>
            <a:t>Preparing for Inclusive Life</a:t>
          </a:r>
        </a:p>
        <a:p>
          <a:pPr marL="0" lvl="1" indent="0">
            <a:buFont typeface="Arial" panose="020B0604020202020204" pitchFamily="34" charset="0"/>
            <a:buNone/>
          </a:pPr>
          <a:r>
            <a:rPr lang="en-US" dirty="0" smtClean="0"/>
            <a:t>Early learning of respect and equality develops attitudes for safe, inclusive school and life beyond primary school.</a:t>
          </a:r>
        </a:p>
        <a:p>
          <a:endParaRPr lang="en-GB" dirty="0"/>
        </a:p>
      </dgm:t>
    </dgm:pt>
    <dgm:pt modelId="{50A6C59E-4570-4E12-A199-6BB154E7EFEF}" type="parTrans" cxnId="{EA83A6B1-9C86-4A54-AB0B-D38A98DC81FE}">
      <dgm:prSet/>
      <dgm:spPr/>
      <dgm:t>
        <a:bodyPr/>
        <a:lstStyle/>
        <a:p>
          <a:endParaRPr lang="en-GB"/>
        </a:p>
      </dgm:t>
    </dgm:pt>
    <dgm:pt modelId="{3EDF34EF-5069-47F9-8C6A-DB8172ACB739}" type="sibTrans" cxnId="{EA83A6B1-9C86-4A54-AB0B-D38A98DC81FE}">
      <dgm:prSet/>
      <dgm:spPr/>
      <dgm:t>
        <a:bodyPr/>
        <a:lstStyle/>
        <a:p>
          <a:endParaRPr lang="en-GB"/>
        </a:p>
      </dgm:t>
    </dgm:pt>
    <dgm:pt modelId="{6AF9A5B3-3B50-4443-A208-BC11DDBFBB55}" type="pres">
      <dgm:prSet presAssocID="{69526865-C6B7-44AF-9517-11FDBFB45D55}" presName="diagram" presStyleCnt="0">
        <dgm:presLayoutVars>
          <dgm:dir/>
          <dgm:resizeHandles val="exact"/>
        </dgm:presLayoutVars>
      </dgm:prSet>
      <dgm:spPr/>
      <dgm:t>
        <a:bodyPr/>
        <a:lstStyle/>
        <a:p>
          <a:endParaRPr lang="en-GB"/>
        </a:p>
      </dgm:t>
    </dgm:pt>
    <dgm:pt modelId="{0DF92D72-7E85-4FD7-A53E-3794E473C635}" type="pres">
      <dgm:prSet presAssocID="{8022BE65-7081-40BE-8A56-264C81F10009}" presName="node" presStyleLbl="node1" presStyleIdx="0" presStyleCnt="4">
        <dgm:presLayoutVars>
          <dgm:bulletEnabled val="1"/>
        </dgm:presLayoutVars>
      </dgm:prSet>
      <dgm:spPr/>
      <dgm:t>
        <a:bodyPr/>
        <a:lstStyle/>
        <a:p>
          <a:endParaRPr lang="en-GB"/>
        </a:p>
      </dgm:t>
    </dgm:pt>
    <dgm:pt modelId="{D0669FD1-3EDB-43E1-88CD-49F335EC657C}" type="pres">
      <dgm:prSet presAssocID="{7EB799E8-704E-49B2-B4D6-ADB22C6300FB}" presName="sibTrans" presStyleCnt="0"/>
      <dgm:spPr/>
    </dgm:pt>
    <dgm:pt modelId="{6FFB7A7A-B6B7-4940-A72F-1B1A8E1ECE4F}" type="pres">
      <dgm:prSet presAssocID="{7DD53A49-83D7-41CA-B274-7ED10A35E972}" presName="node" presStyleLbl="node1" presStyleIdx="1" presStyleCnt="4">
        <dgm:presLayoutVars>
          <dgm:bulletEnabled val="1"/>
        </dgm:presLayoutVars>
      </dgm:prSet>
      <dgm:spPr/>
      <dgm:t>
        <a:bodyPr/>
        <a:lstStyle/>
        <a:p>
          <a:endParaRPr lang="en-GB"/>
        </a:p>
      </dgm:t>
    </dgm:pt>
    <dgm:pt modelId="{B77FC8DF-8085-4ED9-8C01-E883B9007E33}" type="pres">
      <dgm:prSet presAssocID="{9CCC4147-F0E0-4B61-AE69-C740DAE7DFBF}" presName="sibTrans" presStyleCnt="0"/>
      <dgm:spPr/>
    </dgm:pt>
    <dgm:pt modelId="{CBC45807-EB16-4954-AB03-429AF8BB887C}" type="pres">
      <dgm:prSet presAssocID="{3A579A7C-149D-48F4-B144-35205F269150}" presName="node" presStyleLbl="node1" presStyleIdx="2" presStyleCnt="4">
        <dgm:presLayoutVars>
          <dgm:bulletEnabled val="1"/>
        </dgm:presLayoutVars>
      </dgm:prSet>
      <dgm:spPr/>
      <dgm:t>
        <a:bodyPr/>
        <a:lstStyle/>
        <a:p>
          <a:endParaRPr lang="en-GB"/>
        </a:p>
      </dgm:t>
    </dgm:pt>
    <dgm:pt modelId="{7B4AD46B-63C1-461E-8555-F73523038972}" type="pres">
      <dgm:prSet presAssocID="{08E9605E-7144-4FF0-A544-BCCD4C0B7009}" presName="sibTrans" presStyleCnt="0"/>
      <dgm:spPr/>
    </dgm:pt>
    <dgm:pt modelId="{5BDDD997-4B94-4D96-AFAF-1A4243F7D04B}" type="pres">
      <dgm:prSet presAssocID="{E6579626-9C3C-479C-9139-50444647A291}" presName="node" presStyleLbl="node1" presStyleIdx="3" presStyleCnt="4">
        <dgm:presLayoutVars>
          <dgm:bulletEnabled val="1"/>
        </dgm:presLayoutVars>
      </dgm:prSet>
      <dgm:spPr/>
      <dgm:t>
        <a:bodyPr/>
        <a:lstStyle/>
        <a:p>
          <a:endParaRPr lang="en-GB"/>
        </a:p>
      </dgm:t>
    </dgm:pt>
  </dgm:ptLst>
  <dgm:cxnLst>
    <dgm:cxn modelId="{BBF80578-76AC-4BD8-A26F-C469B3A76B15}" srcId="{69526865-C6B7-44AF-9517-11FDBFB45D55}" destId="{3A579A7C-149D-48F4-B144-35205F269150}" srcOrd="2" destOrd="0" parTransId="{900DCD50-FD04-43D7-A637-B5E499DFFFC5}" sibTransId="{08E9605E-7144-4FF0-A544-BCCD4C0B7009}"/>
    <dgm:cxn modelId="{F146CF4C-4AD6-4EA6-A14C-E86195F552BA}" srcId="{69526865-C6B7-44AF-9517-11FDBFB45D55}" destId="{8022BE65-7081-40BE-8A56-264C81F10009}" srcOrd="0" destOrd="0" parTransId="{67C3F04C-1B6F-4A50-BEF8-872C07392A9F}" sibTransId="{7EB799E8-704E-49B2-B4D6-ADB22C6300FB}"/>
    <dgm:cxn modelId="{230032EA-3056-48D8-8896-B4F070760E13}" type="presOf" srcId="{7DD53A49-83D7-41CA-B274-7ED10A35E972}" destId="{6FFB7A7A-B6B7-4940-A72F-1B1A8E1ECE4F}" srcOrd="0" destOrd="0" presId="urn:microsoft.com/office/officeart/2005/8/layout/default"/>
    <dgm:cxn modelId="{F8076678-7797-4482-B1F5-A1A3866DD876}" type="presOf" srcId="{8022BE65-7081-40BE-8A56-264C81F10009}" destId="{0DF92D72-7E85-4FD7-A53E-3794E473C635}" srcOrd="0" destOrd="0" presId="urn:microsoft.com/office/officeart/2005/8/layout/default"/>
    <dgm:cxn modelId="{528A65BF-DE51-47AC-BEDB-16111916888D}" type="presOf" srcId="{E6579626-9C3C-479C-9139-50444647A291}" destId="{5BDDD997-4B94-4D96-AFAF-1A4243F7D04B}" srcOrd="0" destOrd="0" presId="urn:microsoft.com/office/officeart/2005/8/layout/default"/>
    <dgm:cxn modelId="{EA83A6B1-9C86-4A54-AB0B-D38A98DC81FE}" srcId="{69526865-C6B7-44AF-9517-11FDBFB45D55}" destId="{E6579626-9C3C-479C-9139-50444647A291}" srcOrd="3" destOrd="0" parTransId="{50A6C59E-4570-4E12-A199-6BB154E7EFEF}" sibTransId="{3EDF34EF-5069-47F9-8C6A-DB8172ACB739}"/>
    <dgm:cxn modelId="{EB4E6DD4-2216-4A88-8E90-040FF957ACE8}" type="presOf" srcId="{3A579A7C-149D-48F4-B144-35205F269150}" destId="{CBC45807-EB16-4954-AB03-429AF8BB887C}" srcOrd="0" destOrd="0" presId="urn:microsoft.com/office/officeart/2005/8/layout/default"/>
    <dgm:cxn modelId="{0F9F8545-374A-42A8-8F91-3DDCF0BF37B1}" type="presOf" srcId="{69526865-C6B7-44AF-9517-11FDBFB45D55}" destId="{6AF9A5B3-3B50-4443-A208-BC11DDBFBB55}" srcOrd="0" destOrd="0" presId="urn:microsoft.com/office/officeart/2005/8/layout/default"/>
    <dgm:cxn modelId="{6137251D-1483-407C-87E9-B156C8D35E08}" srcId="{69526865-C6B7-44AF-9517-11FDBFB45D55}" destId="{7DD53A49-83D7-41CA-B274-7ED10A35E972}" srcOrd="1" destOrd="0" parTransId="{8C7B8A20-B813-42C6-9635-D6F23E76130F}" sibTransId="{9CCC4147-F0E0-4B61-AE69-C740DAE7DFBF}"/>
    <dgm:cxn modelId="{FF9A2621-83F2-49C2-B0A2-41C3F39B44CF}" type="presParOf" srcId="{6AF9A5B3-3B50-4443-A208-BC11DDBFBB55}" destId="{0DF92D72-7E85-4FD7-A53E-3794E473C635}" srcOrd="0" destOrd="0" presId="urn:microsoft.com/office/officeart/2005/8/layout/default"/>
    <dgm:cxn modelId="{2998F845-1757-4C7C-90AD-3C49DA90AB5C}" type="presParOf" srcId="{6AF9A5B3-3B50-4443-A208-BC11DDBFBB55}" destId="{D0669FD1-3EDB-43E1-88CD-49F335EC657C}" srcOrd="1" destOrd="0" presId="urn:microsoft.com/office/officeart/2005/8/layout/default"/>
    <dgm:cxn modelId="{D86E0498-3473-42FB-A5D3-E02F99B3B73C}" type="presParOf" srcId="{6AF9A5B3-3B50-4443-A208-BC11DDBFBB55}" destId="{6FFB7A7A-B6B7-4940-A72F-1B1A8E1ECE4F}" srcOrd="2" destOrd="0" presId="urn:microsoft.com/office/officeart/2005/8/layout/default"/>
    <dgm:cxn modelId="{B51B5204-9FFB-430C-9EAE-0EF5336AB154}" type="presParOf" srcId="{6AF9A5B3-3B50-4443-A208-BC11DDBFBB55}" destId="{B77FC8DF-8085-4ED9-8C01-E883B9007E33}" srcOrd="3" destOrd="0" presId="urn:microsoft.com/office/officeart/2005/8/layout/default"/>
    <dgm:cxn modelId="{1C0CA2A0-3987-482A-AEFC-4CD9FD72C16C}" type="presParOf" srcId="{6AF9A5B3-3B50-4443-A208-BC11DDBFBB55}" destId="{CBC45807-EB16-4954-AB03-429AF8BB887C}" srcOrd="4" destOrd="0" presId="urn:microsoft.com/office/officeart/2005/8/layout/default"/>
    <dgm:cxn modelId="{85CC23C0-325A-45E0-8473-89D9BF13C88C}" type="presParOf" srcId="{6AF9A5B3-3B50-4443-A208-BC11DDBFBB55}" destId="{7B4AD46B-63C1-461E-8555-F73523038972}" srcOrd="5" destOrd="0" presId="urn:microsoft.com/office/officeart/2005/8/layout/default"/>
    <dgm:cxn modelId="{6823E9DC-50B8-4871-90E5-CDCD3715FB96}" type="presParOf" srcId="{6AF9A5B3-3B50-4443-A208-BC11DDBFBB55}" destId="{5BDDD997-4B94-4D96-AFAF-1A4243F7D04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2577C-C077-49DB-A062-03F393D26650}">
      <dsp:nvSpPr>
        <dsp:cNvPr id="0" name=""/>
        <dsp:cNvSpPr/>
      </dsp:nvSpPr>
      <dsp:spPr>
        <a:xfrm>
          <a:off x="485183" y="1186"/>
          <a:ext cx="3625779" cy="217546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b="1" kern="1200" dirty="0" smtClean="0"/>
        </a:p>
        <a:p>
          <a:pPr algn="ctr" defTabSz="889000">
            <a:lnSpc>
              <a:spcPct val="90000"/>
            </a:lnSpc>
            <a:spcBef>
              <a:spcPct val="0"/>
            </a:spcBef>
            <a:spcAft>
              <a:spcPct val="35000"/>
            </a:spcAft>
          </a:pPr>
          <a:r>
            <a:rPr lang="en-US" sz="2000" b="1" kern="1200" dirty="0" smtClean="0"/>
            <a:t>Gradual Puberty Preparation</a:t>
          </a:r>
        </a:p>
        <a:p>
          <a:pPr marL="0" lvl="1" indent="0" algn="ctr" defTabSz="889000">
            <a:lnSpc>
              <a:spcPct val="90000"/>
            </a:lnSpc>
            <a:spcBef>
              <a:spcPct val="0"/>
            </a:spcBef>
            <a:spcAft>
              <a:spcPct val="35000"/>
            </a:spcAft>
            <a:buFont typeface="Arial" panose="020B0604020202020204" pitchFamily="34" charset="0"/>
            <a:buNone/>
          </a:pPr>
          <a:r>
            <a:rPr lang="en-US" sz="2000" kern="1200" dirty="0" smtClean="0"/>
            <a:t>Education on puberty begins gently in lower Key Stage 2 to normalise physical and emotional changes in children.</a:t>
          </a:r>
        </a:p>
        <a:p>
          <a:pPr algn="ctr" defTabSz="889000">
            <a:lnSpc>
              <a:spcPct val="90000"/>
            </a:lnSpc>
            <a:spcBef>
              <a:spcPct val="0"/>
            </a:spcBef>
            <a:spcAft>
              <a:spcPct val="35000"/>
            </a:spcAft>
          </a:pPr>
          <a:endParaRPr lang="en-GB" sz="2000" kern="1200" dirty="0"/>
        </a:p>
      </dsp:txBody>
      <dsp:txXfrm>
        <a:off x="485183" y="1186"/>
        <a:ext cx="3625779" cy="2175467"/>
      </dsp:txXfrm>
    </dsp:sp>
    <dsp:sp modelId="{1015B865-1C77-4A06-9DCE-026983690870}">
      <dsp:nvSpPr>
        <dsp:cNvPr id="0" name=""/>
        <dsp:cNvSpPr/>
      </dsp:nvSpPr>
      <dsp:spPr>
        <a:xfrm>
          <a:off x="4473541" y="1186"/>
          <a:ext cx="3625779" cy="217546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b="1" kern="1200" dirty="0" smtClean="0"/>
        </a:p>
        <a:p>
          <a:pPr algn="ctr" defTabSz="889000">
            <a:lnSpc>
              <a:spcPct val="90000"/>
            </a:lnSpc>
            <a:spcBef>
              <a:spcPct val="0"/>
            </a:spcBef>
            <a:spcAft>
              <a:spcPct val="35000"/>
            </a:spcAft>
          </a:pPr>
          <a:r>
            <a:rPr lang="en-US" sz="2000" b="1" kern="1200" dirty="0" smtClean="0"/>
            <a:t>Detailed Upper Key Stage 2 Teaching</a:t>
          </a:r>
        </a:p>
        <a:p>
          <a:pPr marL="0" lvl="1" indent="0" algn="ctr" defTabSz="889000">
            <a:lnSpc>
              <a:spcPct val="90000"/>
            </a:lnSpc>
            <a:spcBef>
              <a:spcPct val="0"/>
            </a:spcBef>
            <a:spcAft>
              <a:spcPct val="35000"/>
            </a:spcAft>
            <a:buFont typeface="Arial" panose="020B0604020202020204" pitchFamily="34" charset="0"/>
            <a:buNone/>
          </a:pPr>
          <a:r>
            <a:rPr lang="en-US" sz="2000" kern="1200" dirty="0" smtClean="0"/>
            <a:t>More in-depth puberty education occurs in upper Key Stage 2 to prepare pupils before changes start.</a:t>
          </a:r>
        </a:p>
        <a:p>
          <a:pPr algn="ctr" defTabSz="889000">
            <a:lnSpc>
              <a:spcPct val="90000"/>
            </a:lnSpc>
            <a:spcBef>
              <a:spcPct val="0"/>
            </a:spcBef>
            <a:spcAft>
              <a:spcPct val="35000"/>
            </a:spcAft>
          </a:pPr>
          <a:endParaRPr lang="en-GB" sz="2000" kern="1200" dirty="0"/>
        </a:p>
      </dsp:txBody>
      <dsp:txXfrm>
        <a:off x="4473541" y="1186"/>
        <a:ext cx="3625779" cy="2175467"/>
      </dsp:txXfrm>
    </dsp:sp>
    <dsp:sp modelId="{7BEF1310-3DF9-4488-BAF6-358A7C602C94}">
      <dsp:nvSpPr>
        <dsp:cNvPr id="0" name=""/>
        <dsp:cNvSpPr/>
      </dsp:nvSpPr>
      <dsp:spPr>
        <a:xfrm>
          <a:off x="485183" y="2539232"/>
          <a:ext cx="3625779" cy="217546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b="1" kern="1200" dirty="0" smtClean="0"/>
        </a:p>
        <a:p>
          <a:pPr algn="ctr" defTabSz="889000">
            <a:lnSpc>
              <a:spcPct val="90000"/>
            </a:lnSpc>
            <a:spcBef>
              <a:spcPct val="0"/>
            </a:spcBef>
            <a:spcAft>
              <a:spcPct val="35000"/>
            </a:spcAft>
          </a:pPr>
          <a:r>
            <a:rPr lang="en-US" sz="2000" b="1" kern="1200" dirty="0" smtClean="0"/>
            <a:t>Age-Appropriate Sex Education</a:t>
          </a:r>
        </a:p>
        <a:p>
          <a:pPr marL="0" lvl="1" indent="0" algn="ctr" defTabSz="889000">
            <a:lnSpc>
              <a:spcPct val="90000"/>
            </a:lnSpc>
            <a:spcBef>
              <a:spcPct val="0"/>
            </a:spcBef>
            <a:spcAft>
              <a:spcPct val="35000"/>
            </a:spcAft>
            <a:buFont typeface="Arial" panose="020B0604020202020204" pitchFamily="34" charset="0"/>
            <a:buNone/>
          </a:pPr>
          <a:r>
            <a:rPr lang="en-US" sz="2000" kern="1200" dirty="0" smtClean="0"/>
            <a:t>Year 6 students receive factual and respectful sex education focused on human reproduction basics.</a:t>
          </a:r>
        </a:p>
        <a:p>
          <a:pPr algn="ctr" defTabSz="889000">
            <a:lnSpc>
              <a:spcPct val="90000"/>
            </a:lnSpc>
            <a:spcBef>
              <a:spcPct val="0"/>
            </a:spcBef>
            <a:spcAft>
              <a:spcPct val="35000"/>
            </a:spcAft>
          </a:pPr>
          <a:endParaRPr lang="en-GB" sz="2000" kern="1200" dirty="0"/>
        </a:p>
      </dsp:txBody>
      <dsp:txXfrm>
        <a:off x="485183" y="2539232"/>
        <a:ext cx="3625779" cy="2175467"/>
      </dsp:txXfrm>
    </dsp:sp>
    <dsp:sp modelId="{C515EADE-90DF-41DF-B2F5-4D7DAC048501}">
      <dsp:nvSpPr>
        <dsp:cNvPr id="0" name=""/>
        <dsp:cNvSpPr/>
      </dsp:nvSpPr>
      <dsp:spPr>
        <a:xfrm>
          <a:off x="4473541" y="2539232"/>
          <a:ext cx="3625779" cy="217546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n-US" sz="2000" b="1" kern="1200" dirty="0" smtClean="0"/>
        </a:p>
        <a:p>
          <a:pPr algn="ctr" defTabSz="889000">
            <a:lnSpc>
              <a:spcPct val="90000"/>
            </a:lnSpc>
            <a:spcBef>
              <a:spcPct val="0"/>
            </a:spcBef>
            <a:spcAft>
              <a:spcPct val="35000"/>
            </a:spcAft>
          </a:pPr>
          <a:r>
            <a:rPr lang="en-US" sz="2000" b="1" kern="1200" dirty="0" smtClean="0"/>
            <a:t>Parental Involvement and Rights</a:t>
          </a:r>
        </a:p>
        <a:p>
          <a:pPr marL="0" lvl="1" indent="0" algn="ctr" defTabSz="889000">
            <a:lnSpc>
              <a:spcPct val="90000"/>
            </a:lnSpc>
            <a:spcBef>
              <a:spcPct val="0"/>
            </a:spcBef>
            <a:spcAft>
              <a:spcPct val="35000"/>
            </a:spcAft>
            <a:buFont typeface="Arial" panose="020B0604020202020204" pitchFamily="34" charset="0"/>
            <a:buNone/>
          </a:pPr>
          <a:r>
            <a:rPr lang="en-US" sz="2000" kern="1200" dirty="0" smtClean="0"/>
            <a:t>Parents are informed beforehand and can withdraw children from sex education, ensuring family values are respected.</a:t>
          </a:r>
        </a:p>
        <a:p>
          <a:pPr algn="ctr" defTabSz="889000">
            <a:lnSpc>
              <a:spcPct val="90000"/>
            </a:lnSpc>
            <a:spcBef>
              <a:spcPct val="0"/>
            </a:spcBef>
            <a:spcAft>
              <a:spcPct val="35000"/>
            </a:spcAft>
          </a:pPr>
          <a:endParaRPr lang="en-GB" sz="2000" kern="1200" dirty="0"/>
        </a:p>
      </dsp:txBody>
      <dsp:txXfrm>
        <a:off x="4473541" y="2539232"/>
        <a:ext cx="3625779" cy="2175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92D72-7E85-4FD7-A53E-3794E473C635}">
      <dsp:nvSpPr>
        <dsp:cNvPr id="0" name=""/>
        <dsp:cNvSpPr/>
      </dsp:nvSpPr>
      <dsp:spPr>
        <a:xfrm>
          <a:off x="640303" y="2052"/>
          <a:ext cx="3375178" cy="202510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1800" b="1" kern="1200" dirty="0" smtClean="0"/>
            <a:t>Valuing Differences</a:t>
          </a:r>
        </a:p>
        <a:p>
          <a:pPr marL="0" lvl="1" indent="0" algn="ctr" defTabSz="800100">
            <a:lnSpc>
              <a:spcPct val="90000"/>
            </a:lnSpc>
            <a:spcBef>
              <a:spcPct val="0"/>
            </a:spcBef>
            <a:spcAft>
              <a:spcPct val="35000"/>
            </a:spcAft>
            <a:buFont typeface="Arial" panose="020B0604020202020204" pitchFamily="34" charset="0"/>
            <a:buNone/>
          </a:pPr>
          <a:r>
            <a:rPr lang="en-US" sz="1800" kern="1200" dirty="0" smtClean="0"/>
            <a:t>RSHE teaches children that everyone is different and these differences should be respected and valued.</a:t>
          </a:r>
        </a:p>
        <a:p>
          <a:pPr algn="ctr" defTabSz="800100">
            <a:lnSpc>
              <a:spcPct val="90000"/>
            </a:lnSpc>
            <a:spcBef>
              <a:spcPct val="0"/>
            </a:spcBef>
            <a:spcAft>
              <a:spcPct val="35000"/>
            </a:spcAft>
          </a:pPr>
          <a:endParaRPr lang="en-GB" sz="1800" kern="1200" dirty="0"/>
        </a:p>
      </dsp:txBody>
      <dsp:txXfrm>
        <a:off x="640303" y="2052"/>
        <a:ext cx="3375178" cy="2025107"/>
      </dsp:txXfrm>
    </dsp:sp>
    <dsp:sp modelId="{6FFB7A7A-B6B7-4940-A72F-1B1A8E1ECE4F}">
      <dsp:nvSpPr>
        <dsp:cNvPr id="0" name=""/>
        <dsp:cNvSpPr/>
      </dsp:nvSpPr>
      <dsp:spPr>
        <a:xfrm>
          <a:off x="4352999" y="2052"/>
          <a:ext cx="3375178" cy="202510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1800" b="1" kern="1200" dirty="0" smtClean="0"/>
            <a:t>Diverse Families Representation</a:t>
          </a:r>
        </a:p>
        <a:p>
          <a:pPr marL="0" lvl="1" indent="0" algn="ctr" defTabSz="800100">
            <a:lnSpc>
              <a:spcPct val="90000"/>
            </a:lnSpc>
            <a:spcBef>
              <a:spcPct val="0"/>
            </a:spcBef>
            <a:spcAft>
              <a:spcPct val="35000"/>
            </a:spcAft>
            <a:buFont typeface="Arial" panose="020B0604020202020204" pitchFamily="34" charset="0"/>
            <a:buNone/>
          </a:pPr>
          <a:r>
            <a:rPr lang="en-US" sz="1800" kern="1200" dirty="0" smtClean="0"/>
            <a:t>Lessons reflect various family types, ensuring all pupils feel included and recognised in the curriculum.</a:t>
          </a:r>
        </a:p>
        <a:p>
          <a:pPr algn="ctr" defTabSz="800100">
            <a:lnSpc>
              <a:spcPct val="90000"/>
            </a:lnSpc>
            <a:spcBef>
              <a:spcPct val="0"/>
            </a:spcBef>
            <a:spcAft>
              <a:spcPct val="35000"/>
            </a:spcAft>
          </a:pPr>
          <a:endParaRPr lang="en-GB" sz="1800" kern="1200" dirty="0"/>
        </a:p>
      </dsp:txBody>
      <dsp:txXfrm>
        <a:off x="4352999" y="2052"/>
        <a:ext cx="3375178" cy="2025107"/>
      </dsp:txXfrm>
    </dsp:sp>
    <dsp:sp modelId="{CBC45807-EB16-4954-AB03-429AF8BB887C}">
      <dsp:nvSpPr>
        <dsp:cNvPr id="0" name=""/>
        <dsp:cNvSpPr/>
      </dsp:nvSpPr>
      <dsp:spPr>
        <a:xfrm>
          <a:off x="640303" y="2364677"/>
          <a:ext cx="3375178" cy="20251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1800" b="1" kern="1200" dirty="0" smtClean="0"/>
            <a:t>Promoting Kindness and Empathy</a:t>
          </a:r>
        </a:p>
        <a:p>
          <a:pPr marL="0" lvl="1" indent="0" algn="ctr" defTabSz="800100">
            <a:lnSpc>
              <a:spcPct val="90000"/>
            </a:lnSpc>
            <a:spcBef>
              <a:spcPct val="0"/>
            </a:spcBef>
            <a:spcAft>
              <a:spcPct val="35000"/>
            </a:spcAft>
            <a:buFont typeface="Arial" panose="020B0604020202020204" pitchFamily="34" charset="0"/>
            <a:buNone/>
          </a:pPr>
          <a:r>
            <a:rPr lang="en-US" sz="1800" kern="1200" dirty="0" smtClean="0"/>
            <a:t>RSHE encourages kindness, empathy and fairness, helping pupils support each other and challenge unkind behaviour.</a:t>
          </a:r>
        </a:p>
        <a:p>
          <a:pPr algn="ctr" defTabSz="800100">
            <a:lnSpc>
              <a:spcPct val="90000"/>
            </a:lnSpc>
            <a:spcBef>
              <a:spcPct val="0"/>
            </a:spcBef>
            <a:spcAft>
              <a:spcPct val="35000"/>
            </a:spcAft>
          </a:pPr>
          <a:endParaRPr lang="en-GB" sz="1800" kern="1200" dirty="0"/>
        </a:p>
      </dsp:txBody>
      <dsp:txXfrm>
        <a:off x="640303" y="2364677"/>
        <a:ext cx="3375178" cy="2025107"/>
      </dsp:txXfrm>
    </dsp:sp>
    <dsp:sp modelId="{5BDDD997-4B94-4D96-AFAF-1A4243F7D04B}">
      <dsp:nvSpPr>
        <dsp:cNvPr id="0" name=""/>
        <dsp:cNvSpPr/>
      </dsp:nvSpPr>
      <dsp:spPr>
        <a:xfrm>
          <a:off x="4352999" y="2364677"/>
          <a:ext cx="3375178" cy="202510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1800" b="1" kern="1200" dirty="0" smtClean="0"/>
            <a:t>Preparing for Inclusive Life</a:t>
          </a:r>
        </a:p>
        <a:p>
          <a:pPr marL="0" lvl="1" indent="0" algn="ctr" defTabSz="800100">
            <a:lnSpc>
              <a:spcPct val="90000"/>
            </a:lnSpc>
            <a:spcBef>
              <a:spcPct val="0"/>
            </a:spcBef>
            <a:spcAft>
              <a:spcPct val="35000"/>
            </a:spcAft>
            <a:buFont typeface="Arial" panose="020B0604020202020204" pitchFamily="34" charset="0"/>
            <a:buNone/>
          </a:pPr>
          <a:r>
            <a:rPr lang="en-US" sz="1800" kern="1200" dirty="0" smtClean="0"/>
            <a:t>Early learning of respect and equality develops attitudes for safe, inclusive school and life beyond primary school.</a:t>
          </a:r>
        </a:p>
        <a:p>
          <a:pPr algn="ctr" defTabSz="800100">
            <a:lnSpc>
              <a:spcPct val="90000"/>
            </a:lnSpc>
            <a:spcBef>
              <a:spcPct val="0"/>
            </a:spcBef>
            <a:spcAft>
              <a:spcPct val="35000"/>
            </a:spcAft>
          </a:pPr>
          <a:endParaRPr lang="en-GB" sz="1800" kern="1200" dirty="0"/>
        </a:p>
      </dsp:txBody>
      <dsp:txXfrm>
        <a:off x="4352999" y="2364677"/>
        <a:ext cx="3375178" cy="20251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E2B4B-7E49-4782-B7EB-F422D58311F6}" type="datetimeFigureOut">
              <a:rPr lang="en-GB" smtClean="0"/>
              <a:pPr/>
              <a:t>28/05/2026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77169-346A-4A00-8526-A7824BFA5BD5}" type="slidenum">
              <a:rPr lang="en-GB" smtClean="0"/>
              <a:pPr/>
              <a:t>‹#›</a:t>
            </a:fld>
            <a:endParaRPr lang="en-GB" dirty="0"/>
          </a:p>
        </p:txBody>
      </p:sp>
    </p:spTree>
    <p:extLst>
      <p:ext uri="{BB962C8B-B14F-4D97-AF65-F5344CB8AC3E}">
        <p14:creationId xmlns:p14="http://schemas.microsoft.com/office/powerpoint/2010/main" val="347682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Thank you for viewing this power point. You are experts on your child and we are keen to share what is planned for our new programme of Personal,</a:t>
            </a:r>
            <a:r>
              <a:rPr lang="en-GB" b="0" baseline="0" dirty="0" smtClean="0"/>
              <a:t> </a:t>
            </a:r>
            <a:r>
              <a:rPr lang="en-GB" b="0" dirty="0" smtClean="0"/>
              <a:t>Social</a:t>
            </a:r>
            <a:r>
              <a:rPr lang="en-GB" b="0" baseline="0" dirty="0" smtClean="0"/>
              <a:t> and </a:t>
            </a:r>
            <a:r>
              <a:rPr lang="en-GB" b="0" dirty="0" smtClean="0"/>
              <a:t>Health Education (PSHE) that includes Relationships, Sex and Health Education so you can be informed and share your views.</a:t>
            </a:r>
            <a:r>
              <a:rPr lang="en-GB" b="0" i="1" dirty="0" smtClean="0"/>
              <a:t> </a:t>
            </a:r>
            <a:endParaRPr lang="en-GB" b="0" dirty="0" smtClean="0"/>
          </a:p>
          <a:p>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For</a:t>
            </a:r>
            <a:r>
              <a:rPr lang="en-GB" b="0" baseline="0" dirty="0" smtClean="0"/>
              <a:t> ease, o</a:t>
            </a:r>
            <a:r>
              <a:rPr lang="en-GB" b="0" dirty="0" smtClean="0"/>
              <a:t>ur</a:t>
            </a:r>
            <a:r>
              <a:rPr lang="en-GB" b="0" baseline="0" dirty="0" smtClean="0"/>
              <a:t> reviewed PSHE/</a:t>
            </a:r>
            <a:r>
              <a:rPr lang="en-GB" b="0" baseline="0" dirty="0" err="1" smtClean="0"/>
              <a:t>RSE</a:t>
            </a:r>
            <a:r>
              <a:rPr lang="en-GB" b="0" baseline="0" dirty="0" smtClean="0"/>
              <a:t> curriculum can be found on the consultation page on our school website but it usually stored on the PSHE page under </a:t>
            </a:r>
            <a:r>
              <a:rPr lang="en-GB" b="0" baseline="0" smtClean="0"/>
              <a:t>the curriculum tab.</a:t>
            </a:r>
            <a:endParaRPr lang="en-GB" b="0"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10</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Reception, PSHE is delivered through the EYFS curriculum, with a focus on Personal, Social and Emotional Development. This provides the foundation for Relationships and Health Education as set out in the July 2025 RSHE statutory guidance. Learning focuses on building positive relationships, understanding feelings, staying safe and developing early awareness of personal boundaries, in a way that is appropriate to children’s age and stage of development.</a:t>
            </a:r>
            <a:endParaRPr lang="en-US" dirty="0" smtClean="0"/>
          </a:p>
          <a:p>
            <a:endParaRPr lang="en-US" dirty="0" smtClean="0"/>
          </a:p>
          <a:p>
            <a:r>
              <a:rPr lang="en-US" dirty="0" smtClean="0"/>
              <a:t>In Key Stage 1, RSHE builds on the foundations of Reception and focuses on helping children feel safe, valued and confident. Learning concentrates on friendships, families and emotions. Children are supported to recognise and name feelings such as happiness, sadness or worry and to understand that these feelings are normal. They learn simple strategies for managing emotions and for asking for help from trusted adults. </a:t>
            </a:r>
          </a:p>
          <a:p>
            <a:endParaRPr lang="en-US" dirty="0" smtClean="0"/>
          </a:p>
          <a:p>
            <a:r>
              <a:rPr lang="en-US" dirty="0" smtClean="0"/>
              <a:t>Relationships education at this stage includes learning how to be kind, share, take turns and resolve minor disagreements. Children also learn that families can look different and that all families are important and deserving of respect. </a:t>
            </a:r>
          </a:p>
          <a:p>
            <a:endParaRPr lang="en-US" dirty="0" smtClean="0"/>
          </a:p>
          <a:p>
            <a:r>
              <a:rPr lang="en-US" dirty="0" smtClean="0"/>
              <a:t>Health education focuses on everyday routines that support wellbeing, such as good hygiene, healthy eating, sleep and physical activity. </a:t>
            </a:r>
          </a:p>
          <a:p>
            <a:endParaRPr lang="en-US" dirty="0" smtClean="0"/>
          </a:p>
          <a:p>
            <a:r>
              <a:rPr lang="en-US" dirty="0" smtClean="0"/>
              <a:t>Personal safety is introduced in simple, practical ways. Children learn about basic rules, road safety, staying safe around adults they trust, and understanding personal boundaries. </a:t>
            </a:r>
          </a:p>
          <a:p>
            <a:endParaRPr lang="en-US" dirty="0" smtClean="0"/>
          </a:p>
          <a:p>
            <a:r>
              <a:rPr lang="en-US" dirty="0" smtClean="0"/>
              <a:t>As part of safeguarding, children are taught the correct names for body parts, including private parts, in a calm and matter‑of‑fact way. This helps children communicate clearly if they are unwell or worried and supports their understanding that their body belongs to them. </a:t>
            </a:r>
          </a:p>
          <a:p>
            <a:endParaRPr lang="en-US" dirty="0" smtClean="0"/>
          </a:p>
          <a:p>
            <a:r>
              <a:rPr lang="en-US" dirty="0" smtClean="0"/>
              <a:t>All teaching is age‑appropriate, gentle and reassuring, laying strong foundations for future learning.</a:t>
            </a:r>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11</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Years 3 and 4, RSHE builds on earlier learning by developing children’s understanding of respect, boundaries and personal responsibility. </a:t>
            </a:r>
          </a:p>
          <a:p>
            <a:endParaRPr lang="en-US" dirty="0" smtClean="0"/>
          </a:p>
          <a:p>
            <a:r>
              <a:rPr lang="en-US" dirty="0" smtClean="0"/>
              <a:t>Pupils explore what respectful behaviour looks like in friendships and begin to recognise unhealthy or unkind behaviour. They learn about personal space and consent in everyday situations, such as borrowing belongings or physical contact during play. </a:t>
            </a:r>
          </a:p>
          <a:p>
            <a:endParaRPr lang="en-US" dirty="0" smtClean="0"/>
          </a:p>
          <a:p>
            <a:r>
              <a:rPr lang="en-US" dirty="0" smtClean="0"/>
              <a:t>Health education introduces early preparation for puberty, focusing on the idea that bodies change as part of growing up. Teaching at this stage is reassuring and factual, helping children understand that change is a normal part of life. </a:t>
            </a:r>
          </a:p>
          <a:p>
            <a:endParaRPr lang="en-US" dirty="0" smtClean="0"/>
          </a:p>
          <a:p>
            <a:r>
              <a:rPr lang="en-US" dirty="0" smtClean="0"/>
              <a:t>Emotional wellbeing continues to be a priority, with lessons on recognising feelings, managing worries and expressing emotions appropriately. </a:t>
            </a:r>
          </a:p>
          <a:p>
            <a:endParaRPr lang="en-US" dirty="0" smtClean="0"/>
          </a:p>
          <a:p>
            <a:r>
              <a:rPr lang="en-US" dirty="0" smtClean="0"/>
              <a:t>Online safety becomes more detailed, with a focus on privacy, respectful communication and knowing what to do if something online causes concern. Children also learn about safety in the wider world, including water safety, road awareness and staying safe in public spaces. </a:t>
            </a:r>
          </a:p>
          <a:p>
            <a:endParaRPr lang="en-US" dirty="0" smtClean="0"/>
          </a:p>
          <a:p>
            <a:r>
              <a:rPr lang="en-US" dirty="0" smtClean="0"/>
              <a:t>Throughout these lessons, children are reminded of trusted adults and school support systems, reinforcing the importance of speaking up and seeking help when needed.</a:t>
            </a:r>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12</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Years 5 and 6, RSHE supports children as they prepare for the transition to secondary school and greater independence.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Relationships education explores healthy and unhealthy behaviours, peer influence and the importance of respect and communication. Pupils learn strategies for managing pressure and making positive choices.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education includes more detailed teaching about puberty, covering physical and emotional changes in a factual and sensitive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Personal hygiene and self‑care are discussed to help children feel confident and prepared. In Year 6, pupils learn the basic science of human reproduction, including conception and birth. This teaching is age‑appropriate, respectful and shared with parents in advance.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Emotional wellbeing remains central, with lessons on managing stress, coping with change and understanding that everyone needs support at times.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Online safety addresses issues such as online influence, image sharing, scams and knowing how to report concerns. Children are encouraged to think critically about what they see online and to seek help if something worries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lessons aim to equip pupils with knowledge and skills that will support them as they move into the next stage of their education.</a:t>
            </a:r>
          </a:p>
          <a:p>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13</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Puberty and sex education are taught carefully and sensitively within the RSHE curriculum.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Preparation for puberty begins gradually in lower Key Stage 2, helping children understand that physical and emotional changes are a normal part of growing up. Lessons focus on body changes, feelings and personal hygiene, and they are designed to reassure children rather than alarm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detailed teaching about puberty takes place in upper Key Stage 2, ensuring pupils are well prepared before changes begin. Sex education in primary school is limited and is taught only in Year 6. This includes the basic science of human reproduction, such as how a baby is conceived and born. Teaching is factual, respectful and appropriate to the age and maturity of the pupils.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Parents are always informed in advance of these lessons and have the right to request withdrawal from the sex education element if they wish. This does not apply to relationships or health education, which are statutory. Our approach ensures that children receive accurate information while maintaining a strong partnership with parents and respecting family values.</a:t>
            </a:r>
          </a:p>
          <a:p>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14</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Safeguarding is at the heart of the RSHE curriculum. </a:t>
            </a:r>
          </a:p>
          <a:p>
            <a:endParaRPr lang="en-US" dirty="0" smtClean="0"/>
          </a:p>
          <a:p>
            <a:r>
              <a:rPr lang="en-US" dirty="0" smtClean="0"/>
              <a:t>Through RSHE, children are taught that they have the right to feel safe and that their body belongs to them. Lessons help pupils recognise situations that may feel uncomfortable or unsafe and give them the language to describe their concerns. Children learn who they can talk to both in school and at home if they are worried, and they are reassured that it is always okay to ask for help. </a:t>
            </a:r>
          </a:p>
          <a:p>
            <a:endParaRPr lang="en-US" dirty="0" smtClean="0"/>
          </a:p>
          <a:p>
            <a:r>
              <a:rPr lang="en-US" dirty="0" smtClean="0"/>
              <a:t>Online safety is an important part of safeguarding and is taught every year. Pupils learn about protecting personal information, being respectful online, recognising unreliable or harmful content and knowing how to report concerns. </a:t>
            </a:r>
          </a:p>
          <a:p>
            <a:endParaRPr lang="en-US" dirty="0" smtClean="0"/>
          </a:p>
          <a:p>
            <a:r>
              <a:rPr lang="en-US" dirty="0" smtClean="0"/>
              <a:t>RSHE also covers safety in the wider world, including water safety, road and travel awareness, and understanding risks in public spaces. Teachers make clear links to school safeguarding procedures and support systems so that children know where to turn. </a:t>
            </a:r>
          </a:p>
          <a:p>
            <a:endParaRPr lang="en-US" dirty="0" smtClean="0"/>
          </a:p>
          <a:p>
            <a:r>
              <a:rPr lang="en-US" dirty="0" smtClean="0"/>
              <a:t>By embedding safeguarding throughout RSHE, we aim to empower children with confidence, awareness and resilience.</a:t>
            </a:r>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15</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Inclusion and respect are fundamental values within the RSHE curriculum. </a:t>
            </a:r>
          </a:p>
          <a:p>
            <a:endParaRPr lang="en-US" dirty="0" smtClean="0"/>
          </a:p>
          <a:p>
            <a:r>
              <a:rPr lang="en-US" dirty="0" smtClean="0"/>
              <a:t>Children are taught that everyone is different and that differences should be respected and valued. Lessons reflect the diversity of families and communities, helping all pupils feel seen and included. This includes recognising that families can take many forms and that all families provide care and support. </a:t>
            </a:r>
          </a:p>
          <a:p>
            <a:endParaRPr lang="en-US" dirty="0" smtClean="0"/>
          </a:p>
          <a:p>
            <a:r>
              <a:rPr lang="en-US" dirty="0" smtClean="0"/>
              <a:t>RSHE promotes kindness, empathy and fairness, encouraging pupils to challenge unkind behaviour and support one another. Teaching about respect and equality is woven naturally into discussions about friendships, community life and behaviour. </a:t>
            </a:r>
          </a:p>
          <a:p>
            <a:endParaRPr lang="en-US" dirty="0" smtClean="0"/>
          </a:p>
          <a:p>
            <a:r>
              <a:rPr lang="en-US" dirty="0" smtClean="0"/>
              <a:t>The aim is not to promote particular beliefs, but to foster understanding and respect so that children can live well alongside others. By learning these values early, pupils develop positive attitudes that contribute to a safe and inclusive school environment. </a:t>
            </a:r>
          </a:p>
          <a:p>
            <a:endParaRPr lang="en-US" dirty="0" smtClean="0"/>
          </a:p>
          <a:p>
            <a:r>
              <a:rPr lang="en-US" dirty="0" smtClean="0"/>
              <a:t>These lessons also prepare children for life beyond primary school, where they will encounter a wide range of people and perspectives.</a:t>
            </a:r>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16</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believe that RSHE is most effective when schools and families work together. Parents and </a:t>
            </a:r>
            <a:r>
              <a:rPr lang="en-US" dirty="0" err="1" smtClean="0"/>
              <a:t>carers</a:t>
            </a:r>
            <a:r>
              <a:rPr lang="en-US" dirty="0" smtClean="0"/>
              <a:t> are encouraged to engage with the RSHE curriculum and to talk with their children at home about what they are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RSHE policy is available on the school website and parents can request to view teaching materials used in lessons. We communicate with parents in advance of teaching more sensitive topics, such as puberty or reproduction, to ensure transparency and trust. Parents can also access the ‘Share</a:t>
            </a:r>
            <a:r>
              <a:rPr lang="en-US" baseline="0" dirty="0" smtClean="0"/>
              <a:t> in our Learning’ documents each half term which are available on our class pages of the school website.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Questions, concerns and conversations are always welcome, and staff are happy to discuss RSHE content or teaching approaches.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Relationships Education and Health Education are statutory and children cannot be withdrawn from these lessons, we aim to work constructively with families to address any concerns. By maintaining open communication, we can support children’s learning and wellbeing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help us plan a relevant, needs-led programme of relationships, sex and health education.</a:t>
            </a:r>
            <a:r>
              <a:rPr lang="en-GB" baseline="0" dirty="0" smtClean="0"/>
              <a:t> W</a:t>
            </a:r>
            <a:r>
              <a:rPr lang="en-GB" dirty="0" smtClean="0"/>
              <a:t>e are completing our own sensitive, age and stage appropriate pupil voice work</a:t>
            </a:r>
            <a:r>
              <a:rPr lang="en-GB" baseline="0" dirty="0" smtClean="0"/>
              <a:t> in school, gathering the views of our governors and staff and would like you to share your views too.</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Here is the link: https://forms.gle/zGD6bgke7oX7Brri7</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17</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18</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subjects represent a huge opportunity to help our children and young people develop. The knowledge and attributes gained will support their own, and others’ wellbeing and attainment and help young people to become successful and happy adults who make a meaningful contribution to society.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hope this presentation has helped explain what RSHE involves and how it is taught at our school in line with statutory guidance for September 2026. Further information, including our RSHE policy, can be found on the school website. Parents and </a:t>
            </a:r>
            <a:r>
              <a:rPr lang="en-US" dirty="0" err="1" smtClean="0"/>
              <a:t>carers</a:t>
            </a:r>
            <a:r>
              <a:rPr lang="en-US" dirty="0" smtClean="0"/>
              <a:t> are encouraged to get in touch if they have any questions, would like to see teaching materials, or wish to discuss how RSHE is delivered in more detail. Open communication helps ensure that children receive consistent messages and feel supported both at school and at home. RSHE is an important part of preparing children for life and by working together we can help pupils grow into confident, respectful and resilient young people.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19</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RSHE matters because it helps children develop the knowledge, skills and confidence they need to navigate everyday life safely and positively.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key purposes of RSHE is safeguarding. Through carefully structured lessons, children learn how to recognise unsafe or uncomfortable situations, understand personal boundaries, and know who they can talk to if they are worried. This is particularly important in a world where children are increasingly exposed to online spaces and wider social influences from a young 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RSHE also supports emotional wellbeing by helping children understand and manage their feelings. Pupils are taught that emotions such as worry, anger or sadness are a normal part of life and that there are healthy ways to express and cope with these feelings. This contributes to resilience, self‑esteem and positive mental health. In addition, RSHE helps children build respectful relationships. By learning about kindness, empathy, fairness and respect, pupils are better prepared to form healthy friendships and to treat others well. These skills are essential not only during childhood but throughout adult life.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important aspect of RSHE is preparation for change. Children experience many changes as they grow, from moving classes to entering puberty and eventually transitioning to secondary school. RSHE ensures these changes are explained in a calm, factual and reassuring way so that children feel prepared rather than anxious.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RSHE supports academic learning and behaviour by promoting positive attitudes, self‑regulation and a sense of belonging within the school community. When children feel safe, understood and confident, they are better able to engage with all aspects of school life.</a:t>
            </a:r>
          </a:p>
          <a:p>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2</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RSHE curriculum is guided by statutory requirements set by the Department for Education. Updated guidance was published in July 2025 and becomes compulsory for all schools from September 2026. This guidance applies to all primary schools in England and replaces the previous 2019 framework.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updated guidance strengthens the focus on safeguarding, online safety, mental wellbeing and parental engagement. Schools are required to ensure that RSHE content is age‑appropriate, carefully sequenced and delivered by trained staff who use professional judgement.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guidance also emphasises transparency with parents. Schools must have a clear RSHE policy, consult parents when reviewing it, and allow parents to view teaching materials on request. While parents do not have the right to withdraw children from Relationships Education or Health Education, there remains a right to request withdrawal from the sex education element, which is limited in primary schools.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important aspect of the guidance is its recognition of modern challenges facing children, such as digital risks, online influence and the need for emotional resilience. The guidance does not require schools to teach explicit or graphic content; instead, it stresses factual, balanced and sensitive teaching that supports children’s safety and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school has reviewed its RSHE curriculum carefully to ensure it meets these statutory expectations while remaining consistent with our values and our commitment to working in partnership with families.</a:t>
            </a:r>
          </a:p>
          <a:p>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3</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In 2019 the government made the topics of relationships education, sex education and health education statutory for all schools. Since then little has changed in the policies; however, the world has continued to change and evolve around us. The new guidance released in 2025 has been updated to reflect the opportunities and challenges our children and young people face today in the modern world. </a:t>
            </a:r>
            <a:endParaRPr lang="en-US" b="0" dirty="0" smtClean="0"/>
          </a:p>
          <a:p>
            <a:endParaRPr lang="en-GB" b="0" i="1" dirty="0" smtClean="0"/>
          </a:p>
          <a:p>
            <a:r>
              <a:rPr lang="en-GB" b="0" i="1" dirty="0" smtClean="0"/>
              <a:t>All primary schools in England are required to teach a curriculum of relationships education. This includes:</a:t>
            </a:r>
            <a:endParaRPr lang="en-GB" b="0" dirty="0" smtClean="0"/>
          </a:p>
          <a:p>
            <a:pPr>
              <a:buFont typeface="Wingdings" panose="05000000000000000000" pitchFamily="2" charset="2"/>
              <a:buChar char="§"/>
            </a:pPr>
            <a:r>
              <a:rPr lang="en-GB" sz="1200" b="0" dirty="0" smtClean="0"/>
              <a:t>Families and people who care for me</a:t>
            </a:r>
          </a:p>
          <a:p>
            <a:pPr>
              <a:buFont typeface="Wingdings" panose="05000000000000000000" pitchFamily="2" charset="2"/>
              <a:buChar char="§"/>
            </a:pPr>
            <a:r>
              <a:rPr lang="en-GB" sz="1200" b="0" dirty="0" smtClean="0"/>
              <a:t>Caring friendships</a:t>
            </a:r>
          </a:p>
          <a:p>
            <a:pPr>
              <a:buFont typeface="Wingdings" panose="05000000000000000000" pitchFamily="2" charset="2"/>
              <a:buChar char="§"/>
            </a:pPr>
            <a:r>
              <a:rPr lang="en-GB" sz="1200" b="0" dirty="0" smtClean="0"/>
              <a:t>Respectful, kind relationships</a:t>
            </a:r>
          </a:p>
          <a:p>
            <a:pPr>
              <a:buFont typeface="Wingdings" panose="05000000000000000000" pitchFamily="2" charset="2"/>
              <a:buChar char="§"/>
            </a:pPr>
            <a:r>
              <a:rPr lang="en-GB" sz="1200" b="0" dirty="0" smtClean="0"/>
              <a:t>Online Safety and Awareness</a:t>
            </a:r>
          </a:p>
          <a:p>
            <a:pPr>
              <a:buFont typeface="Wingdings" panose="05000000000000000000" pitchFamily="2" charset="2"/>
              <a:buChar char="§"/>
            </a:pPr>
            <a:r>
              <a:rPr lang="en-GB" sz="1200" b="0" dirty="0" smtClean="0"/>
              <a:t>Being Safe</a:t>
            </a:r>
          </a:p>
          <a:p>
            <a:pPr>
              <a:buFont typeface="Wingdings" panose="05000000000000000000" pitchFamily="2" charset="2"/>
              <a:buNone/>
            </a:pPr>
            <a:endParaRPr lang="en-GB" b="0" dirty="0" smtClean="0">
              <a:ea typeface="Calibri" panose="020F0502020204030204"/>
              <a:cs typeface="Calibri" panose="020F0502020204030204"/>
            </a:endParaRPr>
          </a:p>
          <a:p>
            <a:pPr>
              <a:buFont typeface="Wingdings" panose="05000000000000000000" pitchFamily="2" charset="2"/>
              <a:buNone/>
            </a:pPr>
            <a:r>
              <a:rPr lang="en-GB" b="0" dirty="0" smtClean="0">
                <a:ea typeface="Calibri" panose="020F0502020204030204"/>
                <a:cs typeface="Calibri" panose="020F0502020204030204"/>
              </a:rPr>
              <a:t>The focus for Relationships Education is on teaching children the skills and knowledge that they need to form the basis and foundations of all positive relationships, not just now but as they grow up so that they can become kind, caring adults who have respect for others and know how to keep themselves and others safe. This relates to the online world they are so familiar with as well as the ‘real life’ world. </a:t>
            </a:r>
          </a:p>
          <a:p>
            <a:pPr>
              <a:buFont typeface="Wingdings" panose="05000000000000000000" pitchFamily="2" charset="2"/>
              <a:buNone/>
            </a:pPr>
            <a:endParaRPr lang="en-GB" b="0" dirty="0" smtClean="0">
              <a:ea typeface="Calibri" panose="020F0502020204030204"/>
              <a:cs typeface="Calibri" panose="020F0502020204030204"/>
            </a:endParaRPr>
          </a:p>
          <a:p>
            <a:pPr>
              <a:buFont typeface="Wingdings" panose="05000000000000000000" pitchFamily="2" charset="2"/>
              <a:buNone/>
            </a:pPr>
            <a:r>
              <a:rPr lang="en-GB" b="0" dirty="0" smtClean="0">
                <a:ea typeface="Calibri" panose="020F0502020204030204"/>
                <a:cs typeface="Calibri" panose="020F0502020204030204"/>
              </a:rPr>
              <a:t>It is essential the full breadth of the primary relationships curriculum is covered to enable this and to ensure they are prepared for the more complex content at secondary.</a:t>
            </a:r>
          </a:p>
          <a:p>
            <a:endParaRPr lang="en-GB" b="0" dirty="0" smtClean="0">
              <a:ea typeface="Calibri" panose="020F0502020204030204"/>
              <a:cs typeface="Calibri" panose="020F0502020204030204"/>
            </a:endParaRPr>
          </a:p>
          <a:p>
            <a:r>
              <a:rPr lang="en-GB" b="0" dirty="0" smtClean="0">
                <a:solidFill>
                  <a:srgbClr val="000000"/>
                </a:solidFill>
              </a:rPr>
              <a:t>This will be taught according to statutory requirements, and in line with the ethos of the school and the framework of the school policy. It will be taught using inclusive resources in a non-judgemental way at an age-appropriate level.</a:t>
            </a:r>
          </a:p>
          <a:p>
            <a:endParaRPr lang="en-GB" b="0" dirty="0" smtClean="0">
              <a:solidFill>
                <a:srgbClr val="000000"/>
              </a:solidFill>
            </a:endParaRPr>
          </a:p>
          <a:p>
            <a:r>
              <a:rPr lang="en-GB" b="0" dirty="0" smtClean="0">
                <a:solidFill>
                  <a:srgbClr val="000000"/>
                </a:solidFill>
              </a:rPr>
              <a:t>We will be sensitive to the needs and circumstances of pupils and their families. Learning about families will include learning about the many different forms a nurturing and caring family can take. This ensures no children are left out or stigmatised as a result of their home circumstances. </a:t>
            </a:r>
          </a:p>
          <a:p>
            <a:endParaRPr lang="en-GB" b="0" dirty="0" smtClean="0">
              <a:solidFill>
                <a:srgbClr val="000000"/>
              </a:solidFill>
            </a:endParaRPr>
          </a:p>
          <a:p>
            <a:r>
              <a:rPr lang="en-GB" b="0" dirty="0" smtClean="0">
                <a:solidFill>
                  <a:srgbClr val="000000"/>
                </a:solidFill>
              </a:rPr>
              <a:t>This learning will also give children skills to keep themselves safe, by learning to recognise and report any risks or abuse… times when a situation doesn’t feel ‘right’ to them, both online and in the real world. This will focus on the importance of boundaries, privacy and children’s rights over their own bodies and personal information. </a:t>
            </a:r>
          </a:p>
          <a:p>
            <a:endParaRPr lang="en-GB" b="0" dirty="0" smtClean="0">
              <a:solidFill>
                <a:srgbClr val="000000"/>
              </a:solidFill>
            </a:endParaRPr>
          </a:p>
          <a:p>
            <a:r>
              <a:rPr lang="en-GB" b="0" dirty="0" smtClean="0">
                <a:solidFill>
                  <a:srgbClr val="000000"/>
                </a:solidFill>
              </a:rPr>
              <a:t>Learning will also focus on making sure children understand what bullying is in a range of contexts, but also on what stereotypes are and how to positively challenge these. </a:t>
            </a:r>
          </a:p>
          <a:p>
            <a:endParaRPr lang="en-GB" b="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Children cannot be excused or withdrawn from any aspect of relationships education.</a:t>
            </a:r>
          </a:p>
          <a:p>
            <a:endParaRPr lang="en-GB" b="0" i="1" dirty="0" smtClean="0"/>
          </a:p>
          <a:p>
            <a:r>
              <a:rPr lang="en-GB" b="0" i="1" dirty="0" smtClean="0"/>
              <a:t>We are proud to have been teaching much of this already as part of our broad and balanced curriculum. The new guidance will not therefore require us to do lots more or much differently, but we are using it as an opportunity to build on our existing foundation of good teaching and learning and to make further improvements.</a:t>
            </a:r>
          </a:p>
          <a:p>
            <a:endParaRPr lang="en-GB" b="0" i="1" dirty="0" smtClean="0"/>
          </a:p>
          <a:p>
            <a:r>
              <a:rPr lang="en-GB" b="0" i="1" dirty="0" smtClean="0"/>
              <a:t>Our newly planned curriculum overview is available for you to see and we look forward to hearing your views on this.</a:t>
            </a:r>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4</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 Statutory guidance clearly lays out the expectations for Sex Education in Primary Schools.</a:t>
            </a:r>
          </a:p>
          <a:p>
            <a:endParaRPr lang="en-GB" b="0" dirty="0" smtClean="0"/>
          </a:p>
          <a:p>
            <a:r>
              <a:rPr lang="en-GB" b="0" dirty="0" smtClean="0"/>
              <a:t>It is not compulsory, but it is recommended that it is taught in line with the Science curriculum which features content about conception and birth. Newchurch has chosen to teach sex education</a:t>
            </a:r>
            <a:r>
              <a:rPr lang="en-GB" b="0" baseline="0" dirty="0" smtClean="0"/>
              <a:t>.</a:t>
            </a:r>
            <a:endParaRPr lang="en-GB" b="0"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national curriculum for science includes related content, such as the main external body parts, the human body as it grows from birth to old age (including puberty) and reproduction in some plants and animals. Schools may also cover human reproduction in the science curriculum, but where they do so, this should be in line with the factual description of conception.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Including this as part of the PSHE curriculum also means that it is grounded within teaching and learning about respectful and healthy relationships to further support children to be safe throughout their lives.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Parents can only request their child is withdrawn from parts of Sex Education not included within science or the statutory curriculum. </a:t>
            </a:r>
            <a:r>
              <a:rPr lang="en-GB" sz="1200" b="0" i="1" u="none" strike="noStrike" kern="1200" baseline="0" dirty="0" smtClean="0">
                <a:solidFill>
                  <a:schemeClr val="tx1"/>
                </a:solidFill>
                <a:latin typeface="+mn-lt"/>
                <a:ea typeface="+mn-ea"/>
                <a:cs typeface="+mn-cs"/>
              </a:rPr>
              <a:t>We do not deliver any content for Sex Education that falls outside of these guidelines.</a:t>
            </a:r>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5</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All primary schools in England are required to teach a programme of Health Education. This includes:</a:t>
            </a:r>
          </a:p>
          <a:p>
            <a:pPr marL="171450" indent="-171450">
              <a:buFont typeface="Arial"/>
              <a:buChar char="•"/>
            </a:pPr>
            <a:r>
              <a:rPr lang="en-GB" b="0" dirty="0" smtClean="0">
                <a:solidFill>
                  <a:srgbClr val="444444"/>
                </a:solidFill>
              </a:rPr>
              <a:t>General Wellbeing</a:t>
            </a:r>
          </a:p>
          <a:p>
            <a:pPr marL="171450" indent="-171450">
              <a:buFont typeface="Arial"/>
              <a:buChar char="•"/>
            </a:pPr>
            <a:r>
              <a:rPr lang="en-GB" b="0" dirty="0" smtClean="0">
                <a:solidFill>
                  <a:srgbClr val="444444"/>
                </a:solidFill>
              </a:rPr>
              <a:t>Wellbeing Online</a:t>
            </a:r>
          </a:p>
          <a:p>
            <a:pPr marL="171450" indent="-171450">
              <a:buFont typeface="Arial"/>
              <a:buChar char="•"/>
            </a:pPr>
            <a:r>
              <a:rPr lang="en-GB" b="0" dirty="0" smtClean="0">
                <a:solidFill>
                  <a:srgbClr val="444444"/>
                </a:solidFill>
              </a:rPr>
              <a:t>Physical health and fitness</a:t>
            </a:r>
          </a:p>
          <a:p>
            <a:pPr marL="171450" indent="-171450">
              <a:buFont typeface="Arial"/>
              <a:buChar char="•"/>
            </a:pPr>
            <a:r>
              <a:rPr lang="en-GB" b="0" dirty="0" smtClean="0">
                <a:solidFill>
                  <a:srgbClr val="444444"/>
                </a:solidFill>
              </a:rPr>
              <a:t>Healthy eating</a:t>
            </a:r>
          </a:p>
          <a:p>
            <a:pPr marL="171450" indent="-171450">
              <a:buFont typeface="Arial"/>
              <a:buChar char="•"/>
            </a:pPr>
            <a:r>
              <a:rPr lang="en-GB" b="0" dirty="0" smtClean="0">
                <a:solidFill>
                  <a:srgbClr val="444444"/>
                </a:solidFill>
              </a:rPr>
              <a:t>Drugs, alcohol, tobacco and vaping</a:t>
            </a:r>
          </a:p>
          <a:p>
            <a:pPr marL="171450" indent="-171450">
              <a:buFont typeface="Arial"/>
              <a:buChar char="•"/>
            </a:pPr>
            <a:r>
              <a:rPr lang="en-GB" b="0" dirty="0" smtClean="0">
                <a:solidFill>
                  <a:srgbClr val="444444"/>
                </a:solidFill>
              </a:rPr>
              <a:t>Health protection and prevention</a:t>
            </a:r>
          </a:p>
          <a:p>
            <a:pPr marL="171450" indent="-171450">
              <a:buFont typeface="Arial"/>
              <a:buChar char="•"/>
            </a:pPr>
            <a:r>
              <a:rPr lang="en-GB" b="0" dirty="0" smtClean="0">
                <a:solidFill>
                  <a:srgbClr val="444444"/>
                </a:solidFill>
              </a:rPr>
              <a:t>Basic first aid</a:t>
            </a:r>
          </a:p>
          <a:p>
            <a:pPr marL="171450" indent="-171450">
              <a:buFont typeface="Arial"/>
              <a:buChar char="•"/>
            </a:pPr>
            <a:r>
              <a:rPr lang="en-GB" b="0" dirty="0" smtClean="0">
                <a:solidFill>
                  <a:srgbClr val="444444"/>
                </a:solidFill>
              </a:rPr>
              <a:t>Developing bodies</a:t>
            </a:r>
          </a:p>
          <a:p>
            <a:pPr marL="171450" indent="-171450">
              <a:buFont typeface="Arial"/>
              <a:buChar char="•"/>
            </a:pPr>
            <a:r>
              <a:rPr lang="en-GB" b="0" dirty="0" smtClean="0">
                <a:solidFill>
                  <a:srgbClr val="444444"/>
                </a:solidFill>
              </a:rPr>
              <a:t>Personal safety </a:t>
            </a:r>
          </a:p>
          <a:p>
            <a:endParaRPr lang="en-GB" b="0" dirty="0" smtClean="0"/>
          </a:p>
          <a:p>
            <a:r>
              <a:rPr lang="en-GB" b="0" dirty="0" smtClean="0"/>
              <a:t>The aim of teaching these areas is to enable children to make good decisions about their own health and wellbeing, because they are aware of the facts. They will be able recognise and understand how physical and mental health are linked so that they can identify when something isn’t right with their own health and be able to confidently access support. </a:t>
            </a:r>
          </a:p>
          <a:p>
            <a:endParaRPr lang="en-GB" b="0" dirty="0" smtClean="0"/>
          </a:p>
          <a:p>
            <a:r>
              <a:rPr lang="en-GB" b="0" dirty="0" smtClean="0"/>
              <a:t>The benefits and importance of physical activity, good nutrition and sufficient sleep is the starting point for health education. This builds to children in Key Stage 2 learning about the changes that will happen to them as they experience puberty. This should be taught to the majority of children before they experience it, so we begin this teaching in Year 5.</a:t>
            </a:r>
            <a:endParaRPr lang="en-GB" b="0" dirty="0" smtClean="0">
              <a:highlight>
                <a:srgbClr val="FFFF00"/>
              </a:highlight>
            </a:endParaRPr>
          </a:p>
          <a:p>
            <a:endParaRPr lang="en-GB" b="0" dirty="0" smtClean="0"/>
          </a:p>
          <a:p>
            <a:r>
              <a:rPr lang="en-GB" b="0" dirty="0" smtClean="0"/>
              <a:t>Whilst not explicitly listed as an area for primary schools, within General Wellbeing, children will learn about emotions, feelings, and mental health. A key part of this learning will also be again about knowing when they need help and how or where to do this. </a:t>
            </a:r>
          </a:p>
          <a:p>
            <a:endParaRPr lang="en-GB" b="0" dirty="0" smtClean="0"/>
          </a:p>
          <a:p>
            <a:r>
              <a:rPr lang="en-GB" b="0" dirty="0" smtClean="0"/>
              <a:t>The curriculum update also now includes explicit teaching about loss, bereavement and grief. Children will learn about different kinds of loss, from a favourite toy to the death of a loved one, and the feelings that result. Learning about grief and the different ways in which people grieve is important in fully supporting the emotional wellbeing of children. </a:t>
            </a:r>
          </a:p>
          <a:p>
            <a:endParaRPr lang="en-GB" b="0" dirty="0" smtClean="0"/>
          </a:p>
          <a:p>
            <a:r>
              <a:rPr lang="en-GB" b="0" i="1" dirty="0" smtClean="0"/>
              <a:t>As with relationships education, we are proud to have been teaching much of this already as part of our broad and balanced curriculum. The new guidance will not therefore require us to do lots more or much differently, but we are using it as an opportunity to build on our existing foundation of good teaching and learning and to make further improvements.</a:t>
            </a:r>
          </a:p>
          <a:p>
            <a:endParaRPr lang="en-GB" b="0" i="1" dirty="0" smtClean="0"/>
          </a:p>
          <a:p>
            <a:r>
              <a:rPr lang="en-GB" b="0" i="1" dirty="0" smtClean="0"/>
              <a:t>Our newly planned curriculum overview is available for you to see and we look forward to hearing your views on this.</a:t>
            </a:r>
          </a:p>
          <a:p>
            <a:endParaRPr lang="en-GB" b="0" dirty="0" smtClean="0"/>
          </a:p>
          <a:p>
            <a:r>
              <a:rPr lang="en-GB" b="0" dirty="0" smtClean="0"/>
              <a:t>Children cannot be excused or withdrawn from any aspect of health education.</a:t>
            </a:r>
            <a:endParaRPr lang="en-GB" b="0" dirty="0" smtClean="0">
              <a:ea typeface="Calibri"/>
              <a:cs typeface="Calibri"/>
            </a:endParaRPr>
          </a:p>
        </p:txBody>
      </p:sp>
      <p:sp>
        <p:nvSpPr>
          <p:cNvPr id="4" name="Slide Number Placeholder 3"/>
          <p:cNvSpPr>
            <a:spLocks noGrp="1"/>
          </p:cNvSpPr>
          <p:nvPr>
            <p:ph type="sldNum" sz="quarter" idx="10"/>
          </p:nvPr>
        </p:nvSpPr>
        <p:spPr/>
        <p:txBody>
          <a:bodyPr/>
          <a:lstStyle/>
          <a:p>
            <a:fld id="{21477169-346A-4A00-8526-A7824BFA5BD5}" type="slidenum">
              <a:rPr lang="en-GB" smtClean="0"/>
              <a:pPr/>
              <a:t>6</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dirty="0" smtClean="0">
                <a:ea typeface="Calibri"/>
                <a:cs typeface="Calibri"/>
              </a:rPr>
              <a:t>In the new guidance for schools to start in September 2026, a range of topics are now statutory.</a:t>
            </a:r>
            <a:r>
              <a:rPr lang="en-GB" b="0" baseline="0" dirty="0" smtClean="0">
                <a:ea typeface="Calibri"/>
                <a:cs typeface="Calibri"/>
              </a:rPr>
              <a:t> T</a:t>
            </a:r>
            <a:r>
              <a:rPr lang="en-GB" b="0" dirty="0" smtClean="0">
                <a:ea typeface="Calibri"/>
                <a:cs typeface="Calibri"/>
              </a:rPr>
              <a:t>hese include things such as vaping, AI, </a:t>
            </a:r>
            <a:r>
              <a:rPr lang="en-GB" b="0" dirty="0" smtClean="0"/>
              <a:t>misogyny and personal safety. Many schools have already been teaching about these and their inclusion comes about as a result of research and evidence, and the risks children can face in an ever changing world. Knowing correct information and facts about these areas, will mean they can use/experience them appropriately and ensure they can keep themselves safe. </a:t>
            </a:r>
          </a:p>
          <a:p>
            <a:pPr>
              <a:defRPr/>
            </a:pPr>
            <a:endParaRPr lang="en-GB" b="0" dirty="0" smtClean="0">
              <a:ea typeface="Calibri"/>
              <a:cs typeface="Calibri"/>
            </a:endParaRPr>
          </a:p>
          <a:p>
            <a:pPr>
              <a:defRPr/>
            </a:pPr>
            <a:r>
              <a:rPr lang="en-GB" b="0" dirty="0" smtClean="0">
                <a:ea typeface="Calibri"/>
                <a:cs typeface="Calibri"/>
              </a:rPr>
              <a:t>Many of these themes are part of the secondary curriculum but it is important to understand these as parents and educators as primary age pupils may have been exposed to AI online, may have heard these things discussed by older siblings or in media </a:t>
            </a:r>
            <a:r>
              <a:rPr lang="en-GB" b="0" dirty="0" err="1" smtClean="0">
                <a:ea typeface="Calibri"/>
                <a:cs typeface="Calibri"/>
              </a:rPr>
              <a:t>etc</a:t>
            </a:r>
            <a:r>
              <a:rPr lang="en-GB" b="0" dirty="0" smtClean="0">
                <a:ea typeface="Calibri"/>
                <a:cs typeface="Calibri"/>
              </a:rPr>
              <a:t> </a:t>
            </a:r>
          </a:p>
          <a:p>
            <a:pPr>
              <a:defRPr/>
            </a:pPr>
            <a:endParaRPr lang="en-GB" b="0" dirty="0" smtClean="0">
              <a:ea typeface="Calibri"/>
              <a:cs typeface="Calibri"/>
            </a:endParaRPr>
          </a:p>
          <a:p>
            <a:pPr>
              <a:defRPr/>
            </a:pPr>
            <a:r>
              <a:rPr lang="en-GB" b="0" dirty="0" smtClean="0">
                <a:ea typeface="Calibri"/>
                <a:cs typeface="Calibri"/>
              </a:rPr>
              <a:t>Areas such as personal safety are taught at all ages, but appropriate to age. So, for example road or water safety with younger children. Learning about taking a critical approach to what they see online leads into AI/Deep Fakes etc.</a:t>
            </a:r>
          </a:p>
          <a:p>
            <a:pPr>
              <a:defRPr/>
            </a:pP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p>
          <a:p>
            <a:endParaRPr lang="en-GB" b="0" dirty="0" smtClean="0"/>
          </a:p>
          <a:p>
            <a:endParaRPr lang="en-GB" b="0" dirty="0" smtClean="0"/>
          </a:p>
          <a:p>
            <a:endParaRPr lang="en-GB" b="0" dirty="0" smtClean="0"/>
          </a:p>
          <a:p>
            <a:endParaRPr lang="en-GB" sz="1200" b="0" i="0" u="none" strike="noStrike" kern="1200" dirty="0" smtClean="0">
              <a:solidFill>
                <a:schemeClr val="tx1"/>
              </a:solidFill>
              <a:effectLst/>
              <a:latin typeface="+mn-lt"/>
              <a:ea typeface="+mn-ea"/>
              <a:cs typeface="+mn-cs"/>
            </a:endParaRPr>
          </a:p>
          <a:p>
            <a:endParaRPr lang="en-GB" b="1" dirty="0" smtClean="0"/>
          </a:p>
          <a:p>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7</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8</a:t>
            </a:fld>
            <a:endParaRPr lang="en-GB" dirty="0"/>
          </a:p>
        </p:txBody>
      </p:sp>
    </p:spTree>
    <p:extLst>
      <p:ext uri="{BB962C8B-B14F-4D97-AF65-F5344CB8AC3E}">
        <p14:creationId xmlns:p14="http://schemas.microsoft.com/office/powerpoint/2010/main" val="28267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RSHE is taught in a planned, progressive and age‑appropriate way across all year groups. A key principle of our approach is progression. Topics are revisited each year, with learning building gradually as children mature. For example, early lessons may focus on recognising feelings and being kind to others, while later lessons explore managing peer influence, understanding body changes or keeping safe online.</a:t>
            </a:r>
          </a:p>
          <a:p>
            <a:endParaRPr lang="en-US" dirty="0" smtClean="0"/>
          </a:p>
          <a:p>
            <a:r>
              <a:rPr lang="en-US" dirty="0" smtClean="0"/>
              <a:t>Lessons are designed to be inclusive, factual and sensitive, ensuring that all children feel safe and respected. </a:t>
            </a:r>
          </a:p>
          <a:p>
            <a:endParaRPr lang="en-US" dirty="0" smtClean="0"/>
          </a:p>
          <a:p>
            <a:r>
              <a:rPr lang="en-US" dirty="0" smtClean="0"/>
              <a:t>Teachers use a range of teaching approaches, including stories, discussions, activities and reflection, to help pupils engage with the content in a meaningful way. </a:t>
            </a:r>
          </a:p>
          <a:p>
            <a:endParaRPr lang="en-US" dirty="0" smtClean="0"/>
          </a:p>
          <a:p>
            <a:r>
              <a:rPr lang="en-US" dirty="0" smtClean="0"/>
              <a:t>Safeguarding is embedded throughout the curriculum. Teachers make clear links to trusted adults, school support systems and ways of seeking help. Ground rules are established so that pupils understand expectations for respectful listening and confidentiality within the classroom. Children are never required to share personal experiences, and questions are handled carefully using professional judgement. If a child asks a question that is beyond what is appropriate for their age, staff respond in a reassuring way and may suggest discussing it further at home. This ensures that learning remains appropriate while respecting family values. Our approach ensures that RSHE supports children’s overall development and wellbeing without causing unnecessary anxiety or confusion.</a:t>
            </a:r>
            <a:endParaRPr lang="en-GB" b="1" dirty="0"/>
          </a:p>
        </p:txBody>
      </p:sp>
      <p:sp>
        <p:nvSpPr>
          <p:cNvPr id="4" name="Slide Number Placeholder 3"/>
          <p:cNvSpPr>
            <a:spLocks noGrp="1"/>
          </p:cNvSpPr>
          <p:nvPr>
            <p:ph type="sldNum" sz="quarter" idx="10"/>
          </p:nvPr>
        </p:nvSpPr>
        <p:spPr/>
        <p:txBody>
          <a:bodyPr/>
          <a:lstStyle/>
          <a:p>
            <a:fld id="{21477169-346A-4A00-8526-A7824BFA5BD5}" type="slidenum">
              <a:rPr lang="en-GB" smtClean="0"/>
              <a:pPr/>
              <a:t>9</a:t>
            </a:fld>
            <a:endParaRPr lang="en-GB" dirty="0"/>
          </a:p>
        </p:txBody>
      </p:sp>
    </p:spTree>
    <p:extLst>
      <p:ext uri="{BB962C8B-B14F-4D97-AF65-F5344CB8AC3E}">
        <p14:creationId xmlns:p14="http://schemas.microsoft.com/office/powerpoint/2010/main" val="28267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93490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178499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313667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302162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155884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181053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347571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92338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30923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101869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C9073-7B5D-4525-BD02-9786AC666900}" type="datetimeFigureOut">
              <a:rPr lang="en-GB" smtClean="0"/>
              <a:pPr/>
              <a:t>28/05/2026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93959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C9073-7B5D-4525-BD02-9786AC666900}" type="datetimeFigureOut">
              <a:rPr lang="en-GB" smtClean="0"/>
              <a:pPr/>
              <a:t>28/05/2026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20862-6CE4-43C9-8FF3-4EAA2BB15D31}" type="slidenum">
              <a:rPr lang="en-GB" smtClean="0"/>
              <a:pPr/>
              <a:t>‹#›</a:t>
            </a:fld>
            <a:endParaRPr lang="en-GB" dirty="0"/>
          </a:p>
        </p:txBody>
      </p:sp>
    </p:spTree>
    <p:extLst>
      <p:ext uri="{BB962C8B-B14F-4D97-AF65-F5344CB8AC3E}">
        <p14:creationId xmlns:p14="http://schemas.microsoft.com/office/powerpoint/2010/main" val="1171112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forms.gle/1wM6eoufsoAsn67w7"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Rectangle 5"/>
          <p:cNvSpPr/>
          <p:nvPr/>
        </p:nvSpPr>
        <p:spPr>
          <a:xfrm>
            <a:off x="460373" y="4554706"/>
            <a:ext cx="8360097" cy="523220"/>
          </a:xfrm>
          <a:prstGeom prst="rect">
            <a:avLst/>
          </a:prstGeom>
        </p:spPr>
        <p:txBody>
          <a:bodyPr wrap="square">
            <a:spAutoFit/>
          </a:bodyPr>
          <a:lstStyle/>
          <a:p>
            <a:pPr algn="ctr"/>
            <a:r>
              <a:rPr lang="en-US" sz="2800" b="1" i="1" dirty="0">
                <a:solidFill>
                  <a:srgbClr val="002060"/>
                </a:solidFill>
              </a:rPr>
              <a:t>Supporting parents with essential education guidelines</a:t>
            </a:r>
          </a:p>
        </p:txBody>
      </p:sp>
      <p:sp>
        <p:nvSpPr>
          <p:cNvPr id="7" name="Rectangle 6"/>
          <p:cNvSpPr/>
          <p:nvPr/>
        </p:nvSpPr>
        <p:spPr>
          <a:xfrm>
            <a:off x="-74505" y="7937"/>
            <a:ext cx="9331144" cy="452431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Relationships, Sex and Health Education (RSHE) </a:t>
            </a:r>
          </a:p>
          <a:p>
            <a:pPr algn="ctr"/>
            <a:endPar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t>
            </a:r>
          </a:p>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Newchurch Community Primary School: </a:t>
            </a:r>
          </a:p>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Parent </a:t>
            </a: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Information and Statutory Guidance</a:t>
            </a:r>
            <a:endParaRPr lang="en-GB"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688" y="692696"/>
            <a:ext cx="5952661" cy="2232248"/>
          </a:xfrm>
          <a:prstGeom prst="rect">
            <a:avLst/>
          </a:prstGeom>
          <a:solidFill>
            <a:schemeClr val="accent3">
              <a:lumMod val="20000"/>
              <a:lumOff val="80000"/>
            </a:schemeClr>
          </a:solidFill>
          <a:ln>
            <a:noFill/>
          </a:ln>
          <a:effectLst/>
        </p:spPr>
      </p:pic>
    </p:spTree>
    <p:extLst>
      <p:ext uri="{BB962C8B-B14F-4D97-AF65-F5344CB8AC3E}">
        <p14:creationId xmlns:p14="http://schemas.microsoft.com/office/powerpoint/2010/main" val="4089175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233725" y="160338"/>
            <a:ext cx="871469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Newchurch’s PSHE Curriculum Overview</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47" y="1268760"/>
            <a:ext cx="8207409" cy="352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748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1317651" y="160338"/>
            <a:ext cx="654685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Early Years and Key Stage One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ounded Rectangle 5"/>
          <p:cNvSpPr/>
          <p:nvPr/>
        </p:nvSpPr>
        <p:spPr>
          <a:xfrm>
            <a:off x="669230" y="810288"/>
            <a:ext cx="1951385" cy="4196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2500"/>
              </a:spcBef>
            </a:pPr>
            <a:r>
              <a:rPr lang="en-US" b="1" dirty="0" smtClean="0">
                <a:solidFill>
                  <a:srgbClr val="FF0000"/>
                </a:solidFill>
              </a:rPr>
              <a:t>Emotional </a:t>
            </a:r>
            <a:r>
              <a:rPr lang="en-US" b="1" dirty="0">
                <a:solidFill>
                  <a:srgbClr val="FF0000"/>
                </a:solidFill>
              </a:rPr>
              <a:t>Awareness and Support</a:t>
            </a:r>
          </a:p>
          <a:p>
            <a:pPr marL="0" lvl="1" indent="0" algn="ctr">
              <a:buFont typeface="Arial" panose="020B0604020202020204" pitchFamily="34" charset="0"/>
              <a:buNone/>
            </a:pPr>
            <a:r>
              <a:rPr lang="en-US" dirty="0"/>
              <a:t>Children learn to </a:t>
            </a:r>
            <a:r>
              <a:rPr lang="en-US" dirty="0" smtClean="0"/>
              <a:t>recognise </a:t>
            </a:r>
            <a:r>
              <a:rPr lang="en-US" dirty="0"/>
              <a:t>and name emotions, understanding that feelings like happiness and worry are normal.</a:t>
            </a:r>
          </a:p>
          <a:p>
            <a:pPr algn="ctr"/>
            <a:endParaRPr lang="en-GB" dirty="0">
              <a:solidFill>
                <a:schemeClr val="accent3">
                  <a:lumMod val="50000"/>
                </a:schemeClr>
              </a:solidFill>
            </a:endParaRPr>
          </a:p>
        </p:txBody>
      </p:sp>
      <p:sp>
        <p:nvSpPr>
          <p:cNvPr id="7" name="Rounded Rectangle 6"/>
          <p:cNvSpPr/>
          <p:nvPr/>
        </p:nvSpPr>
        <p:spPr>
          <a:xfrm>
            <a:off x="2620615" y="810287"/>
            <a:ext cx="1951385" cy="41960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2500"/>
              </a:spcBef>
            </a:pPr>
            <a:r>
              <a:rPr lang="en-US" b="1" dirty="0">
                <a:solidFill>
                  <a:srgbClr val="FF0000"/>
                </a:solidFill>
              </a:rPr>
              <a:t>Respect for Families and Relationships</a:t>
            </a:r>
          </a:p>
          <a:p>
            <a:pPr marL="0" lvl="1" indent="0" algn="ctr">
              <a:buFont typeface="Arial" panose="020B0604020202020204" pitchFamily="34" charset="0"/>
              <a:buNone/>
            </a:pPr>
            <a:r>
              <a:rPr lang="en-US" dirty="0"/>
              <a:t>Education includes kindness, sharing, respecting diverse family structures, and resolving minor disagreements.</a:t>
            </a:r>
          </a:p>
          <a:p>
            <a:pPr algn="ctr"/>
            <a:endParaRPr lang="en-GB" dirty="0">
              <a:solidFill>
                <a:schemeClr val="accent3">
                  <a:lumMod val="50000"/>
                </a:schemeClr>
              </a:solidFill>
            </a:endParaRPr>
          </a:p>
        </p:txBody>
      </p:sp>
      <p:sp>
        <p:nvSpPr>
          <p:cNvPr id="8" name="Rounded Rectangle 7"/>
          <p:cNvSpPr/>
          <p:nvPr/>
        </p:nvSpPr>
        <p:spPr>
          <a:xfrm>
            <a:off x="4600382" y="810288"/>
            <a:ext cx="1951385" cy="41960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2500"/>
              </a:spcBef>
            </a:pPr>
            <a:r>
              <a:rPr lang="en-US" b="1" dirty="0">
                <a:solidFill>
                  <a:srgbClr val="FF0000"/>
                </a:solidFill>
              </a:rPr>
              <a:t>Health and Wellbeing Routines</a:t>
            </a:r>
          </a:p>
          <a:p>
            <a:pPr marL="0" lvl="1" indent="0" algn="ctr">
              <a:buFont typeface="Arial" panose="020B0604020202020204" pitchFamily="34" charset="0"/>
              <a:buNone/>
            </a:pPr>
            <a:r>
              <a:rPr lang="en-US" dirty="0"/>
              <a:t>Focus on hygiene, healthy eating, </a:t>
            </a:r>
            <a:r>
              <a:rPr lang="en-US" dirty="0" smtClean="0"/>
              <a:t>sleep </a:t>
            </a:r>
            <a:r>
              <a:rPr lang="en-US" dirty="0"/>
              <a:t>and physical activity to support children's wellbeing.</a:t>
            </a:r>
          </a:p>
          <a:p>
            <a:pPr algn="ctr"/>
            <a:endParaRPr lang="en-GB" dirty="0">
              <a:solidFill>
                <a:schemeClr val="accent3">
                  <a:lumMod val="50000"/>
                </a:schemeClr>
              </a:solidFill>
            </a:endParaRPr>
          </a:p>
        </p:txBody>
      </p:sp>
      <p:sp>
        <p:nvSpPr>
          <p:cNvPr id="9" name="Rounded Rectangle 8"/>
          <p:cNvSpPr/>
          <p:nvPr/>
        </p:nvSpPr>
        <p:spPr>
          <a:xfrm>
            <a:off x="6551767" y="810288"/>
            <a:ext cx="1951385" cy="419605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2500"/>
              </a:spcBef>
            </a:pPr>
            <a:r>
              <a:rPr lang="en-US" b="1" dirty="0">
                <a:solidFill>
                  <a:srgbClr val="FF0000"/>
                </a:solidFill>
              </a:rPr>
              <a:t>Personal Safety and Body Awareness</a:t>
            </a:r>
          </a:p>
          <a:p>
            <a:pPr marL="0" lvl="1" indent="0" algn="ctr">
              <a:buFont typeface="Arial" panose="020B0604020202020204" pitchFamily="34" charset="0"/>
              <a:buNone/>
            </a:pPr>
            <a:r>
              <a:rPr lang="en-US" dirty="0"/>
              <a:t>Children are taught personal safety, correct body part </a:t>
            </a:r>
            <a:r>
              <a:rPr lang="en-US" dirty="0" smtClean="0"/>
              <a:t>names </a:t>
            </a:r>
            <a:r>
              <a:rPr lang="en-US" dirty="0"/>
              <a:t>and how to seek help kindly and confidently.</a:t>
            </a:r>
          </a:p>
          <a:p>
            <a:pPr algn="ctr"/>
            <a:endParaRPr lang="en-GB" dirty="0"/>
          </a:p>
        </p:txBody>
      </p:sp>
    </p:spTree>
    <p:extLst>
      <p:ext uri="{BB962C8B-B14F-4D97-AF65-F5344CB8AC3E}">
        <p14:creationId xmlns:p14="http://schemas.microsoft.com/office/powerpoint/2010/main" val="2302072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228957" y="160338"/>
            <a:ext cx="872424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Lower Key Stage Two (Year 3 and Year 4)</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ounded Rectangle 5"/>
          <p:cNvSpPr/>
          <p:nvPr/>
        </p:nvSpPr>
        <p:spPr>
          <a:xfrm>
            <a:off x="669230" y="810288"/>
            <a:ext cx="1951385" cy="4196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2500"/>
              </a:spcBef>
            </a:pPr>
            <a:r>
              <a:rPr lang="en-US" b="1" dirty="0">
                <a:solidFill>
                  <a:srgbClr val="FF0000"/>
                </a:solidFill>
              </a:rPr>
              <a:t>Respect and Boundaries</a:t>
            </a:r>
          </a:p>
          <a:p>
            <a:pPr marL="0" lvl="1" indent="0" algn="ctr">
              <a:buFont typeface="Arial" panose="020B0604020202020204" pitchFamily="34" charset="0"/>
              <a:buNone/>
            </a:pPr>
            <a:r>
              <a:rPr lang="en-US" dirty="0">
                <a:solidFill>
                  <a:srgbClr val="002060"/>
                </a:solidFill>
              </a:rPr>
              <a:t>Children explore respectful behaviour, personal space, </a:t>
            </a:r>
            <a:r>
              <a:rPr lang="en-US" dirty="0" smtClean="0">
                <a:solidFill>
                  <a:srgbClr val="002060"/>
                </a:solidFill>
              </a:rPr>
              <a:t>consent and how to recognise unkind </a:t>
            </a:r>
            <a:r>
              <a:rPr lang="en-US" dirty="0">
                <a:solidFill>
                  <a:srgbClr val="002060"/>
                </a:solidFill>
              </a:rPr>
              <a:t>behaviour in friendships.</a:t>
            </a:r>
          </a:p>
          <a:p>
            <a:pPr algn="ctr"/>
            <a:endParaRPr lang="en-GB" dirty="0">
              <a:solidFill>
                <a:schemeClr val="accent3">
                  <a:lumMod val="50000"/>
                </a:schemeClr>
              </a:solidFill>
            </a:endParaRPr>
          </a:p>
        </p:txBody>
      </p:sp>
      <p:sp>
        <p:nvSpPr>
          <p:cNvPr id="7" name="Rounded Rectangle 6"/>
          <p:cNvSpPr/>
          <p:nvPr/>
        </p:nvSpPr>
        <p:spPr>
          <a:xfrm>
            <a:off x="2620615" y="810287"/>
            <a:ext cx="1951385" cy="41960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2500"/>
              </a:spcBef>
            </a:pPr>
            <a:r>
              <a:rPr lang="en-US" b="1" dirty="0">
                <a:solidFill>
                  <a:srgbClr val="FF0000"/>
                </a:solidFill>
              </a:rPr>
              <a:t>Health and Puberty Education</a:t>
            </a:r>
          </a:p>
          <a:p>
            <a:pPr marL="0" lvl="1" indent="0" algn="ctr">
              <a:buFont typeface="Arial" panose="020B0604020202020204" pitchFamily="34" charset="0"/>
              <a:buNone/>
            </a:pPr>
            <a:r>
              <a:rPr lang="en-US" dirty="0">
                <a:solidFill>
                  <a:srgbClr val="002060"/>
                </a:solidFill>
              </a:rPr>
              <a:t>Early preparation for puberty highlighting body changes as a normal part of growing up, taught factually and reassuringly.</a:t>
            </a:r>
          </a:p>
          <a:p>
            <a:pPr algn="ctr"/>
            <a:endParaRPr lang="en-GB" dirty="0">
              <a:solidFill>
                <a:schemeClr val="accent3">
                  <a:lumMod val="50000"/>
                </a:schemeClr>
              </a:solidFill>
            </a:endParaRPr>
          </a:p>
        </p:txBody>
      </p:sp>
      <p:sp>
        <p:nvSpPr>
          <p:cNvPr id="8" name="Rounded Rectangle 7"/>
          <p:cNvSpPr/>
          <p:nvPr/>
        </p:nvSpPr>
        <p:spPr>
          <a:xfrm>
            <a:off x="4600382" y="810288"/>
            <a:ext cx="1951385" cy="41960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2500"/>
              </a:spcBef>
            </a:pPr>
            <a:r>
              <a:rPr lang="en-US" b="1" dirty="0">
                <a:solidFill>
                  <a:srgbClr val="FF0000"/>
                </a:solidFill>
              </a:rPr>
              <a:t>Emotional Wellbeing</a:t>
            </a:r>
          </a:p>
          <a:p>
            <a:pPr marL="0" lvl="1" indent="0" algn="ctr">
              <a:buFont typeface="Arial" panose="020B0604020202020204" pitchFamily="34" charset="0"/>
              <a:buNone/>
            </a:pPr>
            <a:r>
              <a:rPr lang="en-US" dirty="0">
                <a:solidFill>
                  <a:srgbClr val="002060"/>
                </a:solidFill>
              </a:rPr>
              <a:t>Lessons focus on recognising feelings, managing </a:t>
            </a:r>
            <a:r>
              <a:rPr lang="en-US" dirty="0" smtClean="0">
                <a:solidFill>
                  <a:srgbClr val="002060"/>
                </a:solidFill>
              </a:rPr>
              <a:t>worries </a:t>
            </a:r>
            <a:r>
              <a:rPr lang="en-US" dirty="0">
                <a:solidFill>
                  <a:srgbClr val="002060"/>
                </a:solidFill>
              </a:rPr>
              <a:t>and expressing emotions in a healthy manner.</a:t>
            </a:r>
          </a:p>
          <a:p>
            <a:pPr algn="ctr"/>
            <a:endParaRPr lang="en-GB" dirty="0">
              <a:solidFill>
                <a:schemeClr val="accent3">
                  <a:lumMod val="50000"/>
                </a:schemeClr>
              </a:solidFill>
            </a:endParaRPr>
          </a:p>
        </p:txBody>
      </p:sp>
      <p:sp>
        <p:nvSpPr>
          <p:cNvPr id="9" name="Rounded Rectangle 8"/>
          <p:cNvSpPr/>
          <p:nvPr/>
        </p:nvSpPr>
        <p:spPr>
          <a:xfrm>
            <a:off x="6551767" y="810288"/>
            <a:ext cx="1951385" cy="419605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2500"/>
              </a:spcBef>
            </a:pPr>
            <a:r>
              <a:rPr lang="en-US" b="1" dirty="0">
                <a:solidFill>
                  <a:srgbClr val="FF0000"/>
                </a:solidFill>
              </a:rPr>
              <a:t>Safety and Online Awareness</a:t>
            </a:r>
          </a:p>
          <a:p>
            <a:pPr marL="0" lvl="1" indent="0" algn="ctr">
              <a:buFont typeface="Arial" panose="020B0604020202020204" pitchFamily="34" charset="0"/>
              <a:buNone/>
            </a:pPr>
            <a:r>
              <a:rPr lang="en-US" dirty="0">
                <a:solidFill>
                  <a:srgbClr val="002060"/>
                </a:solidFill>
              </a:rPr>
              <a:t>Children learn about online privacy, respectful communication, online </a:t>
            </a:r>
            <a:r>
              <a:rPr lang="en-US" dirty="0" smtClean="0">
                <a:solidFill>
                  <a:srgbClr val="002060"/>
                </a:solidFill>
              </a:rPr>
              <a:t>safety </a:t>
            </a:r>
            <a:r>
              <a:rPr lang="en-US" dirty="0">
                <a:solidFill>
                  <a:srgbClr val="002060"/>
                </a:solidFill>
              </a:rPr>
              <a:t>and staying safe in public spaces.</a:t>
            </a:r>
          </a:p>
          <a:p>
            <a:pPr algn="ctr"/>
            <a:endParaRPr lang="en-GB" dirty="0"/>
          </a:p>
        </p:txBody>
      </p:sp>
    </p:spTree>
    <p:extLst>
      <p:ext uri="{BB962C8B-B14F-4D97-AF65-F5344CB8AC3E}">
        <p14:creationId xmlns:p14="http://schemas.microsoft.com/office/powerpoint/2010/main" val="3565506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220012" y="160338"/>
            <a:ext cx="874213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Upper Key Stage Two (Year 5 and Year 6)</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ounded Rectangle 5"/>
          <p:cNvSpPr/>
          <p:nvPr/>
        </p:nvSpPr>
        <p:spPr>
          <a:xfrm>
            <a:off x="669230" y="810288"/>
            <a:ext cx="1951385" cy="4196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2500"/>
              </a:spcBef>
            </a:pPr>
            <a:r>
              <a:rPr lang="en-US" b="1" dirty="0">
                <a:solidFill>
                  <a:srgbClr val="FF0000"/>
                </a:solidFill>
              </a:rPr>
              <a:t>Relationships and Respect</a:t>
            </a:r>
          </a:p>
          <a:p>
            <a:pPr marL="0" lvl="1" indent="0" algn="ctr">
              <a:buFont typeface="Arial" panose="020B0604020202020204" pitchFamily="34" charset="0"/>
              <a:buNone/>
            </a:pPr>
            <a:r>
              <a:rPr lang="en-US" dirty="0">
                <a:solidFill>
                  <a:srgbClr val="002060"/>
                </a:solidFill>
              </a:rPr>
              <a:t>Teaching healthy and unhealthy behaviours, peer influence, </a:t>
            </a:r>
            <a:r>
              <a:rPr lang="en-US" dirty="0" smtClean="0">
                <a:solidFill>
                  <a:srgbClr val="002060"/>
                </a:solidFill>
              </a:rPr>
              <a:t>respect and </a:t>
            </a:r>
            <a:r>
              <a:rPr lang="en-US" dirty="0">
                <a:solidFill>
                  <a:srgbClr val="002060"/>
                </a:solidFill>
              </a:rPr>
              <a:t>communication skills for positive relationships.</a:t>
            </a:r>
          </a:p>
          <a:p>
            <a:pPr algn="ctr"/>
            <a:endParaRPr lang="en-GB" dirty="0">
              <a:solidFill>
                <a:schemeClr val="accent3">
                  <a:lumMod val="50000"/>
                </a:schemeClr>
              </a:solidFill>
            </a:endParaRPr>
          </a:p>
        </p:txBody>
      </p:sp>
      <p:sp>
        <p:nvSpPr>
          <p:cNvPr id="7" name="Rounded Rectangle 6"/>
          <p:cNvSpPr/>
          <p:nvPr/>
        </p:nvSpPr>
        <p:spPr>
          <a:xfrm>
            <a:off x="2620615" y="810287"/>
            <a:ext cx="1951385" cy="41960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2500"/>
              </a:spcBef>
            </a:pPr>
            <a:r>
              <a:rPr lang="en-US" b="1" dirty="0">
                <a:solidFill>
                  <a:srgbClr val="FF0000"/>
                </a:solidFill>
              </a:rPr>
              <a:t>Puberty and Personal Care</a:t>
            </a:r>
          </a:p>
          <a:p>
            <a:pPr marL="0" lvl="1" indent="0" algn="ctr">
              <a:buFont typeface="Arial" panose="020B0604020202020204" pitchFamily="34" charset="0"/>
              <a:buNone/>
            </a:pPr>
            <a:r>
              <a:rPr lang="en-US" dirty="0">
                <a:solidFill>
                  <a:srgbClr val="002060"/>
                </a:solidFill>
              </a:rPr>
              <a:t>Detailed and sensitive education about physical and emotional changes during puberty, plus hygiene and self-care.</a:t>
            </a:r>
          </a:p>
          <a:p>
            <a:pPr algn="ctr"/>
            <a:endParaRPr lang="en-GB" dirty="0">
              <a:solidFill>
                <a:schemeClr val="accent3">
                  <a:lumMod val="50000"/>
                </a:schemeClr>
              </a:solidFill>
            </a:endParaRPr>
          </a:p>
        </p:txBody>
      </p:sp>
      <p:sp>
        <p:nvSpPr>
          <p:cNvPr id="8" name="Rounded Rectangle 7"/>
          <p:cNvSpPr/>
          <p:nvPr/>
        </p:nvSpPr>
        <p:spPr>
          <a:xfrm>
            <a:off x="4600382" y="810288"/>
            <a:ext cx="1951385" cy="41960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2500"/>
              </a:spcBef>
            </a:pPr>
            <a:r>
              <a:rPr lang="en-US" b="1" dirty="0">
                <a:solidFill>
                  <a:srgbClr val="FF0000"/>
                </a:solidFill>
              </a:rPr>
              <a:t>Emotional Wellbeing</a:t>
            </a:r>
          </a:p>
          <a:p>
            <a:pPr marL="0" lvl="1" indent="0" algn="ctr">
              <a:buFont typeface="Arial" panose="020B0604020202020204" pitchFamily="34" charset="0"/>
              <a:buNone/>
            </a:pPr>
            <a:r>
              <a:rPr lang="en-US" dirty="0">
                <a:solidFill>
                  <a:srgbClr val="002060"/>
                </a:solidFill>
              </a:rPr>
              <a:t>Lessons on managing stress, coping with </a:t>
            </a:r>
            <a:r>
              <a:rPr lang="en-US" dirty="0" smtClean="0">
                <a:solidFill>
                  <a:srgbClr val="002060"/>
                </a:solidFill>
              </a:rPr>
              <a:t>change </a:t>
            </a:r>
            <a:r>
              <a:rPr lang="en-US" dirty="0">
                <a:solidFill>
                  <a:srgbClr val="002060"/>
                </a:solidFill>
              </a:rPr>
              <a:t>and understanding the importance of seeking support when needed.</a:t>
            </a:r>
          </a:p>
          <a:p>
            <a:pPr algn="ctr"/>
            <a:endParaRPr lang="en-GB" dirty="0">
              <a:solidFill>
                <a:schemeClr val="accent3">
                  <a:lumMod val="50000"/>
                </a:schemeClr>
              </a:solidFill>
            </a:endParaRPr>
          </a:p>
        </p:txBody>
      </p:sp>
      <p:sp>
        <p:nvSpPr>
          <p:cNvPr id="9" name="Rounded Rectangle 8"/>
          <p:cNvSpPr/>
          <p:nvPr/>
        </p:nvSpPr>
        <p:spPr>
          <a:xfrm>
            <a:off x="6551767" y="810288"/>
            <a:ext cx="1951385" cy="419605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2500"/>
              </a:spcBef>
            </a:pPr>
            <a:r>
              <a:rPr lang="en-US" b="1" dirty="0">
                <a:solidFill>
                  <a:srgbClr val="FF0000"/>
                </a:solidFill>
              </a:rPr>
              <a:t>Online Safety Awareness</a:t>
            </a:r>
          </a:p>
          <a:p>
            <a:pPr marL="0" lvl="1" indent="0" algn="ctr">
              <a:buFont typeface="Arial" panose="020B0604020202020204" pitchFamily="34" charset="0"/>
              <a:buNone/>
            </a:pPr>
            <a:r>
              <a:rPr lang="en-US" dirty="0">
                <a:solidFill>
                  <a:srgbClr val="002060"/>
                </a:solidFill>
              </a:rPr>
              <a:t>Education on online influence, image sharing risks, </a:t>
            </a:r>
            <a:r>
              <a:rPr lang="en-US" dirty="0" smtClean="0">
                <a:solidFill>
                  <a:srgbClr val="002060"/>
                </a:solidFill>
              </a:rPr>
              <a:t>scams and </a:t>
            </a:r>
            <a:r>
              <a:rPr lang="en-US" dirty="0">
                <a:solidFill>
                  <a:srgbClr val="002060"/>
                </a:solidFill>
              </a:rPr>
              <a:t>how to report concerns to stay safe online.</a:t>
            </a:r>
          </a:p>
          <a:p>
            <a:pPr algn="ctr"/>
            <a:endParaRPr lang="en-GB" dirty="0"/>
          </a:p>
        </p:txBody>
      </p:sp>
    </p:spTree>
    <p:extLst>
      <p:ext uri="{BB962C8B-B14F-4D97-AF65-F5344CB8AC3E}">
        <p14:creationId xmlns:p14="http://schemas.microsoft.com/office/powerpoint/2010/main" val="1360976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307975" y="160338"/>
            <a:ext cx="834170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puberty and sex education are approached</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Diagram 5"/>
          <p:cNvGraphicFramePr/>
          <p:nvPr>
            <p:extLst>
              <p:ext uri="{D42A27DB-BD31-4B8C-83A1-F6EECF244321}">
                <p14:modId xmlns:p14="http://schemas.microsoft.com/office/powerpoint/2010/main" val="1749758066"/>
              </p:ext>
            </p:extLst>
          </p:nvPr>
        </p:nvGraphicFramePr>
        <p:xfrm>
          <a:off x="307975" y="745113"/>
          <a:ext cx="8584505" cy="4715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5386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1386711" y="7937"/>
            <a:ext cx="637059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Keeping Children Safe Through RSHE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218" name="Picture 2" descr="Safeguarding - Hurst Lodge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761" y="3592491"/>
            <a:ext cx="2424490" cy="1624993"/>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7975" y="2852936"/>
            <a:ext cx="2748201" cy="2088232"/>
          </a:xfrm>
          <a:prstGeom prst="roundRect">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500"/>
              </a:spcBef>
            </a:pPr>
            <a:r>
              <a:rPr lang="en-US" sz="1600" b="1" dirty="0" smtClean="0"/>
              <a:t>Right </a:t>
            </a:r>
            <a:r>
              <a:rPr lang="en-US" sz="1600" b="1" dirty="0"/>
              <a:t>to Feel Safe</a:t>
            </a:r>
          </a:p>
          <a:p>
            <a:pPr marL="0" lvl="1" indent="0" algn="ctr">
              <a:buFont typeface="Arial" panose="020B0604020202020204" pitchFamily="34" charset="0"/>
              <a:buNone/>
            </a:pPr>
            <a:r>
              <a:rPr lang="en-US" sz="1600" dirty="0"/>
              <a:t>RSHE teaches children their right to feel safe and that their body belongs to them, promoting self-awareness and confidence.</a:t>
            </a:r>
          </a:p>
          <a:p>
            <a:pPr algn="ctr"/>
            <a:endParaRPr lang="en-GB" dirty="0"/>
          </a:p>
        </p:txBody>
      </p:sp>
      <p:sp>
        <p:nvSpPr>
          <p:cNvPr id="10" name="Rounded Rectangle 9"/>
          <p:cNvSpPr/>
          <p:nvPr/>
        </p:nvSpPr>
        <p:spPr>
          <a:xfrm>
            <a:off x="6084168" y="2842629"/>
            <a:ext cx="2748201" cy="2088232"/>
          </a:xfrm>
          <a:prstGeom prst="roundRect">
            <a:avLst/>
          </a:prstGeom>
          <a:solidFill>
            <a:srgbClr val="F616B6"/>
          </a:solidFill>
          <a:ln>
            <a:solidFill>
              <a:srgbClr val="F61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500"/>
              </a:spcBef>
            </a:pPr>
            <a:r>
              <a:rPr lang="en-US" sz="1600" b="1" dirty="0" smtClean="0"/>
              <a:t>Safety </a:t>
            </a:r>
            <a:r>
              <a:rPr lang="en-US" sz="1600" b="1" dirty="0"/>
              <a:t>in the Wider World</a:t>
            </a:r>
          </a:p>
          <a:p>
            <a:pPr marL="0" lvl="1" indent="0" algn="ctr">
              <a:buFont typeface="Arial" panose="020B0604020202020204" pitchFamily="34" charset="0"/>
              <a:buNone/>
            </a:pPr>
            <a:r>
              <a:rPr lang="en-US" sz="1600" dirty="0"/>
              <a:t>RSHE covers water safety, road </a:t>
            </a:r>
            <a:r>
              <a:rPr lang="en-US" sz="1600" dirty="0" smtClean="0"/>
              <a:t>awareness  </a:t>
            </a:r>
            <a:r>
              <a:rPr lang="en-US" sz="1600" dirty="0"/>
              <a:t>and public space risks, linking to school safeguarding and support systems.</a:t>
            </a:r>
          </a:p>
          <a:p>
            <a:pPr algn="ctr"/>
            <a:endParaRPr lang="en-GB" dirty="0"/>
          </a:p>
        </p:txBody>
      </p:sp>
      <p:sp>
        <p:nvSpPr>
          <p:cNvPr id="11" name="Rounded Rectangle 10"/>
          <p:cNvSpPr/>
          <p:nvPr/>
        </p:nvSpPr>
        <p:spPr>
          <a:xfrm>
            <a:off x="1658350" y="648373"/>
            <a:ext cx="2748201" cy="208823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500"/>
              </a:spcBef>
            </a:pPr>
            <a:r>
              <a:rPr lang="en-US" sz="1600" b="1" dirty="0" smtClean="0"/>
              <a:t>Recognising </a:t>
            </a:r>
            <a:r>
              <a:rPr lang="en-US" sz="1600" b="1" dirty="0"/>
              <a:t>Unsafe Situations</a:t>
            </a:r>
          </a:p>
          <a:p>
            <a:pPr marL="0" lvl="1" indent="0" algn="ctr">
              <a:buFont typeface="Arial" panose="020B0604020202020204" pitchFamily="34" charset="0"/>
              <a:buNone/>
            </a:pPr>
            <a:r>
              <a:rPr lang="en-US" sz="1600" dirty="0"/>
              <a:t>Lessons help pupils identify uncomfortable situations and equip them with language to express their concerns clearly.</a:t>
            </a:r>
          </a:p>
          <a:p>
            <a:pPr algn="ctr"/>
            <a:endParaRPr lang="en-GB" dirty="0"/>
          </a:p>
        </p:txBody>
      </p:sp>
      <p:sp>
        <p:nvSpPr>
          <p:cNvPr id="12" name="Rounded Rectangle 11"/>
          <p:cNvSpPr/>
          <p:nvPr/>
        </p:nvSpPr>
        <p:spPr>
          <a:xfrm>
            <a:off x="4608682" y="648373"/>
            <a:ext cx="2748201" cy="208823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500"/>
              </a:spcBef>
            </a:pPr>
            <a:r>
              <a:rPr lang="en-US" sz="1600" b="1" dirty="0"/>
              <a:t>Online Safety Education</a:t>
            </a:r>
          </a:p>
          <a:p>
            <a:pPr marL="0" lvl="1" indent="0" algn="ctr">
              <a:buFont typeface="Arial" panose="020B0604020202020204" pitchFamily="34" charset="0"/>
              <a:buNone/>
            </a:pPr>
            <a:r>
              <a:rPr lang="en-US" sz="1600" dirty="0"/>
              <a:t>Pupils learn to protect personal information, be respectful </a:t>
            </a:r>
            <a:r>
              <a:rPr lang="en-US" sz="1600" dirty="0" smtClean="0"/>
              <a:t>online and recognise </a:t>
            </a:r>
            <a:r>
              <a:rPr lang="en-US" sz="1600" dirty="0"/>
              <a:t>harmful content with strategies to report issues.</a:t>
            </a:r>
          </a:p>
          <a:p>
            <a:pPr algn="ctr"/>
            <a:endParaRPr lang="en-GB" dirty="0"/>
          </a:p>
        </p:txBody>
      </p:sp>
    </p:spTree>
    <p:extLst>
      <p:ext uri="{BB962C8B-B14F-4D97-AF65-F5344CB8AC3E}">
        <p14:creationId xmlns:p14="http://schemas.microsoft.com/office/powerpoint/2010/main" val="768748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307975" y="89664"/>
            <a:ext cx="866025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Inclusion, Diversity and Respect in RSHE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Diagram 5"/>
          <p:cNvGraphicFramePr/>
          <p:nvPr>
            <p:extLst>
              <p:ext uri="{D42A27DB-BD31-4B8C-83A1-F6EECF244321}">
                <p14:modId xmlns:p14="http://schemas.microsoft.com/office/powerpoint/2010/main" val="3540046113"/>
              </p:ext>
            </p:extLst>
          </p:nvPr>
        </p:nvGraphicFramePr>
        <p:xfrm>
          <a:off x="307975" y="797549"/>
          <a:ext cx="8368481" cy="4391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4918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473225" y="74845"/>
            <a:ext cx="819756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Learning from and for our community</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3" name="Pict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751" b="11472"/>
          <a:stretch/>
        </p:blipFill>
        <p:spPr bwMode="auto">
          <a:xfrm>
            <a:off x="683568" y="1052736"/>
            <a:ext cx="3143291" cy="362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Overfields Prim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3140968"/>
            <a:ext cx="1296144" cy="1815328"/>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4427984" y="782731"/>
            <a:ext cx="4242806" cy="2790285"/>
          </a:xfrm>
          <a:prstGeom prst="wedgeEllipseCallout">
            <a:avLst>
              <a:gd name="adj1" fmla="val -79771"/>
              <a:gd name="adj2" fmla="val 3775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lumMod val="50000"/>
                  </a:schemeClr>
                </a:solidFill>
              </a:rPr>
              <a:t>To give your views please complete our online </a:t>
            </a:r>
            <a:r>
              <a:rPr lang="en-GB" sz="2400" b="1" dirty="0" smtClean="0">
                <a:solidFill>
                  <a:schemeClr val="accent3">
                    <a:lumMod val="50000"/>
                  </a:schemeClr>
                </a:solidFill>
              </a:rPr>
              <a:t>consultation:</a:t>
            </a:r>
            <a:endParaRPr lang="en-GB" sz="2400" b="1" dirty="0">
              <a:solidFill>
                <a:schemeClr val="accent3">
                  <a:lumMod val="50000"/>
                </a:schemeClr>
              </a:solidFill>
            </a:endParaRPr>
          </a:p>
          <a:p>
            <a:pPr algn="ctr"/>
            <a:r>
              <a:rPr lang="en-GB" sz="2400" b="1">
                <a:hlinkClick r:id="rId6"/>
              </a:rPr>
              <a:t>https</a:t>
            </a:r>
            <a:r>
              <a:rPr lang="en-GB" sz="2400" b="1">
                <a:hlinkClick r:id="rId6"/>
              </a:rPr>
              <a:t>://</a:t>
            </a:r>
            <a:r>
              <a:rPr lang="en-GB" sz="2400" b="1" smtClean="0">
                <a:hlinkClick r:id="rId6"/>
              </a:rPr>
              <a:t>forms.gle/1wM6eoufsoAsn67w7</a:t>
            </a:r>
            <a:r>
              <a:rPr lang="en-GB" sz="2400" b="1" smtClean="0"/>
              <a:t> </a:t>
            </a:r>
            <a:endParaRPr lang="en-GB" sz="2400" b="1" dirty="0"/>
          </a:p>
        </p:txBody>
      </p:sp>
    </p:spTree>
    <p:extLst>
      <p:ext uri="{BB962C8B-B14F-4D97-AF65-F5344CB8AC3E}">
        <p14:creationId xmlns:p14="http://schemas.microsoft.com/office/powerpoint/2010/main" val="768748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428173" y="-10524"/>
            <a:ext cx="828765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Top tips for talking to your child about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RSE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62880" y="635807"/>
            <a:ext cx="9018240" cy="4548938"/>
          </a:xfrm>
          <a:prstGeom prst="rect">
            <a:avLst/>
          </a:prstGeom>
        </p:spPr>
        <p:txBody>
          <a:bodyPr wrap="square">
            <a:spAutoFit/>
          </a:bodyPr>
          <a:lstStyle/>
          <a:p>
            <a:pPr marL="285750" indent="-285750">
              <a:lnSpc>
                <a:spcPct val="120000"/>
              </a:lnSpc>
              <a:spcBef>
                <a:spcPts val="600"/>
              </a:spcBef>
              <a:spcAft>
                <a:spcPts val="600"/>
              </a:spcAft>
              <a:buFont typeface="Wingdings" panose="05000000000000000000" pitchFamily="2" charset="2"/>
              <a:buChar char="ü"/>
            </a:pPr>
            <a:r>
              <a:rPr lang="en-GB" sz="1600" b="1" dirty="0">
                <a:solidFill>
                  <a:srgbClr val="FF0000"/>
                </a:solidFill>
              </a:rPr>
              <a:t>Avoid ‘The Chat’. </a:t>
            </a:r>
            <a:r>
              <a:rPr lang="en-GB" sz="1600" dirty="0">
                <a:solidFill>
                  <a:srgbClr val="002060"/>
                </a:solidFill>
              </a:rPr>
              <a:t>Talk about puberty and the changes that will happen to them, address stereotypes, talk about feelings…little and often over everyday events like washing up or watching TV. This can help to normalise talking about relationships, puberty and reproduction, hopefully easing uncomfortable feelings.</a:t>
            </a:r>
            <a:endParaRPr lang="en-US" sz="1600" dirty="0">
              <a:solidFill>
                <a:srgbClr val="002060"/>
              </a:solidFill>
            </a:endParaRPr>
          </a:p>
          <a:p>
            <a:pPr marL="285750" indent="-285750">
              <a:lnSpc>
                <a:spcPct val="120000"/>
              </a:lnSpc>
              <a:spcBef>
                <a:spcPts val="600"/>
              </a:spcBef>
              <a:spcAft>
                <a:spcPts val="600"/>
              </a:spcAft>
              <a:buFont typeface="Wingdings" panose="05000000000000000000" pitchFamily="2" charset="2"/>
              <a:buChar char="ü"/>
            </a:pPr>
            <a:r>
              <a:rPr lang="en-GB" sz="1600" b="1" dirty="0">
                <a:solidFill>
                  <a:srgbClr val="FF0000"/>
                </a:solidFill>
              </a:rPr>
              <a:t>Don’t leave it too late. </a:t>
            </a:r>
            <a:r>
              <a:rPr lang="en-GB" sz="1600" dirty="0">
                <a:solidFill>
                  <a:srgbClr val="002060"/>
                </a:solidFill>
              </a:rPr>
              <a:t>Start before you feel your child is approaching readiness for puberty or when they are older for relationships so that you already have strong channels of communication. </a:t>
            </a:r>
            <a:r>
              <a:rPr lang="en-US" sz="1600" dirty="0">
                <a:solidFill>
                  <a:srgbClr val="002060"/>
                </a:solidFill>
              </a:rPr>
              <a:t>​</a:t>
            </a:r>
          </a:p>
          <a:p>
            <a:pPr marL="285750" indent="-285750">
              <a:lnSpc>
                <a:spcPct val="120000"/>
              </a:lnSpc>
              <a:spcBef>
                <a:spcPts val="600"/>
              </a:spcBef>
              <a:spcAft>
                <a:spcPts val="600"/>
              </a:spcAft>
              <a:buFont typeface="Wingdings" panose="05000000000000000000" pitchFamily="2" charset="2"/>
              <a:buChar char="ü"/>
            </a:pPr>
            <a:r>
              <a:rPr lang="en-GB" sz="1600" b="1" dirty="0" smtClean="0">
                <a:solidFill>
                  <a:srgbClr val="FF0000"/>
                </a:solidFill>
              </a:rPr>
              <a:t>Be </a:t>
            </a:r>
            <a:r>
              <a:rPr lang="en-GB" sz="1600" b="1" dirty="0">
                <a:solidFill>
                  <a:srgbClr val="FF0000"/>
                </a:solidFill>
              </a:rPr>
              <a:t>prepared to listen. </a:t>
            </a:r>
            <a:r>
              <a:rPr lang="en-GB" sz="1600" dirty="0">
                <a:solidFill>
                  <a:srgbClr val="002060"/>
                </a:solidFill>
              </a:rPr>
              <a:t>Your child will want to have their voice heard without feeling judged and feeling listened to will encourage them to come to you for support</a:t>
            </a:r>
          </a:p>
          <a:p>
            <a:pPr marL="285750" indent="-285750">
              <a:lnSpc>
                <a:spcPct val="120000"/>
              </a:lnSpc>
              <a:spcBef>
                <a:spcPts val="600"/>
              </a:spcBef>
              <a:spcAft>
                <a:spcPts val="600"/>
              </a:spcAft>
              <a:buFont typeface="Wingdings" panose="05000000000000000000" pitchFamily="2" charset="2"/>
              <a:buChar char="ü"/>
            </a:pPr>
            <a:r>
              <a:rPr lang="en-GB" sz="1600" b="1" dirty="0">
                <a:solidFill>
                  <a:srgbClr val="FF0000"/>
                </a:solidFill>
              </a:rPr>
              <a:t>If they ask you a question that you are not sure how to answer that is okay. </a:t>
            </a:r>
            <a:r>
              <a:rPr lang="en-GB" sz="1600" dirty="0">
                <a:solidFill>
                  <a:srgbClr val="002060"/>
                </a:solidFill>
              </a:rPr>
              <a:t>Suggest that you find out the answer together and then you will both know! </a:t>
            </a:r>
            <a:r>
              <a:rPr lang="en-US" sz="1600" dirty="0">
                <a:solidFill>
                  <a:srgbClr val="002060"/>
                </a:solidFill>
              </a:rPr>
              <a:t>​</a:t>
            </a:r>
          </a:p>
          <a:p>
            <a:pPr marL="285750" indent="-285750">
              <a:lnSpc>
                <a:spcPct val="120000"/>
              </a:lnSpc>
              <a:spcBef>
                <a:spcPts val="600"/>
              </a:spcBef>
              <a:spcAft>
                <a:spcPts val="600"/>
              </a:spcAft>
              <a:buFont typeface="Wingdings" panose="05000000000000000000" pitchFamily="2" charset="2"/>
              <a:buChar char="ü"/>
            </a:pPr>
            <a:r>
              <a:rPr lang="en-GB" sz="1600" b="1" dirty="0">
                <a:solidFill>
                  <a:srgbClr val="FF0000"/>
                </a:solidFill>
              </a:rPr>
              <a:t>Try to listen calmly even if what they say surprises or concerns you. </a:t>
            </a:r>
            <a:r>
              <a:rPr lang="en-GB" sz="1600" dirty="0">
                <a:solidFill>
                  <a:srgbClr val="002060"/>
                </a:solidFill>
              </a:rPr>
              <a:t>Try to remember that it is good that they are comfortable to discuss these things with you and that they need to trust that you will not respond negatively. </a:t>
            </a:r>
            <a:endParaRPr lang="en-US" sz="1600" dirty="0">
              <a:solidFill>
                <a:srgbClr val="002060"/>
              </a:solidFill>
            </a:endParaRPr>
          </a:p>
        </p:txBody>
      </p:sp>
    </p:spTree>
    <p:extLst>
      <p:ext uri="{BB962C8B-B14F-4D97-AF65-F5344CB8AC3E}">
        <p14:creationId xmlns:p14="http://schemas.microsoft.com/office/powerpoint/2010/main" val="3780282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3851920" y="980728"/>
            <a:ext cx="4801304" cy="3108543"/>
          </a:xfrm>
          <a:prstGeom prst="rect">
            <a:avLst/>
          </a:prstGeom>
          <a:solidFill>
            <a:srgbClr val="FF0000"/>
          </a:solidFill>
        </p:spPr>
        <p:txBody>
          <a:bodyPr wrap="square">
            <a:spAutoFit/>
          </a:bodyPr>
          <a:lstStyle/>
          <a:p>
            <a:pPr algn="ctr"/>
            <a:r>
              <a:rPr lang="en-GB" sz="2800" b="1" dirty="0">
                <a:solidFill>
                  <a:schemeClr val="bg1"/>
                </a:solidFill>
              </a:rPr>
              <a:t>Newchurch will give every child a flying start by working in partnership with parents, staff and the community to develop well-rounded citizens who will contribute in a positive way to society.</a:t>
            </a:r>
          </a:p>
        </p:txBody>
      </p:sp>
      <p:sp>
        <p:nvSpPr>
          <p:cNvPr id="6" name="AutoShape 2" descr="Preparing to fly with jo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503" y="324178"/>
            <a:ext cx="312034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386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Rectangle 3"/>
          <p:cNvSpPr/>
          <p:nvPr/>
        </p:nvSpPr>
        <p:spPr>
          <a:xfrm>
            <a:off x="185513" y="908720"/>
            <a:ext cx="8584505" cy="4378122"/>
          </a:xfrm>
          <a:prstGeom prst="rect">
            <a:avLst/>
          </a:prstGeom>
        </p:spPr>
        <p:txBody>
          <a:bodyPr wrap="square">
            <a:spAutoFit/>
          </a:bodyPr>
          <a:lstStyle/>
          <a:p>
            <a:pPr>
              <a:spcBef>
                <a:spcPts val="2500"/>
              </a:spcBef>
            </a:pPr>
            <a:r>
              <a:rPr lang="en-US" b="1" dirty="0">
                <a:solidFill>
                  <a:srgbClr val="FF0000"/>
                </a:solidFill>
              </a:rPr>
              <a:t>Safeguarding and Safety</a:t>
            </a:r>
          </a:p>
          <a:p>
            <a:pPr marL="0" lvl="1" indent="0">
              <a:buFont typeface="Arial" panose="020B0604020202020204" pitchFamily="34" charset="0"/>
              <a:buNone/>
            </a:pPr>
            <a:r>
              <a:rPr lang="en-US" dirty="0">
                <a:solidFill>
                  <a:srgbClr val="002060"/>
                </a:solidFill>
              </a:rPr>
              <a:t>RSHE teaches children to recognize unsafe situations and understand personal boundaries to stay safe.</a:t>
            </a:r>
          </a:p>
          <a:p>
            <a:pPr>
              <a:spcBef>
                <a:spcPts val="2500"/>
              </a:spcBef>
            </a:pPr>
            <a:r>
              <a:rPr lang="en-US" b="1" dirty="0">
                <a:solidFill>
                  <a:srgbClr val="FF0000"/>
                </a:solidFill>
              </a:rPr>
              <a:t>Emotional Wellbeing Support</a:t>
            </a:r>
          </a:p>
          <a:p>
            <a:pPr marL="0" lvl="1" indent="0">
              <a:buFont typeface="Arial" panose="020B0604020202020204" pitchFamily="34" charset="0"/>
              <a:buNone/>
            </a:pPr>
            <a:r>
              <a:rPr lang="en-US" dirty="0">
                <a:solidFill>
                  <a:srgbClr val="002060"/>
                </a:solidFill>
              </a:rPr>
              <a:t>RSHE helps children manage emotions like worry and sadness, building resilience and positive mental health.</a:t>
            </a:r>
          </a:p>
          <a:p>
            <a:pPr>
              <a:spcBef>
                <a:spcPts val="2500"/>
              </a:spcBef>
            </a:pPr>
            <a:r>
              <a:rPr lang="en-US" b="1" dirty="0">
                <a:solidFill>
                  <a:srgbClr val="FF0000"/>
                </a:solidFill>
              </a:rPr>
              <a:t>Building Respectful Relationships</a:t>
            </a:r>
          </a:p>
          <a:p>
            <a:pPr marL="0" lvl="1" indent="0">
              <a:buFont typeface="Arial" panose="020B0604020202020204" pitchFamily="34" charset="0"/>
              <a:buNone/>
            </a:pPr>
            <a:r>
              <a:rPr lang="en-US" dirty="0">
                <a:solidFill>
                  <a:srgbClr val="002060"/>
                </a:solidFill>
              </a:rPr>
              <a:t>RSHE fosters empathy, kindness, and fairness, preparing children to form healthy friendships and respect others.</a:t>
            </a:r>
          </a:p>
          <a:p>
            <a:pPr>
              <a:spcBef>
                <a:spcPts val="2500"/>
              </a:spcBef>
            </a:pPr>
            <a:r>
              <a:rPr lang="en-US" b="1" dirty="0">
                <a:solidFill>
                  <a:srgbClr val="FF0000"/>
                </a:solidFill>
              </a:rPr>
              <a:t>Preparation for Change</a:t>
            </a:r>
          </a:p>
          <a:p>
            <a:pPr marL="0" lvl="1" indent="0">
              <a:buFont typeface="Arial" panose="020B0604020202020204" pitchFamily="34" charset="0"/>
              <a:buNone/>
            </a:pPr>
            <a:r>
              <a:rPr lang="en-US" dirty="0">
                <a:solidFill>
                  <a:srgbClr val="002060"/>
                </a:solidFill>
              </a:rPr>
              <a:t>RSHE explains life changes calmly to reduce anxiety and help children feel prepared for new stages.</a:t>
            </a:r>
          </a:p>
        </p:txBody>
      </p:sp>
      <p:sp>
        <p:nvSpPr>
          <p:cNvPr id="5" name="Rectangle 4"/>
          <p:cNvSpPr/>
          <p:nvPr/>
        </p:nvSpPr>
        <p:spPr>
          <a:xfrm>
            <a:off x="1742177" y="7937"/>
            <a:ext cx="5471177"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solidFill>
                  <a:srgbClr val="FF0000"/>
                </a:solidFill>
              </a:rPr>
              <a:t>The Importance of </a:t>
            </a:r>
            <a:r>
              <a:rPr lang="en-US" sz="2800" b="1" dirty="0" smtClean="0">
                <a:solidFill>
                  <a:srgbClr val="FF0000"/>
                </a:solidFill>
              </a:rPr>
              <a:t>RSHE</a:t>
            </a:r>
          </a:p>
          <a:p>
            <a:pPr algn="ctr"/>
            <a:r>
              <a:rPr lang="en-US" sz="2800" b="1" dirty="0" smtClean="0">
                <a:solidFill>
                  <a:srgbClr val="FF0000"/>
                </a:solidFill>
              </a:rPr>
              <a:t> </a:t>
            </a:r>
            <a:r>
              <a:rPr lang="en-US" sz="2800" b="1" dirty="0">
                <a:solidFill>
                  <a:srgbClr val="FF0000"/>
                </a:solidFill>
              </a:rPr>
              <a:t>for Children’s Safety and Wellbeing</a:t>
            </a:r>
            <a:endParaRPr lang="en-US" sz="2800" b="1"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68748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307975" y="27598"/>
            <a:ext cx="846738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Government RSHE Guidance for September 2026</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ounded Rectangle 6"/>
          <p:cNvSpPr/>
          <p:nvPr/>
        </p:nvSpPr>
        <p:spPr>
          <a:xfrm>
            <a:off x="669230" y="810288"/>
            <a:ext cx="1951385" cy="4196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2500"/>
              </a:spcBef>
            </a:pPr>
            <a:r>
              <a:rPr lang="en-US" b="1" dirty="0">
                <a:solidFill>
                  <a:srgbClr val="FF0000"/>
                </a:solidFill>
              </a:rPr>
              <a:t>Updated Statutory </a:t>
            </a:r>
            <a:r>
              <a:rPr lang="en-US" b="1" dirty="0" smtClean="0">
                <a:solidFill>
                  <a:srgbClr val="FF0000"/>
                </a:solidFill>
              </a:rPr>
              <a:t>Guidance</a:t>
            </a:r>
            <a:endParaRPr lang="en-US" b="1" dirty="0">
              <a:solidFill>
                <a:srgbClr val="FF0000"/>
              </a:solidFill>
            </a:endParaRPr>
          </a:p>
          <a:p>
            <a:pPr marL="0" lvl="1" indent="0" algn="ctr">
              <a:buFont typeface="Arial" panose="020B0604020202020204" pitchFamily="34" charset="0"/>
              <a:buNone/>
            </a:pPr>
            <a:r>
              <a:rPr lang="en-US" dirty="0">
                <a:solidFill>
                  <a:schemeClr val="accent3">
                    <a:lumMod val="50000"/>
                  </a:schemeClr>
                </a:solidFill>
              </a:rPr>
              <a:t>The 2025 RSHE guidance is compulsory from September 2026 for all primary schools in England, replacing the 2019 framework.</a:t>
            </a:r>
          </a:p>
          <a:p>
            <a:pPr algn="ctr"/>
            <a:endParaRPr lang="en-GB" dirty="0"/>
          </a:p>
        </p:txBody>
      </p:sp>
      <p:sp>
        <p:nvSpPr>
          <p:cNvPr id="8" name="Rounded Rectangle 7"/>
          <p:cNvSpPr/>
          <p:nvPr/>
        </p:nvSpPr>
        <p:spPr>
          <a:xfrm>
            <a:off x="2620615" y="810287"/>
            <a:ext cx="1951385" cy="41960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2500"/>
              </a:spcBef>
            </a:pPr>
            <a:r>
              <a:rPr lang="en-US" b="1" dirty="0">
                <a:solidFill>
                  <a:srgbClr val="FF0000"/>
                </a:solidFill>
              </a:rPr>
              <a:t>Focus Areas Strengthened</a:t>
            </a:r>
          </a:p>
          <a:p>
            <a:pPr marL="0" lvl="1" indent="0" algn="ctr">
              <a:buFont typeface="Arial" panose="020B0604020202020204" pitchFamily="34" charset="0"/>
              <a:buNone/>
            </a:pPr>
            <a:r>
              <a:rPr lang="en-US" dirty="0">
                <a:solidFill>
                  <a:schemeClr val="accent3">
                    <a:lumMod val="50000"/>
                  </a:schemeClr>
                </a:solidFill>
              </a:rPr>
              <a:t>Guidance </a:t>
            </a:r>
            <a:r>
              <a:rPr lang="en-US" dirty="0" smtClean="0">
                <a:solidFill>
                  <a:schemeClr val="accent3">
                    <a:lumMod val="50000"/>
                  </a:schemeClr>
                </a:solidFill>
              </a:rPr>
              <a:t>emphasises </a:t>
            </a:r>
            <a:r>
              <a:rPr lang="en-US" dirty="0">
                <a:solidFill>
                  <a:schemeClr val="accent3">
                    <a:lumMod val="50000"/>
                  </a:schemeClr>
                </a:solidFill>
              </a:rPr>
              <a:t>safeguarding, online safety, mental </a:t>
            </a:r>
            <a:r>
              <a:rPr lang="en-US" dirty="0" smtClean="0">
                <a:solidFill>
                  <a:schemeClr val="accent3">
                    <a:lumMod val="50000"/>
                  </a:schemeClr>
                </a:solidFill>
              </a:rPr>
              <a:t>wellbeing </a:t>
            </a:r>
            <a:r>
              <a:rPr lang="en-US" dirty="0">
                <a:solidFill>
                  <a:schemeClr val="accent3">
                    <a:lumMod val="50000"/>
                  </a:schemeClr>
                </a:solidFill>
              </a:rPr>
              <a:t>and parental engagement in RSHE curriculum.</a:t>
            </a:r>
          </a:p>
          <a:p>
            <a:pPr algn="ctr"/>
            <a:endParaRPr lang="en-GB" dirty="0">
              <a:solidFill>
                <a:schemeClr val="accent3">
                  <a:lumMod val="50000"/>
                </a:schemeClr>
              </a:solidFill>
            </a:endParaRPr>
          </a:p>
        </p:txBody>
      </p:sp>
      <p:sp>
        <p:nvSpPr>
          <p:cNvPr id="9" name="Rounded Rectangle 8"/>
          <p:cNvSpPr/>
          <p:nvPr/>
        </p:nvSpPr>
        <p:spPr>
          <a:xfrm>
            <a:off x="4600382" y="810288"/>
            <a:ext cx="1951385" cy="41960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2500"/>
              </a:spcBef>
            </a:pPr>
            <a:r>
              <a:rPr lang="en-US" b="1" dirty="0">
                <a:solidFill>
                  <a:srgbClr val="FF0000"/>
                </a:solidFill>
              </a:rPr>
              <a:t>Parental Rights and Transparency</a:t>
            </a:r>
          </a:p>
          <a:p>
            <a:pPr marL="0" lvl="1" indent="0" algn="ctr">
              <a:buFont typeface="Arial" panose="020B0604020202020204" pitchFamily="34" charset="0"/>
              <a:buNone/>
            </a:pPr>
            <a:r>
              <a:rPr lang="en-US" dirty="0">
                <a:solidFill>
                  <a:schemeClr val="accent3">
                    <a:lumMod val="50000"/>
                  </a:schemeClr>
                </a:solidFill>
              </a:rPr>
              <a:t>Schools must consult parents, share </a:t>
            </a:r>
            <a:r>
              <a:rPr lang="en-US" dirty="0" smtClean="0">
                <a:solidFill>
                  <a:schemeClr val="accent3">
                    <a:lumMod val="50000"/>
                  </a:schemeClr>
                </a:solidFill>
              </a:rPr>
              <a:t>materials and </a:t>
            </a:r>
            <a:r>
              <a:rPr lang="en-US" dirty="0">
                <a:solidFill>
                  <a:schemeClr val="accent3">
                    <a:lumMod val="50000"/>
                  </a:schemeClr>
                </a:solidFill>
              </a:rPr>
              <a:t>respect limited withdrawal rights from sex education content.</a:t>
            </a:r>
          </a:p>
          <a:p>
            <a:pPr algn="ctr"/>
            <a:endParaRPr lang="en-GB" dirty="0">
              <a:solidFill>
                <a:schemeClr val="accent3">
                  <a:lumMod val="50000"/>
                </a:schemeClr>
              </a:solidFill>
            </a:endParaRPr>
          </a:p>
        </p:txBody>
      </p:sp>
      <p:sp>
        <p:nvSpPr>
          <p:cNvPr id="10" name="Rounded Rectangle 9"/>
          <p:cNvSpPr/>
          <p:nvPr/>
        </p:nvSpPr>
        <p:spPr>
          <a:xfrm>
            <a:off x="6551767" y="810288"/>
            <a:ext cx="1951385" cy="419605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2500"/>
              </a:spcBef>
            </a:pPr>
            <a:r>
              <a:rPr lang="en-US" b="1" dirty="0">
                <a:solidFill>
                  <a:srgbClr val="FF0000"/>
                </a:solidFill>
              </a:rPr>
              <a:t>Modern Challenges Addressed</a:t>
            </a:r>
          </a:p>
          <a:p>
            <a:pPr marL="0" lvl="1" indent="0" algn="ctr">
              <a:buFont typeface="Arial" panose="020B0604020202020204" pitchFamily="34" charset="0"/>
              <a:buNone/>
            </a:pPr>
            <a:r>
              <a:rPr lang="en-US" dirty="0">
                <a:solidFill>
                  <a:schemeClr val="accent3">
                    <a:lumMod val="50000"/>
                  </a:schemeClr>
                </a:solidFill>
              </a:rPr>
              <a:t>Guidance addresses digital risks, online influences, and promotes emotional resilience for children's safety and wellbeing.</a:t>
            </a:r>
          </a:p>
          <a:p>
            <a:pPr algn="ctr"/>
            <a:endParaRPr lang="en-GB" dirty="0"/>
          </a:p>
        </p:txBody>
      </p:sp>
    </p:spTree>
    <p:extLst>
      <p:ext uri="{BB962C8B-B14F-4D97-AF65-F5344CB8AC3E}">
        <p14:creationId xmlns:p14="http://schemas.microsoft.com/office/powerpoint/2010/main" val="1695386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1619672" y="37646"/>
            <a:ext cx="526663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Relationships Education</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155575" y="774201"/>
            <a:ext cx="5428591" cy="400110"/>
          </a:xfrm>
          <a:prstGeom prst="rect">
            <a:avLst/>
          </a:prstGeom>
        </p:spPr>
        <p:txBody>
          <a:bodyPr wrap="square">
            <a:spAutoFit/>
          </a:bodyPr>
          <a:lstStyle/>
          <a:p>
            <a:r>
              <a:rPr lang="en-GB" sz="2000" b="1" dirty="0" smtClean="0">
                <a:solidFill>
                  <a:srgbClr val="002060"/>
                </a:solidFill>
              </a:rPr>
              <a:t>Primary </a:t>
            </a:r>
            <a:r>
              <a:rPr lang="en-GB" sz="2000" b="1" dirty="0">
                <a:solidFill>
                  <a:srgbClr val="002060"/>
                </a:solidFill>
              </a:rPr>
              <a:t>schools are required to teach about:</a:t>
            </a:r>
          </a:p>
        </p:txBody>
      </p:sp>
      <p:graphicFrame>
        <p:nvGraphicFramePr>
          <p:cNvPr id="7" name="Diagram 6"/>
          <p:cNvGraphicFramePr/>
          <p:nvPr>
            <p:extLst>
              <p:ext uri="{D42A27DB-BD31-4B8C-83A1-F6EECF244321}">
                <p14:modId xmlns:p14="http://schemas.microsoft.com/office/powerpoint/2010/main" val="918470075"/>
              </p:ext>
            </p:extLst>
          </p:nvPr>
        </p:nvGraphicFramePr>
        <p:xfrm>
          <a:off x="460375" y="1178015"/>
          <a:ext cx="814407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8748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2699792" y="160338"/>
            <a:ext cx="41703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Sex Education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Diagram 5"/>
          <p:cNvGraphicFramePr/>
          <p:nvPr>
            <p:extLst>
              <p:ext uri="{D42A27DB-BD31-4B8C-83A1-F6EECF244321}">
                <p14:modId xmlns:p14="http://schemas.microsoft.com/office/powerpoint/2010/main" val="1286667405"/>
              </p:ext>
            </p:extLst>
          </p:nvPr>
        </p:nvGraphicFramePr>
        <p:xfrm>
          <a:off x="279747" y="372491"/>
          <a:ext cx="858450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460375" y="4077072"/>
            <a:ext cx="8288089" cy="584775"/>
          </a:xfrm>
          <a:prstGeom prst="rect">
            <a:avLst/>
          </a:prstGeom>
          <a:noFill/>
        </p:spPr>
        <p:txBody>
          <a:bodyPr wrap="square" rtlCol="0">
            <a:spAutoFit/>
          </a:bodyPr>
          <a:lstStyle/>
          <a:p>
            <a:pPr algn="ctr"/>
            <a:r>
              <a:rPr lang="en-GB" sz="3200" dirty="0" smtClean="0">
                <a:solidFill>
                  <a:srgbClr val="002060"/>
                </a:solidFill>
              </a:rPr>
              <a:t>Sex Education is taught at Newchurch.</a:t>
            </a:r>
            <a:endParaRPr lang="en-GB" sz="3200" dirty="0">
              <a:solidFill>
                <a:srgbClr val="002060"/>
              </a:solidFill>
            </a:endParaRPr>
          </a:p>
        </p:txBody>
      </p:sp>
    </p:spTree>
    <p:extLst>
      <p:ext uri="{BB962C8B-B14F-4D97-AF65-F5344CB8AC3E}">
        <p14:creationId xmlns:p14="http://schemas.microsoft.com/office/powerpoint/2010/main" val="768748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2664551" y="26799"/>
            <a:ext cx="382585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 Education</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7" name="Diagram 6"/>
          <p:cNvGraphicFramePr/>
          <p:nvPr>
            <p:extLst>
              <p:ext uri="{D42A27DB-BD31-4B8C-83A1-F6EECF244321}">
                <p14:modId xmlns:p14="http://schemas.microsoft.com/office/powerpoint/2010/main" val="1478155596"/>
              </p:ext>
            </p:extLst>
          </p:nvPr>
        </p:nvGraphicFramePr>
        <p:xfrm>
          <a:off x="460375" y="908720"/>
          <a:ext cx="8288089" cy="4552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8748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dirty="0"/>
          </a:p>
        </p:txBody>
      </p:sp>
      <p:sp>
        <p:nvSpPr>
          <p:cNvPr id="6" name="Rectangle 5"/>
          <p:cNvSpPr/>
          <p:nvPr/>
        </p:nvSpPr>
        <p:spPr>
          <a:xfrm>
            <a:off x="-67642" y="26799"/>
            <a:ext cx="931703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Topics to keep up to date with a changing world</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845" y="3610455"/>
            <a:ext cx="1880989" cy="1578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7"/>
          <p:cNvSpPr/>
          <p:nvPr/>
        </p:nvSpPr>
        <p:spPr>
          <a:xfrm>
            <a:off x="1567445" y="3861048"/>
            <a:ext cx="2304256" cy="1778774"/>
          </a:xfrm>
          <a:prstGeom prst="cloud">
            <a:avLst/>
          </a:prstGeom>
          <a:solidFill>
            <a:srgbClr val="F616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smtClean="0"/>
          </a:p>
          <a:p>
            <a:pPr algn="ctr"/>
            <a:r>
              <a:rPr lang="en-GB" sz="2000" b="1" dirty="0" smtClean="0"/>
              <a:t>Artificial </a:t>
            </a:r>
            <a:r>
              <a:rPr lang="en-GB" sz="2000" b="1" dirty="0"/>
              <a:t>Intelligence (AI)</a:t>
            </a:r>
          </a:p>
          <a:p>
            <a:pPr algn="ctr"/>
            <a:endParaRPr lang="en-GB" sz="2000" dirty="0"/>
          </a:p>
        </p:txBody>
      </p:sp>
      <p:sp>
        <p:nvSpPr>
          <p:cNvPr id="20" name="Cloud 19"/>
          <p:cNvSpPr/>
          <p:nvPr/>
        </p:nvSpPr>
        <p:spPr>
          <a:xfrm>
            <a:off x="307877" y="2944837"/>
            <a:ext cx="1903338" cy="1415936"/>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smtClean="0"/>
          </a:p>
          <a:p>
            <a:pPr algn="ctr"/>
            <a:r>
              <a:rPr lang="en-GB" sz="2000" b="1" dirty="0" smtClean="0"/>
              <a:t>Deep </a:t>
            </a:r>
            <a:r>
              <a:rPr lang="en-GB" sz="2000" b="1" dirty="0"/>
              <a:t>Fakes</a:t>
            </a:r>
          </a:p>
          <a:p>
            <a:pPr algn="ctr"/>
            <a:endParaRPr lang="en-GB" sz="2000" dirty="0"/>
          </a:p>
        </p:txBody>
      </p:sp>
      <p:sp>
        <p:nvSpPr>
          <p:cNvPr id="21" name="Cloud 20"/>
          <p:cNvSpPr/>
          <p:nvPr/>
        </p:nvSpPr>
        <p:spPr>
          <a:xfrm>
            <a:off x="3879112" y="615764"/>
            <a:ext cx="1847056" cy="1317756"/>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smtClean="0"/>
          </a:p>
          <a:p>
            <a:pPr algn="ctr"/>
            <a:r>
              <a:rPr lang="en-GB" sz="2000" b="1" dirty="0" smtClean="0"/>
              <a:t>Misogyny</a:t>
            </a:r>
            <a:endParaRPr lang="en-GB" sz="2000" b="1" dirty="0"/>
          </a:p>
          <a:p>
            <a:pPr algn="ctr"/>
            <a:endParaRPr lang="en-GB" sz="2000" dirty="0"/>
          </a:p>
        </p:txBody>
      </p:sp>
      <p:sp>
        <p:nvSpPr>
          <p:cNvPr id="22" name="Cloud 21"/>
          <p:cNvSpPr/>
          <p:nvPr/>
        </p:nvSpPr>
        <p:spPr>
          <a:xfrm>
            <a:off x="1567445" y="1363058"/>
            <a:ext cx="2806217" cy="1906394"/>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 Identifying </a:t>
            </a:r>
            <a:r>
              <a:rPr lang="en-GB" sz="2000" b="1" dirty="0"/>
              <a:t>and Reporting Signs of Abuse</a:t>
            </a:r>
          </a:p>
          <a:p>
            <a:pPr algn="ctr"/>
            <a:endParaRPr lang="en-GB" sz="2000" dirty="0"/>
          </a:p>
        </p:txBody>
      </p:sp>
      <p:sp>
        <p:nvSpPr>
          <p:cNvPr id="23" name="Cloud 22"/>
          <p:cNvSpPr/>
          <p:nvPr/>
        </p:nvSpPr>
        <p:spPr>
          <a:xfrm>
            <a:off x="307975" y="804801"/>
            <a:ext cx="1728192" cy="1346587"/>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smtClean="0"/>
          </a:p>
          <a:p>
            <a:pPr algn="ctr"/>
            <a:r>
              <a:rPr lang="en-GB" sz="2000" b="1" dirty="0" smtClean="0"/>
              <a:t>Fake </a:t>
            </a:r>
            <a:r>
              <a:rPr lang="en-GB" sz="2000" b="1" dirty="0"/>
              <a:t>News</a:t>
            </a:r>
          </a:p>
          <a:p>
            <a:pPr algn="ctr"/>
            <a:endParaRPr lang="en-GB" sz="2000" dirty="0"/>
          </a:p>
        </p:txBody>
      </p:sp>
      <p:sp>
        <p:nvSpPr>
          <p:cNvPr id="24" name="Cloud 23"/>
          <p:cNvSpPr/>
          <p:nvPr/>
        </p:nvSpPr>
        <p:spPr>
          <a:xfrm>
            <a:off x="5656283" y="3861048"/>
            <a:ext cx="2304256" cy="1778774"/>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 </a:t>
            </a:r>
          </a:p>
          <a:p>
            <a:pPr algn="ctr"/>
            <a:r>
              <a:rPr lang="en-GB" sz="2000" b="1" dirty="0" smtClean="0"/>
              <a:t>Personal </a:t>
            </a:r>
            <a:r>
              <a:rPr lang="en-GB" sz="2000" b="1" dirty="0"/>
              <a:t>Safety</a:t>
            </a:r>
          </a:p>
          <a:p>
            <a:pPr algn="ctr"/>
            <a:endParaRPr lang="en-GB" sz="2000" dirty="0"/>
          </a:p>
        </p:txBody>
      </p:sp>
      <p:sp>
        <p:nvSpPr>
          <p:cNvPr id="25" name="Cloud 24"/>
          <p:cNvSpPr/>
          <p:nvPr/>
        </p:nvSpPr>
        <p:spPr>
          <a:xfrm>
            <a:off x="7038939" y="673130"/>
            <a:ext cx="1942794" cy="1367940"/>
          </a:xfrm>
          <a:prstGeom prst="cloud">
            <a:avLst/>
          </a:prstGeom>
          <a:solidFill>
            <a:srgbClr val="F616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smtClean="0"/>
          </a:p>
          <a:p>
            <a:pPr algn="ctr"/>
            <a:r>
              <a:rPr lang="en-GB" sz="2000" b="1" dirty="0" smtClean="0"/>
              <a:t>Vaping</a:t>
            </a:r>
            <a:endParaRPr lang="en-GB" sz="2000" b="1" dirty="0"/>
          </a:p>
          <a:p>
            <a:pPr algn="ctr"/>
            <a:endParaRPr lang="en-GB" sz="2000" dirty="0"/>
          </a:p>
        </p:txBody>
      </p:sp>
      <p:sp>
        <p:nvSpPr>
          <p:cNvPr id="26" name="Cloud 25"/>
          <p:cNvSpPr/>
          <p:nvPr/>
        </p:nvSpPr>
        <p:spPr>
          <a:xfrm>
            <a:off x="7038939" y="2607722"/>
            <a:ext cx="2017646" cy="150627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smtClean="0"/>
          </a:p>
          <a:p>
            <a:pPr algn="ctr"/>
            <a:r>
              <a:rPr lang="en-GB" sz="2000" b="1" dirty="0" smtClean="0"/>
              <a:t>Extremism</a:t>
            </a:r>
            <a:endParaRPr lang="en-GB" sz="2000" b="1" dirty="0"/>
          </a:p>
          <a:p>
            <a:pPr algn="ctr"/>
            <a:endParaRPr lang="en-GB" sz="2000" dirty="0"/>
          </a:p>
        </p:txBody>
      </p:sp>
      <p:sp>
        <p:nvSpPr>
          <p:cNvPr id="27" name="Cloud 26"/>
          <p:cNvSpPr/>
          <p:nvPr/>
        </p:nvSpPr>
        <p:spPr>
          <a:xfrm>
            <a:off x="4590877" y="1478094"/>
            <a:ext cx="2926120" cy="1882765"/>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Scams, fraud, extortion and ‘</a:t>
            </a:r>
            <a:r>
              <a:rPr lang="en-GB" sz="2000" b="1" dirty="0" smtClean="0"/>
              <a:t>sextortion’</a:t>
            </a:r>
            <a:endParaRPr lang="en-GB" sz="2000" dirty="0"/>
          </a:p>
        </p:txBody>
      </p:sp>
    </p:spTree>
    <p:extLst>
      <p:ext uri="{BB962C8B-B14F-4D97-AF65-F5344CB8AC3E}">
        <p14:creationId xmlns:p14="http://schemas.microsoft.com/office/powerpoint/2010/main" val="768748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460375" y="0"/>
            <a:ext cx="819378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our school will teach PSHE/RSHE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296615" y="855988"/>
            <a:ext cx="8357541" cy="1399742"/>
          </a:xfrm>
          <a:prstGeom prst="rect">
            <a:avLst/>
          </a:prstGeom>
          <a:solidFill>
            <a:schemeClr val="accent3">
              <a:lumMod val="60000"/>
              <a:lumOff val="40000"/>
            </a:schemeClr>
          </a:solidFill>
        </p:spPr>
        <p:txBody>
          <a:bodyPr wrap="square">
            <a:spAutoFit/>
          </a:bodyPr>
          <a:lstStyle/>
          <a:p>
            <a:pPr algn="ctr">
              <a:lnSpc>
                <a:spcPct val="120000"/>
              </a:lnSpc>
              <a:spcBef>
                <a:spcPts val="600"/>
              </a:spcBef>
              <a:spcAft>
                <a:spcPts val="600"/>
              </a:spcAft>
            </a:pPr>
            <a:r>
              <a:rPr lang="en-GB" b="1" dirty="0">
                <a:solidFill>
                  <a:srgbClr val="002060"/>
                </a:solidFill>
              </a:rPr>
              <a:t>At </a:t>
            </a:r>
            <a:r>
              <a:rPr lang="en-GB" b="1" dirty="0" smtClean="0">
                <a:solidFill>
                  <a:srgbClr val="002060"/>
                </a:solidFill>
              </a:rPr>
              <a:t>Newchurch, PSHE </a:t>
            </a:r>
            <a:r>
              <a:rPr lang="en-GB" b="1" dirty="0">
                <a:solidFill>
                  <a:srgbClr val="002060"/>
                </a:solidFill>
              </a:rPr>
              <a:t>lessons are </a:t>
            </a:r>
            <a:r>
              <a:rPr lang="en-GB" b="1" dirty="0" smtClean="0">
                <a:solidFill>
                  <a:srgbClr val="002060"/>
                </a:solidFill>
              </a:rPr>
              <a:t>taught every week. As part of our broader Personal Development Curriculum, our Newchurch Robins </a:t>
            </a:r>
            <a:r>
              <a:rPr lang="en-GB" b="1" dirty="0">
                <a:solidFill>
                  <a:srgbClr val="002060"/>
                </a:solidFill>
              </a:rPr>
              <a:t>will also explore issues related to PSHE during assemblies, theme </a:t>
            </a:r>
            <a:r>
              <a:rPr lang="en-GB" b="1" dirty="0" smtClean="0">
                <a:solidFill>
                  <a:srgbClr val="002060"/>
                </a:solidFill>
              </a:rPr>
              <a:t>days national awareness days, science, computing and when reading texts as part of the reading curriculum .</a:t>
            </a:r>
            <a:endParaRPr lang="en-GB" b="1" dirty="0">
              <a:solidFill>
                <a:srgbClr val="002060"/>
              </a:solidFill>
            </a:endParaRPr>
          </a:p>
        </p:txBody>
      </p:sp>
      <p:sp>
        <p:nvSpPr>
          <p:cNvPr id="7" name="Rectangle 6"/>
          <p:cNvSpPr/>
          <p:nvPr/>
        </p:nvSpPr>
        <p:spPr>
          <a:xfrm>
            <a:off x="173248" y="2304767"/>
            <a:ext cx="310213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PSHE lessons…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ounded Rectangle 7"/>
          <p:cNvSpPr/>
          <p:nvPr/>
        </p:nvSpPr>
        <p:spPr>
          <a:xfrm>
            <a:off x="173248" y="2913861"/>
            <a:ext cx="1551065" cy="212042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Each class will create a working agreement or set of ground rules so the children feel comfortable to join in the lessons</a:t>
            </a:r>
            <a:endParaRPr lang="en-GB" sz="1400" b="1" dirty="0"/>
          </a:p>
        </p:txBody>
      </p:sp>
      <p:sp>
        <p:nvSpPr>
          <p:cNvPr id="10" name="Rounded Rectangle 9"/>
          <p:cNvSpPr/>
          <p:nvPr/>
        </p:nvSpPr>
        <p:spPr>
          <a:xfrm>
            <a:off x="2051720" y="2924538"/>
            <a:ext cx="1551065" cy="212042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accent3">
                    <a:lumMod val="50000"/>
                  </a:schemeClr>
                </a:solidFill>
              </a:rPr>
              <a:t>All teachers will use correct scientific language when talking about parts of the body</a:t>
            </a:r>
            <a:endParaRPr lang="en-GB" sz="1400" b="1" dirty="0">
              <a:solidFill>
                <a:schemeClr val="accent3">
                  <a:lumMod val="50000"/>
                </a:schemeClr>
              </a:solidFill>
            </a:endParaRPr>
          </a:p>
        </p:txBody>
      </p:sp>
      <p:sp>
        <p:nvSpPr>
          <p:cNvPr id="11" name="Rounded Rectangle 10"/>
          <p:cNvSpPr/>
          <p:nvPr/>
        </p:nvSpPr>
        <p:spPr>
          <a:xfrm>
            <a:off x="3796467" y="2420888"/>
            <a:ext cx="1551065" cy="125953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accent3">
                    <a:lumMod val="50000"/>
                  </a:schemeClr>
                </a:solidFill>
              </a:rPr>
              <a:t>No child will be forced to join in an activity or answer a question</a:t>
            </a:r>
            <a:endParaRPr lang="en-GB" sz="1400" b="1" dirty="0">
              <a:solidFill>
                <a:schemeClr val="accent3">
                  <a:lumMod val="50000"/>
                </a:schemeClr>
              </a:solidFill>
            </a:endParaRPr>
          </a:p>
        </p:txBody>
      </p:sp>
      <p:sp>
        <p:nvSpPr>
          <p:cNvPr id="12" name="Rounded Rectangle 11"/>
          <p:cNvSpPr/>
          <p:nvPr/>
        </p:nvSpPr>
        <p:spPr>
          <a:xfrm>
            <a:off x="3796467" y="3824848"/>
            <a:ext cx="1551065" cy="136453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Teachers have been trained to teach these lessons</a:t>
            </a:r>
            <a:endParaRPr lang="en-GB" sz="1600" b="1" dirty="0"/>
          </a:p>
        </p:txBody>
      </p:sp>
      <p:sp>
        <p:nvSpPr>
          <p:cNvPr id="13" name="Rounded Rectangle 12"/>
          <p:cNvSpPr/>
          <p:nvPr/>
        </p:nvSpPr>
        <p:spPr>
          <a:xfrm>
            <a:off x="5580112" y="2879814"/>
            <a:ext cx="1551065" cy="212042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accent3">
                    <a:lumMod val="50000"/>
                  </a:schemeClr>
                </a:solidFill>
              </a:rPr>
              <a:t>Teachers and children will not be asked to share personal experiences </a:t>
            </a:r>
            <a:endParaRPr lang="en-GB" sz="1600" b="1" dirty="0">
              <a:solidFill>
                <a:schemeClr val="accent3">
                  <a:lumMod val="50000"/>
                </a:schemeClr>
              </a:solidFill>
            </a:endParaRPr>
          </a:p>
        </p:txBody>
      </p:sp>
      <p:sp>
        <p:nvSpPr>
          <p:cNvPr id="14" name="Rounded Rectangle 13"/>
          <p:cNvSpPr/>
          <p:nvPr/>
        </p:nvSpPr>
        <p:spPr>
          <a:xfrm>
            <a:off x="7380312" y="2924538"/>
            <a:ext cx="1551065" cy="212042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All causes for concerns raised as a result of the lessons will be dealt with according to the school safeguarding policy</a:t>
            </a:r>
            <a:endParaRPr lang="en-GB" sz="1400" b="1" dirty="0"/>
          </a:p>
        </p:txBody>
      </p:sp>
    </p:spTree>
    <p:extLst>
      <p:ext uri="{BB962C8B-B14F-4D97-AF65-F5344CB8AC3E}">
        <p14:creationId xmlns:p14="http://schemas.microsoft.com/office/powerpoint/2010/main" val="357392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9387"/>
            <a:ext cx="9144000" cy="1668613"/>
          </a:xfrm>
          <a:prstGeom prst="rect">
            <a:avLst/>
          </a:prstGeom>
        </p:spPr>
      </p:pic>
      <p:sp>
        <p:nvSpPr>
          <p:cNvPr id="2" name="AutoShape 2" descr="The Ripple Effect: How Leader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ounded Rectangle 16"/>
          <p:cNvSpPr/>
          <p:nvPr/>
        </p:nvSpPr>
        <p:spPr>
          <a:xfrm>
            <a:off x="669230" y="810288"/>
            <a:ext cx="1951385" cy="4196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2500"/>
              </a:spcBef>
            </a:pPr>
            <a:r>
              <a:rPr lang="en-US" b="1" dirty="0">
                <a:solidFill>
                  <a:srgbClr val="FF0000"/>
                </a:solidFill>
              </a:rPr>
              <a:t>Planned and Progressive Curriculum</a:t>
            </a:r>
          </a:p>
          <a:p>
            <a:pPr marL="0" lvl="1" indent="0" algn="ctr">
              <a:buFont typeface="Arial" panose="020B0604020202020204" pitchFamily="34" charset="0"/>
              <a:buNone/>
            </a:pPr>
            <a:r>
              <a:rPr lang="en-US" dirty="0">
                <a:solidFill>
                  <a:schemeClr val="accent3">
                    <a:lumMod val="50000"/>
                  </a:schemeClr>
                </a:solidFill>
              </a:rPr>
              <a:t>RSHE lessons are structured progressively and age-appropriately, revisiting topics each year for gradual learning.</a:t>
            </a:r>
          </a:p>
          <a:p>
            <a:pPr algn="ctr"/>
            <a:endParaRPr lang="en-GB" dirty="0">
              <a:solidFill>
                <a:schemeClr val="accent3">
                  <a:lumMod val="50000"/>
                </a:schemeClr>
              </a:solidFill>
            </a:endParaRPr>
          </a:p>
        </p:txBody>
      </p:sp>
      <p:sp>
        <p:nvSpPr>
          <p:cNvPr id="18" name="Rounded Rectangle 17"/>
          <p:cNvSpPr/>
          <p:nvPr/>
        </p:nvSpPr>
        <p:spPr>
          <a:xfrm>
            <a:off x="2620615" y="810287"/>
            <a:ext cx="1951385" cy="41960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2500"/>
              </a:spcBef>
            </a:pPr>
            <a:r>
              <a:rPr lang="en-US" b="1" dirty="0">
                <a:solidFill>
                  <a:srgbClr val="FF0000"/>
                </a:solidFill>
              </a:rPr>
              <a:t>Inclusive and Sensitive Teaching</a:t>
            </a:r>
          </a:p>
          <a:p>
            <a:pPr marL="0" lvl="1" indent="0" algn="ctr">
              <a:buFont typeface="Arial" panose="020B0604020202020204" pitchFamily="34" charset="0"/>
              <a:buNone/>
            </a:pPr>
            <a:r>
              <a:rPr lang="en-US" dirty="0">
                <a:solidFill>
                  <a:schemeClr val="accent3">
                    <a:lumMod val="50000"/>
                  </a:schemeClr>
                </a:solidFill>
              </a:rPr>
              <a:t>Lessons are inclusive, </a:t>
            </a:r>
            <a:r>
              <a:rPr lang="en-US" dirty="0" smtClean="0">
                <a:solidFill>
                  <a:schemeClr val="accent3">
                    <a:lumMod val="50000"/>
                  </a:schemeClr>
                </a:solidFill>
              </a:rPr>
              <a:t>factual and </a:t>
            </a:r>
            <a:r>
              <a:rPr lang="en-US" dirty="0">
                <a:solidFill>
                  <a:schemeClr val="accent3">
                    <a:lumMod val="50000"/>
                  </a:schemeClr>
                </a:solidFill>
              </a:rPr>
              <a:t>sensitive, ensuring all children feel safe and respected during learning.</a:t>
            </a:r>
          </a:p>
          <a:p>
            <a:pPr algn="ctr"/>
            <a:endParaRPr lang="en-GB" dirty="0">
              <a:solidFill>
                <a:schemeClr val="accent3">
                  <a:lumMod val="50000"/>
                </a:schemeClr>
              </a:solidFill>
            </a:endParaRPr>
          </a:p>
        </p:txBody>
      </p:sp>
      <p:sp>
        <p:nvSpPr>
          <p:cNvPr id="19" name="Rounded Rectangle 18"/>
          <p:cNvSpPr/>
          <p:nvPr/>
        </p:nvSpPr>
        <p:spPr>
          <a:xfrm>
            <a:off x="4600382" y="810288"/>
            <a:ext cx="1951385" cy="41960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2500"/>
              </a:spcBef>
            </a:pPr>
            <a:r>
              <a:rPr lang="en-US" b="1" dirty="0">
                <a:solidFill>
                  <a:srgbClr val="FF0000"/>
                </a:solidFill>
              </a:rPr>
              <a:t>Varied Teaching Methods</a:t>
            </a:r>
          </a:p>
          <a:p>
            <a:pPr marL="0" lvl="1" indent="0" algn="ctr">
              <a:buFont typeface="Arial" panose="020B0604020202020204" pitchFamily="34" charset="0"/>
              <a:buNone/>
            </a:pPr>
            <a:r>
              <a:rPr lang="en-US" dirty="0">
                <a:solidFill>
                  <a:schemeClr val="accent3">
                    <a:lumMod val="50000"/>
                  </a:schemeClr>
                </a:solidFill>
              </a:rPr>
              <a:t>Teachers use stories, discussions, </a:t>
            </a:r>
            <a:r>
              <a:rPr lang="en-US" dirty="0" smtClean="0">
                <a:solidFill>
                  <a:schemeClr val="accent3">
                    <a:lumMod val="50000"/>
                  </a:schemeClr>
                </a:solidFill>
              </a:rPr>
              <a:t>activities </a:t>
            </a:r>
            <a:r>
              <a:rPr lang="en-US" dirty="0">
                <a:solidFill>
                  <a:schemeClr val="accent3">
                    <a:lumMod val="50000"/>
                  </a:schemeClr>
                </a:solidFill>
              </a:rPr>
              <a:t>and reflection to engage pupils meaningfully with RSHE content.</a:t>
            </a:r>
          </a:p>
          <a:p>
            <a:pPr algn="ctr"/>
            <a:endParaRPr lang="en-GB" dirty="0">
              <a:solidFill>
                <a:schemeClr val="accent3">
                  <a:lumMod val="50000"/>
                </a:schemeClr>
              </a:solidFill>
            </a:endParaRPr>
          </a:p>
        </p:txBody>
      </p:sp>
      <p:sp>
        <p:nvSpPr>
          <p:cNvPr id="20" name="Rounded Rectangle 19"/>
          <p:cNvSpPr/>
          <p:nvPr/>
        </p:nvSpPr>
        <p:spPr>
          <a:xfrm>
            <a:off x="6551767" y="810288"/>
            <a:ext cx="1951385" cy="419605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2500"/>
              </a:spcBef>
            </a:pPr>
            <a:r>
              <a:rPr lang="en-US" b="1" dirty="0">
                <a:solidFill>
                  <a:srgbClr val="FF0000"/>
                </a:solidFill>
              </a:rPr>
              <a:t>Safeguarding and Respectful Environment</a:t>
            </a:r>
          </a:p>
          <a:p>
            <a:pPr marL="0" lvl="1" indent="0" algn="ctr">
              <a:buFont typeface="Arial" panose="020B0604020202020204" pitchFamily="34" charset="0"/>
              <a:buNone/>
            </a:pPr>
            <a:r>
              <a:rPr lang="en-US" dirty="0">
                <a:solidFill>
                  <a:schemeClr val="accent3">
                    <a:lumMod val="50000"/>
                  </a:schemeClr>
                </a:solidFill>
              </a:rPr>
              <a:t>Safeguarding is embedded with clear rules on confidentiality, respectful </a:t>
            </a:r>
            <a:r>
              <a:rPr lang="en-US" dirty="0" smtClean="0">
                <a:solidFill>
                  <a:schemeClr val="accent3">
                    <a:lumMod val="50000"/>
                  </a:schemeClr>
                </a:solidFill>
              </a:rPr>
              <a:t>listening </a:t>
            </a:r>
            <a:r>
              <a:rPr lang="en-US" dirty="0">
                <a:solidFill>
                  <a:schemeClr val="accent3">
                    <a:lumMod val="50000"/>
                  </a:schemeClr>
                </a:solidFill>
              </a:rPr>
              <a:t>and appropriate handling of questions.</a:t>
            </a:r>
          </a:p>
          <a:p>
            <a:pPr algn="ctr"/>
            <a:endParaRPr lang="en-GB" dirty="0"/>
          </a:p>
        </p:txBody>
      </p:sp>
      <p:sp>
        <p:nvSpPr>
          <p:cNvPr id="21" name="Rectangle 20"/>
          <p:cNvSpPr/>
          <p:nvPr/>
        </p:nvSpPr>
        <p:spPr>
          <a:xfrm>
            <a:off x="460375" y="0"/>
            <a:ext cx="819378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our school will teach PSHE/RSHE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04727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2280</TotalTime>
  <Words>5102</Words>
  <Application>Microsoft Office PowerPoint</Application>
  <PresentationFormat>On-screen Show (4:3)</PresentationFormat>
  <Paragraphs>345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Narraway</dc:creator>
  <cp:lastModifiedBy>Jayne</cp:lastModifiedBy>
  <cp:revision>193</cp:revision>
  <dcterms:created xsi:type="dcterms:W3CDTF">2014-09-14T08:45:36Z</dcterms:created>
  <dcterms:modified xsi:type="dcterms:W3CDTF">2026-05-28T15:56:10Z</dcterms:modified>
</cp:coreProperties>
</file>