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69" r:id="rId5"/>
    <p:sldId id="270" r:id="rId6"/>
    <p:sldId id="271" r:id="rId7"/>
    <p:sldId id="268" r:id="rId8"/>
    <p:sldId id="259" r:id="rId9"/>
    <p:sldId id="260" r:id="rId10"/>
    <p:sldId id="261" r:id="rId11"/>
    <p:sldId id="266" r:id="rId12"/>
    <p:sldId id="262" r:id="rId13"/>
    <p:sldId id="263" r:id="rId14"/>
    <p:sldId id="264"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omic Sans MS" panose="030F0702030302020204" pitchFamily="66" charset="0"/>
      <p:regular r:id="rId21"/>
      <p:bold r:id="rId22"/>
      <p:italic r:id="rId23"/>
      <p:boldItalic r:id="rId24"/>
    </p:embeddedFont>
    <p:embeddedFont>
      <p:font typeface="Ribeye"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7lAt2X7CyOJUlLYNQWgbiwXnq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2986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48811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425612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904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74707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52648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33936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01771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8652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10012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74400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1792288" y="612775"/>
            <a:ext cx="5486400" cy="4114800"/>
          </a:xfrm>
          <a:prstGeom prst="rect">
            <a:avLst/>
          </a:prstGeom>
          <a:noFill/>
          <a:ln>
            <a:noFill/>
          </a:ln>
        </p:spPr>
      </p:sp>
      <p:sp>
        <p:nvSpPr>
          <p:cNvPr id="68" name="Google Shape;68;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7B4E4"/>
            </a:gs>
            <a:gs pos="50000">
              <a:srgbClr val="BFCFEC"/>
            </a:gs>
            <a:gs pos="100000">
              <a:srgbClr val="E0E8F4"/>
            </a:gs>
          </a:gsLst>
          <a:lin ang="5400000" scaled="0"/>
        </a:gra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hyperlink" Target="http://www.google.co.uk/url?sa=i&amp;rct=j&amp;q=&amp;esrc=s&amp;source=images&amp;cd=&amp;cad=rja&amp;uact=8&amp;ved=0ahUKEwjc1Kb0ppLZAhXHY8AKHZ4IBo0QjRwIBw&amp;url=http://eracreditservices.com/2017/06/credit-repair-companies/&amp;psig=AOvVaw2RGitjMHgpAcuGApM9KM54&amp;ust=151804135364446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90" name="Google Shape;90;p1"/>
          <p:cNvSpPr/>
          <p:nvPr/>
        </p:nvSpPr>
        <p:spPr>
          <a:xfrm>
            <a:off x="1464351" y="404664"/>
            <a:ext cx="6070894" cy="50167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dirty="0">
                <a:solidFill>
                  <a:srgbClr val="FC7876"/>
                </a:solidFill>
                <a:latin typeface="Ribeye"/>
                <a:ea typeface="Ribeye"/>
                <a:cs typeface="Ribeye"/>
                <a:sym typeface="Ribeye"/>
              </a:rPr>
              <a:t>Year 2 </a:t>
            </a:r>
            <a:endParaRPr dirty="0"/>
          </a:p>
          <a:p>
            <a:pPr marL="0" marR="0" lvl="0" indent="0" algn="ctr" rtl="0">
              <a:spcBef>
                <a:spcPts val="0"/>
              </a:spcBef>
              <a:spcAft>
                <a:spcPts val="0"/>
              </a:spcAft>
              <a:buNone/>
            </a:pPr>
            <a:endParaRPr sz="4000" b="1" i="0" u="none" strike="noStrike" cap="none" dirty="0">
              <a:solidFill>
                <a:srgbClr val="FC7876"/>
              </a:solidFill>
              <a:latin typeface="Ribeye"/>
              <a:ea typeface="Ribeye"/>
              <a:cs typeface="Ribeye"/>
              <a:sym typeface="Ribeye"/>
            </a:endParaRPr>
          </a:p>
          <a:p>
            <a:pPr marL="0" marR="0" lvl="0" indent="0" algn="ctr" rtl="0">
              <a:spcBef>
                <a:spcPts val="0"/>
              </a:spcBef>
              <a:spcAft>
                <a:spcPts val="0"/>
              </a:spcAft>
              <a:buNone/>
            </a:pPr>
            <a:endParaRPr sz="4000" b="1" i="0" u="none" strike="noStrike" cap="none" dirty="0">
              <a:solidFill>
                <a:srgbClr val="FC7876"/>
              </a:solidFill>
              <a:latin typeface="Ribeye"/>
              <a:ea typeface="Ribeye"/>
              <a:cs typeface="Ribeye"/>
              <a:sym typeface="Ribeye"/>
            </a:endParaRPr>
          </a:p>
          <a:p>
            <a:pPr marL="0" marR="0" lvl="0" indent="0" algn="ctr" rtl="0">
              <a:spcBef>
                <a:spcPts val="0"/>
              </a:spcBef>
              <a:spcAft>
                <a:spcPts val="0"/>
              </a:spcAft>
              <a:buNone/>
            </a:pPr>
            <a:endParaRPr sz="4000" b="1" i="0" u="none" strike="noStrike" cap="none" dirty="0">
              <a:solidFill>
                <a:srgbClr val="FC7876"/>
              </a:solidFill>
              <a:latin typeface="Ribeye"/>
              <a:ea typeface="Ribeye"/>
              <a:cs typeface="Ribeye"/>
              <a:sym typeface="Ribeye"/>
            </a:endParaRPr>
          </a:p>
          <a:p>
            <a:pPr marL="0" marR="0" lvl="0" indent="0" algn="ctr" rtl="0">
              <a:spcBef>
                <a:spcPts val="0"/>
              </a:spcBef>
              <a:spcAft>
                <a:spcPts val="0"/>
              </a:spcAft>
              <a:buNone/>
            </a:pPr>
            <a:endParaRPr sz="4000" b="1" i="0" u="none" strike="noStrike" cap="none" dirty="0">
              <a:solidFill>
                <a:srgbClr val="FC7876"/>
              </a:solidFill>
              <a:latin typeface="Ribeye"/>
              <a:ea typeface="Ribeye"/>
              <a:cs typeface="Ribeye"/>
              <a:sym typeface="Ribeye"/>
            </a:endParaRPr>
          </a:p>
          <a:p>
            <a:pPr marL="0" marR="0" lvl="0" indent="0" algn="ctr" rtl="0">
              <a:spcBef>
                <a:spcPts val="0"/>
              </a:spcBef>
              <a:spcAft>
                <a:spcPts val="0"/>
              </a:spcAft>
              <a:buNone/>
            </a:pPr>
            <a:endParaRPr sz="4000" b="1" i="0" u="none" strike="noStrike" cap="none" dirty="0">
              <a:solidFill>
                <a:srgbClr val="FC7876"/>
              </a:solidFill>
              <a:latin typeface="Ribeye"/>
              <a:ea typeface="Ribeye"/>
              <a:cs typeface="Ribeye"/>
              <a:sym typeface="Ribeye"/>
            </a:endParaRPr>
          </a:p>
          <a:p>
            <a:pPr marL="0" marR="0" lvl="0" indent="0" algn="ctr" rtl="0">
              <a:spcBef>
                <a:spcPts val="0"/>
              </a:spcBef>
              <a:spcAft>
                <a:spcPts val="0"/>
              </a:spcAft>
              <a:buNone/>
            </a:pPr>
            <a:r>
              <a:rPr lang="en-GB" sz="4000" b="1" i="0" u="none" strike="noStrike" cap="none" dirty="0" err="1">
                <a:solidFill>
                  <a:srgbClr val="FC7876"/>
                </a:solidFill>
                <a:latin typeface="Ribeye"/>
                <a:ea typeface="Ribeye"/>
                <a:cs typeface="Ribeye"/>
                <a:sym typeface="Ribeye"/>
              </a:rPr>
              <a:t>Burwardsley</a:t>
            </a:r>
            <a:r>
              <a:rPr lang="en-GB" sz="4000" b="1" i="0" u="none" strike="noStrike" cap="none" dirty="0">
                <a:solidFill>
                  <a:srgbClr val="FC7876"/>
                </a:solidFill>
                <a:latin typeface="Ribeye"/>
                <a:ea typeface="Ribeye"/>
                <a:cs typeface="Ribeye"/>
                <a:sym typeface="Ribeye"/>
              </a:rPr>
              <a:t> July </a:t>
            </a:r>
            <a:r>
              <a:rPr lang="en-GB" sz="4000" b="1" i="0" u="none" strike="noStrike" cap="none" dirty="0" smtClean="0">
                <a:solidFill>
                  <a:srgbClr val="FC7876"/>
                </a:solidFill>
                <a:latin typeface="Ribeye"/>
                <a:ea typeface="Ribeye"/>
                <a:cs typeface="Ribeye"/>
                <a:sym typeface="Ribeye"/>
              </a:rPr>
              <a:t>2026</a:t>
            </a:r>
            <a:endParaRPr sz="4000" b="1" i="0" u="none" strike="noStrike" cap="none" dirty="0">
              <a:solidFill>
                <a:srgbClr val="FC7876"/>
              </a:solidFill>
              <a:latin typeface="Ribeye"/>
              <a:ea typeface="Ribeye"/>
              <a:cs typeface="Ribeye"/>
              <a:sym typeface="Ribeye"/>
            </a:endParaRPr>
          </a:p>
        </p:txBody>
      </p:sp>
      <p:pic>
        <p:nvPicPr>
          <p:cNvPr id="91" name="Google Shape;91;p1"/>
          <p:cNvPicPr preferRelativeResize="0"/>
          <p:nvPr/>
        </p:nvPicPr>
        <p:blipFill rotWithShape="1">
          <a:blip r:embed="rId4">
            <a:alphaModFix/>
          </a:blip>
          <a:srcRect/>
          <a:stretch/>
        </p:blipFill>
        <p:spPr>
          <a:xfrm>
            <a:off x="3131840" y="1196752"/>
            <a:ext cx="2736304" cy="280374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6"/>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40" name="Google Shape;140;p6"/>
          <p:cNvSpPr/>
          <p:nvPr/>
        </p:nvSpPr>
        <p:spPr>
          <a:xfrm>
            <a:off x="766618" y="260648"/>
            <a:ext cx="716741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dirty="0">
                <a:solidFill>
                  <a:srgbClr val="FC7876"/>
                </a:solidFill>
                <a:latin typeface="Ribeye"/>
                <a:ea typeface="Ribeye"/>
                <a:cs typeface="Ribeye"/>
                <a:sym typeface="Ribeye"/>
              </a:rPr>
              <a:t>What shall we pack?</a:t>
            </a:r>
            <a:endParaRPr sz="4400" b="1" dirty="0">
              <a:solidFill>
                <a:srgbClr val="FC7876"/>
              </a:solidFill>
              <a:latin typeface="Ribeye"/>
              <a:ea typeface="Ribeye"/>
              <a:cs typeface="Ribeye"/>
              <a:sym typeface="Ribeye"/>
            </a:endParaRPr>
          </a:p>
        </p:txBody>
      </p:sp>
      <p:sp>
        <p:nvSpPr>
          <p:cNvPr id="141" name="Google Shape;141;p6"/>
          <p:cNvSpPr txBox="1"/>
          <p:nvPr/>
        </p:nvSpPr>
        <p:spPr>
          <a:xfrm>
            <a:off x="375179" y="1095959"/>
            <a:ext cx="8208912" cy="52014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002060"/>
                </a:solidFill>
                <a:latin typeface="Calibri"/>
                <a:ea typeface="Calibri"/>
                <a:cs typeface="Calibri"/>
                <a:sym typeface="Calibri"/>
              </a:rPr>
              <a:t>When packing your case, you may want to consider the following:</a:t>
            </a:r>
            <a:endParaRPr dirty="0"/>
          </a:p>
          <a:p>
            <a:pPr marL="342900" marR="0" lvl="0" indent="-215900" algn="l" rtl="0">
              <a:spcBef>
                <a:spcPts val="0"/>
              </a:spcBef>
              <a:spcAft>
                <a:spcPts val="0"/>
              </a:spcAft>
              <a:buClr>
                <a:schemeClr val="dk1"/>
              </a:buClr>
              <a:buSzPts val="2000"/>
              <a:buFont typeface="Arial"/>
              <a:buNone/>
            </a:pPr>
            <a:endParaRPr sz="2000" dirty="0">
              <a:solidFill>
                <a:srgbClr val="002060"/>
              </a:solidFill>
              <a:latin typeface="Calibri"/>
              <a:ea typeface="Calibri"/>
              <a:cs typeface="Calibri"/>
              <a:sym typeface="Calibri"/>
            </a:endParaRPr>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Comfortable clothing for each day joggers, leggings, t-shirts, hoodies, etc. </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Comfortable trainers, wellies in case of wet weather</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Waterproof coat</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Hoodie or fleece in case of cold weather</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Underwear, including spares</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Sleepwear</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Toiletries including a toothbrush, toothpaste, brush and hair ties and a small towel </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Indoor shoes/slippers</a:t>
            </a:r>
            <a:endParaRPr dirty="0"/>
          </a:p>
          <a:p>
            <a:pPr marL="342900" marR="0" lvl="0" indent="-342900" algn="l" rtl="0">
              <a:spcBef>
                <a:spcPts val="0"/>
              </a:spcBef>
              <a:spcAft>
                <a:spcPts val="0"/>
              </a:spcAft>
              <a:buClr>
                <a:srgbClr val="002060"/>
              </a:buClr>
              <a:buSzPts val="2000"/>
              <a:buFont typeface="Arial"/>
              <a:buChar char="•"/>
            </a:pPr>
            <a:r>
              <a:rPr lang="en-GB" sz="2000" dirty="0">
                <a:solidFill>
                  <a:srgbClr val="002060"/>
                </a:solidFill>
                <a:latin typeface="Calibri"/>
                <a:ea typeface="Calibri"/>
                <a:cs typeface="Calibri"/>
                <a:sym typeface="Calibri"/>
              </a:rPr>
              <a:t>Children may also bring </a:t>
            </a:r>
            <a:r>
              <a:rPr lang="en-GB" sz="2000" b="1" dirty="0">
                <a:solidFill>
                  <a:srgbClr val="002060"/>
                </a:solidFill>
                <a:latin typeface="Calibri"/>
                <a:ea typeface="Calibri"/>
                <a:cs typeface="Calibri"/>
                <a:sym typeface="Calibri"/>
              </a:rPr>
              <a:t>one</a:t>
            </a:r>
            <a:r>
              <a:rPr lang="en-GB" sz="2000" dirty="0">
                <a:solidFill>
                  <a:srgbClr val="002060"/>
                </a:solidFill>
                <a:latin typeface="Calibri"/>
                <a:ea typeface="Calibri"/>
                <a:cs typeface="Calibri"/>
                <a:sym typeface="Calibri"/>
              </a:rPr>
              <a:t> comfort item with them, for example a pillow or teddy bear. </a:t>
            </a:r>
            <a:endParaRPr dirty="0"/>
          </a:p>
          <a:p>
            <a:pPr marL="457200" marR="0" lvl="0" indent="-330200" algn="l" rtl="0">
              <a:spcBef>
                <a:spcPts val="0"/>
              </a:spcBef>
              <a:spcAft>
                <a:spcPts val="0"/>
              </a:spcAft>
              <a:buClr>
                <a:schemeClr val="dk1"/>
              </a:buClr>
              <a:buSzPts val="2000"/>
              <a:buFont typeface="Arial"/>
              <a:buNone/>
            </a:pPr>
            <a:endParaRPr sz="2000" dirty="0">
              <a:solidFill>
                <a:srgbClr val="002060"/>
              </a:solidFill>
              <a:latin typeface="Calibri"/>
              <a:ea typeface="Calibri"/>
              <a:cs typeface="Calibri"/>
              <a:sym typeface="Calibri"/>
            </a:endParaRPr>
          </a:p>
          <a:p>
            <a:pPr marL="457200" marR="0" lvl="0" indent="-292100" algn="l" rtl="0">
              <a:spcBef>
                <a:spcPts val="0"/>
              </a:spcBef>
              <a:spcAft>
                <a:spcPts val="0"/>
              </a:spcAft>
              <a:buClr>
                <a:schemeClr val="dk1"/>
              </a:buClr>
              <a:buSzPts val="2600"/>
              <a:buFont typeface="Arial"/>
              <a:buNone/>
            </a:pPr>
            <a:endParaRPr sz="2600" dirty="0">
              <a:solidFill>
                <a:srgbClr val="002060"/>
              </a:solidFill>
              <a:latin typeface="Calibri"/>
              <a:ea typeface="Calibri"/>
              <a:cs typeface="Calibri"/>
              <a:sym typeface="Calibri"/>
            </a:endParaRPr>
          </a:p>
          <a:p>
            <a:pPr marL="457200" marR="0" lvl="0" indent="-292100" algn="l" rtl="0">
              <a:spcBef>
                <a:spcPts val="0"/>
              </a:spcBef>
              <a:spcAft>
                <a:spcPts val="0"/>
              </a:spcAft>
              <a:buClr>
                <a:schemeClr val="dk1"/>
              </a:buClr>
              <a:buSzPts val="2600"/>
              <a:buFont typeface="Arial"/>
              <a:buNone/>
            </a:pPr>
            <a:endParaRPr sz="2600" dirty="0">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9;p6"/>
          <p:cNvSpPr/>
          <p:nvPr/>
        </p:nvSpPr>
        <p:spPr>
          <a:xfrm>
            <a:off x="2508847" y="996403"/>
            <a:ext cx="4205135" cy="746328"/>
          </a:xfrm>
          <a:prstGeom prst="rect">
            <a:avLst/>
          </a:prstGeom>
          <a:noFill/>
          <a:ln>
            <a:noFill/>
          </a:ln>
        </p:spPr>
        <p:txBody>
          <a:bodyPr spcFirstLastPara="1" wrap="square" lIns="68569" tIns="34275" rIns="68569" bIns="34275" anchor="t" anchorCtr="0">
            <a:spAutoFit/>
          </a:bodyPr>
          <a:lstStyle/>
          <a:p>
            <a:pPr algn="ctr">
              <a:buSzPts val="3200"/>
            </a:pPr>
            <a:r>
              <a:rPr lang="en-GB" sz="4400" b="1" dirty="0">
                <a:solidFill>
                  <a:srgbClr val="FF0000"/>
                </a:solidFill>
                <a:latin typeface="Ribeye" panose="020B0604020202020204" charset="0"/>
                <a:ea typeface="Calibri"/>
                <a:cs typeface="Calibri"/>
                <a:sym typeface="Calibri"/>
              </a:rPr>
              <a:t>Medication</a:t>
            </a:r>
            <a:endParaRPr sz="4400" b="1" dirty="0">
              <a:solidFill>
                <a:srgbClr val="FF0000"/>
              </a:solidFill>
              <a:latin typeface="Ribeye" panose="020B0604020202020204" charset="0"/>
              <a:ea typeface="Calibri"/>
              <a:cs typeface="Calibri"/>
              <a:sym typeface="Calibri"/>
            </a:endParaRPr>
          </a:p>
        </p:txBody>
      </p:sp>
      <p:sp>
        <p:nvSpPr>
          <p:cNvPr id="5" name="TextBox 4"/>
          <p:cNvSpPr txBox="1"/>
          <p:nvPr/>
        </p:nvSpPr>
        <p:spPr>
          <a:xfrm>
            <a:off x="789709" y="1827068"/>
            <a:ext cx="7543800" cy="2246769"/>
          </a:xfrm>
          <a:prstGeom prst="rect">
            <a:avLst/>
          </a:prstGeom>
          <a:noFill/>
        </p:spPr>
        <p:txBody>
          <a:bodyPr wrap="square" rtlCol="0">
            <a:sp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If your child requires medication, inhalers </a:t>
            </a:r>
            <a:r>
              <a:rPr lang="en-GB" sz="2000" dirty="0" err="1">
                <a:latin typeface="Calibri" panose="020F0502020204030204" pitchFamily="34" charset="0"/>
                <a:ea typeface="Calibri" panose="020F0502020204030204" pitchFamily="34" charset="0"/>
                <a:cs typeface="Calibri" panose="020F0502020204030204" pitchFamily="34" charset="0"/>
              </a:rPr>
              <a:t>etc</a:t>
            </a:r>
            <a:r>
              <a:rPr lang="en-GB" sz="2000" dirty="0">
                <a:latin typeface="Calibri" panose="020F0502020204030204" pitchFamily="34" charset="0"/>
                <a:ea typeface="Calibri" panose="020F0502020204030204" pitchFamily="34" charset="0"/>
                <a:cs typeface="Calibri" panose="020F0502020204030204" pitchFamily="34" charset="0"/>
              </a:rPr>
              <a:t> during their stay, staff will ensure that this is administered to your child at the correct times.</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In order to support staff in this, all medicines MUST to be handed into the office in the morning of the trip.  Accompanying the medicine you hand in will be a form to complete on which you will state the name of the medicine, dosages and times to be administered. </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MEDICINE definition and meaning | Collins English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899" y="4544869"/>
            <a:ext cx="2820482" cy="204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48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7"/>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48" name="Google Shape;148;p7"/>
          <p:cNvSpPr/>
          <p:nvPr/>
        </p:nvSpPr>
        <p:spPr>
          <a:xfrm>
            <a:off x="179512" y="274290"/>
            <a:ext cx="836412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cap="none" dirty="0">
                <a:solidFill>
                  <a:srgbClr val="FC7876"/>
                </a:solidFill>
                <a:latin typeface="Ribeye"/>
                <a:ea typeface="Ribeye"/>
                <a:cs typeface="Ribeye"/>
                <a:sym typeface="Ribeye"/>
              </a:rPr>
              <a:t>Conduct and expectations</a:t>
            </a:r>
            <a:endParaRPr dirty="0"/>
          </a:p>
        </p:txBody>
      </p:sp>
      <p:sp>
        <p:nvSpPr>
          <p:cNvPr id="149" name="Google Shape;149;p7"/>
          <p:cNvSpPr txBox="1"/>
          <p:nvPr/>
        </p:nvSpPr>
        <p:spPr>
          <a:xfrm>
            <a:off x="179512" y="1268760"/>
            <a:ext cx="8208912"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dk1"/>
                </a:solidFill>
                <a:latin typeface="Calibri"/>
                <a:ea typeface="Calibri"/>
                <a:cs typeface="Calibri"/>
                <a:sym typeface="Calibri"/>
              </a:rPr>
              <a:t>As is always stated to the children during any activities, both on and off school site, we are representing Newchurch and our core values must remain at the heart of what we do.  There will be times when we might mix with other schools and members of the public. The children will be supervised at all times, however, we will expect appropriate behaviour during the trip. The children are going with staff that they know so if there are any issues they know they can come and inform us.  Maintaining acceptable levels of behaviour (related to the physical and emotional safety for everyone) is essential. In extreme circumstances, individuals whose behaviour places themselves or others in danger or effects the safe learning environment for others may be excluded from participation.</a:t>
            </a:r>
            <a:endParaRPr sz="2000" dirty="0">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8"/>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56" name="Google Shape;156;p8"/>
          <p:cNvSpPr/>
          <p:nvPr/>
        </p:nvSpPr>
        <p:spPr>
          <a:xfrm>
            <a:off x="3315893" y="274290"/>
            <a:ext cx="2512227"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cap="none">
                <a:solidFill>
                  <a:srgbClr val="FC7876"/>
                </a:solidFill>
                <a:latin typeface="Ribeye"/>
                <a:ea typeface="Ribeye"/>
                <a:cs typeface="Ribeye"/>
                <a:sym typeface="Ribeye"/>
              </a:rPr>
              <a:t>Contact </a:t>
            </a:r>
            <a:endParaRPr/>
          </a:p>
        </p:txBody>
      </p:sp>
      <p:sp>
        <p:nvSpPr>
          <p:cNvPr id="157" name="Google Shape;157;p8"/>
          <p:cNvSpPr txBox="1"/>
          <p:nvPr/>
        </p:nvSpPr>
        <p:spPr>
          <a:xfrm>
            <a:off x="179512" y="1628800"/>
            <a:ext cx="856895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1"/>
                </a:solidFill>
                <a:latin typeface="Calibri"/>
                <a:ea typeface="Calibri"/>
                <a:cs typeface="Calibri"/>
                <a:sym typeface="Calibri"/>
              </a:rPr>
              <a:t>Keep an eye on Twitter and Facebook for updates on what we are up to and the activities children are taking part in.  </a:t>
            </a:r>
            <a:endParaRPr sz="2000" dirty="0">
              <a:solidFill>
                <a:srgbClr val="002060"/>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2724727" y="2698865"/>
            <a:ext cx="3703781" cy="20767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65" name="Google Shape;165;p9"/>
          <p:cNvSpPr/>
          <p:nvPr/>
        </p:nvSpPr>
        <p:spPr>
          <a:xfrm>
            <a:off x="4479635" y="-2508367"/>
            <a:ext cx="184730" cy="501675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rgbClr val="FF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2000"/>
              <a:buFont typeface="Calibri"/>
              <a:buNone/>
            </a:pPr>
            <a:endParaRPr sz="2000">
              <a:solidFill>
                <a:srgbClr val="FF0000"/>
              </a:solidFill>
              <a:latin typeface="Comic Sans MS"/>
              <a:ea typeface="Comic Sans MS"/>
              <a:cs typeface="Comic Sans MS"/>
              <a:sym typeface="Comic Sans MS"/>
            </a:endParaRPr>
          </a:p>
        </p:txBody>
      </p:sp>
      <p:pic>
        <p:nvPicPr>
          <p:cNvPr id="166" name="Google Shape;166;p9" descr="Related image">
            <a:hlinkClick r:id="rId4"/>
          </p:cNvPr>
          <p:cNvPicPr preferRelativeResize="0"/>
          <p:nvPr/>
        </p:nvPicPr>
        <p:blipFill rotWithShape="1">
          <a:blip r:embed="rId5">
            <a:alphaModFix/>
          </a:blip>
          <a:srcRect/>
          <a:stretch/>
        </p:blipFill>
        <p:spPr>
          <a:xfrm>
            <a:off x="611560" y="620688"/>
            <a:ext cx="7810500" cy="390525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p:nvPr/>
        </p:nvSpPr>
        <p:spPr>
          <a:xfrm>
            <a:off x="115449" y="2196671"/>
            <a:ext cx="7855534" cy="281650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3449251" y="1919702"/>
            <a:ext cx="1731023"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a:solidFill>
                  <a:srgbClr val="002060"/>
                </a:solidFill>
                <a:latin typeface="Calibri"/>
                <a:ea typeface="Calibri"/>
                <a:cs typeface="Calibri"/>
                <a:sym typeface="Calibri"/>
              </a:rPr>
              <a:t>Newchurch Staff</a:t>
            </a:r>
            <a:endParaRPr sz="1350" b="0" i="0" u="none" strike="noStrike" cap="none">
              <a:solidFill>
                <a:srgbClr val="002060"/>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l="48275" t="11421" r="32833" b="40031"/>
          <a:stretch/>
        </p:blipFill>
        <p:spPr>
          <a:xfrm>
            <a:off x="2043762" y="2389649"/>
            <a:ext cx="1669256" cy="1951756"/>
          </a:xfrm>
          <a:prstGeom prst="rect">
            <a:avLst/>
          </a:prstGeom>
          <a:noFill/>
          <a:ln>
            <a:noFill/>
          </a:ln>
        </p:spPr>
      </p:pic>
      <p:sp>
        <p:nvSpPr>
          <p:cNvPr id="100" name="Google Shape;100;p2"/>
          <p:cNvSpPr txBox="1"/>
          <p:nvPr/>
        </p:nvSpPr>
        <p:spPr>
          <a:xfrm>
            <a:off x="1819440" y="4558297"/>
            <a:ext cx="2137258"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dirty="0">
                <a:solidFill>
                  <a:srgbClr val="002060"/>
                </a:solidFill>
                <a:latin typeface="Calibri"/>
                <a:ea typeface="Calibri"/>
                <a:cs typeface="Calibri"/>
                <a:sym typeface="Calibri"/>
              </a:rPr>
              <a:t>Mrs Sizer</a:t>
            </a:r>
            <a:endParaRPr sz="1350" b="0" i="0" u="none" strike="noStrike" cap="none" dirty="0">
              <a:solidFill>
                <a:srgbClr val="002060"/>
              </a:solidFill>
              <a:latin typeface="Calibri"/>
              <a:ea typeface="Calibri"/>
              <a:cs typeface="Calibri"/>
              <a:sym typeface="Calibri"/>
            </a:endParaRPr>
          </a:p>
        </p:txBody>
      </p:sp>
      <p:sp>
        <p:nvSpPr>
          <p:cNvPr id="102" name="Google Shape;102;p2"/>
          <p:cNvSpPr txBox="1"/>
          <p:nvPr/>
        </p:nvSpPr>
        <p:spPr>
          <a:xfrm>
            <a:off x="3158379" y="4538806"/>
            <a:ext cx="2137258"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dirty="0" smtClean="0">
                <a:solidFill>
                  <a:srgbClr val="002060"/>
                </a:solidFill>
                <a:latin typeface="Calibri"/>
                <a:ea typeface="Calibri"/>
                <a:cs typeface="Calibri"/>
                <a:sym typeface="Calibri"/>
              </a:rPr>
              <a:t> </a:t>
            </a:r>
            <a:endParaRPr sz="1350" b="0" i="0" u="none" strike="noStrike" cap="none" dirty="0">
              <a:solidFill>
                <a:srgbClr val="002060"/>
              </a:solidFill>
              <a:latin typeface="Calibri"/>
              <a:ea typeface="Calibri"/>
              <a:cs typeface="Calibri"/>
              <a:sym typeface="Calibri"/>
            </a:endParaRPr>
          </a:p>
        </p:txBody>
      </p:sp>
      <p:sp>
        <p:nvSpPr>
          <p:cNvPr id="104" name="Google Shape;104;p2"/>
          <p:cNvSpPr txBox="1"/>
          <p:nvPr/>
        </p:nvSpPr>
        <p:spPr>
          <a:xfrm>
            <a:off x="5385636" y="4524084"/>
            <a:ext cx="2137258"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dirty="0">
                <a:solidFill>
                  <a:srgbClr val="002060"/>
                </a:solidFill>
                <a:latin typeface="Calibri"/>
                <a:ea typeface="Calibri"/>
                <a:cs typeface="Calibri"/>
                <a:sym typeface="Calibri"/>
              </a:rPr>
              <a:t>Mr Boon </a:t>
            </a:r>
            <a:endParaRPr sz="1350" b="0" i="0" u="none" strike="noStrike" cap="none" dirty="0">
              <a:solidFill>
                <a:srgbClr val="002060"/>
              </a:solidFill>
              <a:latin typeface="Calibri"/>
              <a:ea typeface="Calibri"/>
              <a:cs typeface="Calibri"/>
              <a:sym typeface="Calibri"/>
            </a:endParaRPr>
          </a:p>
        </p:txBody>
      </p:sp>
      <p:sp>
        <p:nvSpPr>
          <p:cNvPr id="105" name="Google Shape;105;p2"/>
          <p:cNvSpPr/>
          <p:nvPr/>
        </p:nvSpPr>
        <p:spPr>
          <a:xfrm>
            <a:off x="626976" y="333073"/>
            <a:ext cx="789004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i="0" u="none" strike="noStrike" cap="none">
                <a:solidFill>
                  <a:srgbClr val="FC7876"/>
                </a:solidFill>
                <a:latin typeface="Ribeye"/>
                <a:ea typeface="Ribeye"/>
                <a:cs typeface="Ribeye"/>
                <a:sym typeface="Ribeye"/>
              </a:rPr>
              <a:t>Who?</a:t>
            </a:r>
            <a:endParaRPr/>
          </a:p>
        </p:txBody>
      </p:sp>
      <p:sp>
        <p:nvSpPr>
          <p:cNvPr id="14" name="Google Shape;100;p2"/>
          <p:cNvSpPr txBox="1"/>
          <p:nvPr/>
        </p:nvSpPr>
        <p:spPr>
          <a:xfrm>
            <a:off x="47963" y="4558296"/>
            <a:ext cx="2137258"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dirty="0" smtClean="0">
                <a:solidFill>
                  <a:srgbClr val="002060"/>
                </a:solidFill>
                <a:latin typeface="Calibri"/>
                <a:ea typeface="Calibri"/>
                <a:cs typeface="Calibri"/>
                <a:sym typeface="Calibri"/>
              </a:rPr>
              <a:t>Mr Singleton</a:t>
            </a:r>
            <a:endParaRPr sz="1350" b="0" i="0" u="none" strike="noStrike" cap="none" dirty="0">
              <a:solidFill>
                <a:srgbClr val="002060"/>
              </a:solidFill>
              <a:latin typeface="Calibri"/>
              <a:ea typeface="Calibri"/>
              <a:cs typeface="Calibri"/>
              <a:sym typeface="Calibri"/>
            </a:endParaRPr>
          </a:p>
        </p:txBody>
      </p:sp>
      <p:sp>
        <p:nvSpPr>
          <p:cNvPr id="15" name="Google Shape;100;p2"/>
          <p:cNvSpPr txBox="1"/>
          <p:nvPr/>
        </p:nvSpPr>
        <p:spPr>
          <a:xfrm>
            <a:off x="3590917" y="4558296"/>
            <a:ext cx="2137258" cy="276969"/>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GB" sz="1350" b="0" i="0" u="none" strike="noStrike" cap="none" dirty="0" smtClean="0">
                <a:solidFill>
                  <a:srgbClr val="002060"/>
                </a:solidFill>
                <a:latin typeface="Calibri"/>
                <a:ea typeface="Calibri"/>
                <a:cs typeface="Calibri"/>
                <a:sym typeface="Calibri"/>
              </a:rPr>
              <a:t>Mrs Price</a:t>
            </a:r>
            <a:endParaRPr sz="1350" b="0" i="0" u="none" strike="noStrike" cap="none" dirty="0">
              <a:solidFill>
                <a:srgbClr val="002060"/>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226431" y="2469115"/>
            <a:ext cx="1780323" cy="1833308"/>
          </a:xfrm>
          <a:prstGeom prst="rect">
            <a:avLst/>
          </a:prstGeom>
        </p:spPr>
      </p:pic>
      <p:pic>
        <p:nvPicPr>
          <p:cNvPr id="3" name="Picture 2"/>
          <p:cNvPicPr>
            <a:picLocks noChangeAspect="1"/>
          </p:cNvPicPr>
          <p:nvPr/>
        </p:nvPicPr>
        <p:blipFill>
          <a:blip r:embed="rId5"/>
          <a:stretch>
            <a:fillRect/>
          </a:stretch>
        </p:blipFill>
        <p:spPr>
          <a:xfrm>
            <a:off x="3806464" y="2469115"/>
            <a:ext cx="1707645" cy="1833308"/>
          </a:xfrm>
          <a:prstGeom prst="rect">
            <a:avLst/>
          </a:prstGeom>
        </p:spPr>
      </p:pic>
      <p:pic>
        <p:nvPicPr>
          <p:cNvPr id="4" name="Picture 3"/>
          <p:cNvPicPr>
            <a:picLocks noChangeAspect="1"/>
          </p:cNvPicPr>
          <p:nvPr/>
        </p:nvPicPr>
        <p:blipFill>
          <a:blip r:embed="rId6"/>
          <a:stretch>
            <a:fillRect/>
          </a:stretch>
        </p:blipFill>
        <p:spPr>
          <a:xfrm>
            <a:off x="5715222" y="2469115"/>
            <a:ext cx="1769355" cy="18333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14" name="Google Shape;114;p3"/>
          <p:cNvSpPr txBox="1"/>
          <p:nvPr/>
        </p:nvSpPr>
        <p:spPr>
          <a:xfrm>
            <a:off x="539552" y="1484784"/>
            <a:ext cx="792088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200">
              <a:solidFill>
                <a:srgbClr val="0070C0"/>
              </a:solidFill>
              <a:latin typeface="Calibri"/>
              <a:ea typeface="Calibri"/>
              <a:cs typeface="Calibri"/>
              <a:sym typeface="Calibri"/>
            </a:endParaRPr>
          </a:p>
        </p:txBody>
      </p:sp>
      <p:sp>
        <p:nvSpPr>
          <p:cNvPr id="115" name="Google Shape;115;p3"/>
          <p:cNvSpPr/>
          <p:nvPr/>
        </p:nvSpPr>
        <p:spPr>
          <a:xfrm>
            <a:off x="827584" y="1102514"/>
            <a:ext cx="7920880" cy="2862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dirty="0" err="1">
                <a:solidFill>
                  <a:schemeClr val="dk1"/>
                </a:solidFill>
                <a:latin typeface="Calibri"/>
                <a:ea typeface="Calibri"/>
                <a:cs typeface="Calibri"/>
                <a:sym typeface="Calibri"/>
              </a:rPr>
              <a:t>Burwardsley</a:t>
            </a:r>
            <a:r>
              <a:rPr lang="en-GB" sz="32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2400" dirty="0">
                <a:solidFill>
                  <a:schemeClr val="dk1"/>
                </a:solidFill>
                <a:latin typeface="Calibri"/>
                <a:ea typeface="Calibri"/>
                <a:cs typeface="Calibri"/>
                <a:sym typeface="Calibri"/>
              </a:rPr>
              <a:t>Tuesday </a:t>
            </a:r>
            <a:r>
              <a:rPr lang="en-GB" sz="2400" dirty="0" smtClean="0">
                <a:solidFill>
                  <a:schemeClr val="dk1"/>
                </a:solidFill>
                <a:latin typeface="Calibri"/>
                <a:ea typeface="Calibri"/>
                <a:cs typeface="Calibri"/>
                <a:sym typeface="Calibri"/>
              </a:rPr>
              <a:t>30</a:t>
            </a:r>
            <a:r>
              <a:rPr lang="en-GB" sz="2400" baseline="30000" dirty="0" smtClean="0">
                <a:solidFill>
                  <a:schemeClr val="dk1"/>
                </a:solidFill>
                <a:latin typeface="Calibri"/>
                <a:ea typeface="Calibri"/>
                <a:cs typeface="Calibri"/>
                <a:sym typeface="Calibri"/>
              </a:rPr>
              <a:t>th</a:t>
            </a:r>
            <a:r>
              <a:rPr lang="en-GB" sz="2400" dirty="0" smtClean="0">
                <a:solidFill>
                  <a:schemeClr val="dk1"/>
                </a:solidFill>
                <a:latin typeface="Calibri"/>
                <a:ea typeface="Calibri"/>
                <a:cs typeface="Calibri"/>
                <a:sym typeface="Calibri"/>
              </a:rPr>
              <a:t> June</a:t>
            </a:r>
            <a:r>
              <a:rPr lang="en-GB" sz="2400" dirty="0" smtClean="0">
                <a:solidFill>
                  <a:schemeClr val="dk1"/>
                </a:solidFill>
                <a:latin typeface="Calibri"/>
                <a:ea typeface="Calibri"/>
                <a:cs typeface="Calibri"/>
                <a:sym typeface="Calibri"/>
              </a:rPr>
              <a:t> </a:t>
            </a:r>
            <a:r>
              <a:rPr lang="en-GB" sz="2400" dirty="0">
                <a:solidFill>
                  <a:schemeClr val="dk1"/>
                </a:solidFill>
                <a:latin typeface="Calibri"/>
                <a:ea typeface="Calibri"/>
                <a:cs typeface="Calibri"/>
                <a:sym typeface="Calibri"/>
              </a:rPr>
              <a:t>– Wednesday </a:t>
            </a:r>
            <a:r>
              <a:rPr lang="en-GB" sz="2400" dirty="0" smtClean="0">
                <a:solidFill>
                  <a:schemeClr val="dk1"/>
                </a:solidFill>
                <a:latin typeface="Calibri"/>
                <a:ea typeface="Calibri"/>
                <a:cs typeface="Calibri"/>
                <a:sym typeface="Calibri"/>
              </a:rPr>
              <a:t>1</a:t>
            </a:r>
            <a:r>
              <a:rPr lang="en-GB" sz="2400" baseline="30000" dirty="0" smtClean="0">
                <a:solidFill>
                  <a:schemeClr val="dk1"/>
                </a:solidFill>
                <a:latin typeface="Calibri"/>
                <a:ea typeface="Calibri"/>
                <a:cs typeface="Calibri"/>
                <a:sym typeface="Calibri"/>
              </a:rPr>
              <a:t>st</a:t>
            </a:r>
            <a:r>
              <a:rPr lang="en-GB" sz="2400" dirty="0" smtClean="0">
                <a:solidFill>
                  <a:schemeClr val="dk1"/>
                </a:solidFill>
                <a:latin typeface="Calibri"/>
                <a:ea typeface="Calibri"/>
                <a:cs typeface="Calibri"/>
                <a:sym typeface="Calibri"/>
              </a:rPr>
              <a:t> July</a:t>
            </a:r>
            <a:endParaRPr dirty="0"/>
          </a:p>
          <a:p>
            <a:pPr marL="0" marR="0" lvl="0" indent="0" algn="ctr" rtl="0">
              <a:spcBef>
                <a:spcPts val="0"/>
              </a:spcBef>
              <a:spcAft>
                <a:spcPts val="0"/>
              </a:spcAft>
              <a:buNone/>
            </a:pPr>
            <a:r>
              <a:rPr lang="en-GB" sz="2400" dirty="0">
                <a:solidFill>
                  <a:schemeClr val="dk1"/>
                </a:solidFill>
                <a:latin typeface="Calibri"/>
                <a:ea typeface="Calibri"/>
                <a:cs typeface="Calibri"/>
                <a:sym typeface="Calibri"/>
              </a:rPr>
              <a:t>The children will leave school at 11am and the coach will take the children straight to </a:t>
            </a:r>
            <a:r>
              <a:rPr lang="en-GB" sz="2400" dirty="0" err="1">
                <a:solidFill>
                  <a:schemeClr val="dk1"/>
                </a:solidFill>
                <a:latin typeface="Calibri"/>
                <a:ea typeface="Calibri"/>
                <a:cs typeface="Calibri"/>
                <a:sym typeface="Calibri"/>
              </a:rPr>
              <a:t>Burwardsley</a:t>
            </a:r>
            <a:r>
              <a:rPr lang="en-GB" sz="2400" dirty="0">
                <a:solidFill>
                  <a:schemeClr val="dk1"/>
                </a:solidFill>
                <a:latin typeface="Calibri"/>
                <a:ea typeface="Calibri"/>
                <a:cs typeface="Calibri"/>
                <a:sym typeface="Calibri"/>
              </a:rPr>
              <a:t> Centre where the children will get settled in. </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16" name="Google Shape;116;p3"/>
          <p:cNvSpPr/>
          <p:nvPr/>
        </p:nvSpPr>
        <p:spPr>
          <a:xfrm>
            <a:off x="626976" y="333073"/>
            <a:ext cx="789004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a:solidFill>
                  <a:srgbClr val="FC7876"/>
                </a:solidFill>
                <a:latin typeface="Ribeye"/>
                <a:ea typeface="Ribeye"/>
                <a:cs typeface="Ribeye"/>
                <a:sym typeface="Ribeye"/>
              </a:rPr>
              <a:t>When and Where?</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7236" y="92119"/>
            <a:ext cx="8312728" cy="6726473"/>
          </a:xfrm>
          <a:prstGeom prst="rect">
            <a:avLst/>
          </a:prstGeom>
        </p:spPr>
      </p:pic>
    </p:spTree>
    <p:extLst>
      <p:ext uri="{BB962C8B-B14F-4D97-AF65-F5344CB8AC3E}">
        <p14:creationId xmlns:p14="http://schemas.microsoft.com/office/powerpoint/2010/main" val="3785921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3532" y="552200"/>
            <a:ext cx="8016935" cy="5753599"/>
          </a:xfrm>
          <a:prstGeom prst="rect">
            <a:avLst/>
          </a:prstGeom>
        </p:spPr>
      </p:pic>
    </p:spTree>
    <p:extLst>
      <p:ext uri="{BB962C8B-B14F-4D97-AF65-F5344CB8AC3E}">
        <p14:creationId xmlns:p14="http://schemas.microsoft.com/office/powerpoint/2010/main" val="3851401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56848" y="2467076"/>
            <a:ext cx="2367079" cy="3526243"/>
          </a:xfrm>
          <a:prstGeom prst="rect">
            <a:avLst/>
          </a:prstGeom>
        </p:spPr>
      </p:pic>
      <p:pic>
        <p:nvPicPr>
          <p:cNvPr id="6" name="Picture 5"/>
          <p:cNvPicPr>
            <a:picLocks noChangeAspect="1"/>
          </p:cNvPicPr>
          <p:nvPr/>
        </p:nvPicPr>
        <p:blipFill>
          <a:blip r:embed="rId3"/>
          <a:stretch>
            <a:fillRect/>
          </a:stretch>
        </p:blipFill>
        <p:spPr>
          <a:xfrm>
            <a:off x="179111" y="120073"/>
            <a:ext cx="3465232" cy="2253981"/>
          </a:xfrm>
          <a:prstGeom prst="rect">
            <a:avLst/>
          </a:prstGeom>
        </p:spPr>
      </p:pic>
      <p:pic>
        <p:nvPicPr>
          <p:cNvPr id="7" name="Picture 6"/>
          <p:cNvPicPr>
            <a:picLocks noChangeAspect="1"/>
          </p:cNvPicPr>
          <p:nvPr/>
        </p:nvPicPr>
        <p:blipFill>
          <a:blip r:embed="rId4"/>
          <a:stretch>
            <a:fillRect/>
          </a:stretch>
        </p:blipFill>
        <p:spPr>
          <a:xfrm>
            <a:off x="5288888" y="151121"/>
            <a:ext cx="3642676" cy="2194750"/>
          </a:xfrm>
          <a:prstGeom prst="rect">
            <a:avLst/>
          </a:prstGeom>
        </p:spPr>
      </p:pic>
      <p:pic>
        <p:nvPicPr>
          <p:cNvPr id="8" name="Picture 7"/>
          <p:cNvPicPr>
            <a:picLocks noChangeAspect="1"/>
          </p:cNvPicPr>
          <p:nvPr/>
        </p:nvPicPr>
        <p:blipFill>
          <a:blip r:embed="rId5"/>
          <a:stretch>
            <a:fillRect/>
          </a:stretch>
        </p:blipFill>
        <p:spPr>
          <a:xfrm>
            <a:off x="69868" y="4411768"/>
            <a:ext cx="4648603" cy="2446232"/>
          </a:xfrm>
          <a:prstGeom prst="rect">
            <a:avLst/>
          </a:prstGeom>
        </p:spPr>
      </p:pic>
      <p:pic>
        <p:nvPicPr>
          <p:cNvPr id="4" name="Picture 3"/>
          <p:cNvPicPr>
            <a:picLocks noChangeAspect="1"/>
          </p:cNvPicPr>
          <p:nvPr/>
        </p:nvPicPr>
        <p:blipFill>
          <a:blip r:embed="rId6"/>
          <a:stretch>
            <a:fillRect/>
          </a:stretch>
        </p:blipFill>
        <p:spPr>
          <a:xfrm>
            <a:off x="1584993" y="2345871"/>
            <a:ext cx="4492534" cy="2648133"/>
          </a:xfrm>
          <a:prstGeom prst="rect">
            <a:avLst/>
          </a:prstGeom>
        </p:spPr>
      </p:pic>
    </p:spTree>
    <p:extLst>
      <p:ext uri="{BB962C8B-B14F-4D97-AF65-F5344CB8AC3E}">
        <p14:creationId xmlns:p14="http://schemas.microsoft.com/office/powerpoint/2010/main" val="2810010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14" name="Google Shape;114;p3"/>
          <p:cNvSpPr txBox="1"/>
          <p:nvPr/>
        </p:nvSpPr>
        <p:spPr>
          <a:xfrm>
            <a:off x="539552" y="1484784"/>
            <a:ext cx="792088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200">
              <a:solidFill>
                <a:srgbClr val="0070C0"/>
              </a:solidFill>
              <a:latin typeface="Calibri"/>
              <a:ea typeface="Calibri"/>
              <a:cs typeface="Calibri"/>
              <a:sym typeface="Calibri"/>
            </a:endParaRPr>
          </a:p>
        </p:txBody>
      </p:sp>
      <p:sp>
        <p:nvSpPr>
          <p:cNvPr id="115" name="Google Shape;115;p3"/>
          <p:cNvSpPr/>
          <p:nvPr/>
        </p:nvSpPr>
        <p:spPr>
          <a:xfrm>
            <a:off x="827584" y="1102514"/>
            <a:ext cx="792088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dirty="0" smtClean="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16" name="Google Shape;116;p3"/>
          <p:cNvSpPr/>
          <p:nvPr/>
        </p:nvSpPr>
        <p:spPr>
          <a:xfrm>
            <a:off x="626976" y="333073"/>
            <a:ext cx="789004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dirty="0" smtClean="0">
                <a:solidFill>
                  <a:srgbClr val="FC7876"/>
                </a:solidFill>
                <a:latin typeface="Ribeye"/>
                <a:ea typeface="Ribeye"/>
                <a:cs typeface="Ribeye"/>
                <a:sym typeface="Ribeye"/>
              </a:rPr>
              <a:t>Itinerary</a:t>
            </a:r>
            <a:endParaRPr dirty="0"/>
          </a:p>
        </p:txBody>
      </p:sp>
      <p:sp>
        <p:nvSpPr>
          <p:cNvPr id="2" name="TextBox 1"/>
          <p:cNvSpPr txBox="1"/>
          <p:nvPr/>
        </p:nvSpPr>
        <p:spPr>
          <a:xfrm>
            <a:off x="424873" y="1102514"/>
            <a:ext cx="3445163" cy="3847207"/>
          </a:xfrm>
          <a:prstGeom prst="rect">
            <a:avLst/>
          </a:prstGeom>
          <a:noFill/>
        </p:spPr>
        <p:txBody>
          <a:bodyPr wrap="square" rtlCol="0">
            <a:spAutoFit/>
          </a:bodyPr>
          <a:lstStyle/>
          <a:p>
            <a:r>
              <a:rPr lang="en-GB" sz="1800" dirty="0" smtClean="0">
                <a:latin typeface="Sassoon Infant Std" panose="020B0503020103030203" pitchFamily="34" charset="0"/>
              </a:rPr>
              <a:t>Tuesday</a:t>
            </a:r>
          </a:p>
          <a:p>
            <a:endParaRPr lang="en-GB" sz="1800" dirty="0">
              <a:latin typeface="Sassoon Infant Std" panose="020B0503020103030203" pitchFamily="34" charset="0"/>
            </a:endParaRPr>
          </a:p>
          <a:p>
            <a:r>
              <a:rPr lang="en-GB" sz="1800" dirty="0" smtClean="0">
                <a:latin typeface="Sassoon Infant Std" panose="020B0503020103030203" pitchFamily="34" charset="0"/>
              </a:rPr>
              <a:t>Leave school at 11</a:t>
            </a:r>
          </a:p>
          <a:p>
            <a:r>
              <a:rPr lang="en-GB" sz="1800" dirty="0" smtClean="0">
                <a:latin typeface="Sassoon Infant Std" panose="020B0503020103030203" pitchFamily="34" charset="0"/>
              </a:rPr>
              <a:t>Arrive at </a:t>
            </a:r>
            <a:r>
              <a:rPr lang="en-GB" sz="1800" dirty="0" err="1" smtClean="0">
                <a:latin typeface="Sassoon Infant Std" panose="020B0503020103030203" pitchFamily="34" charset="0"/>
              </a:rPr>
              <a:t>Burwarsley</a:t>
            </a:r>
            <a:r>
              <a:rPr lang="en-GB" sz="1800" dirty="0" smtClean="0">
                <a:latin typeface="Sassoon Infant Std" panose="020B0503020103030203" pitchFamily="34" charset="0"/>
              </a:rPr>
              <a:t> for 12:30</a:t>
            </a:r>
          </a:p>
          <a:p>
            <a:r>
              <a:rPr lang="en-GB" sz="1800" dirty="0" smtClean="0">
                <a:latin typeface="Sassoon Infant Std" panose="020B0503020103030203" pitchFamily="34" charset="0"/>
              </a:rPr>
              <a:t>Eat packed lunch</a:t>
            </a:r>
          </a:p>
          <a:p>
            <a:r>
              <a:rPr lang="en-GB" sz="1800" dirty="0" smtClean="0">
                <a:latin typeface="Sassoon Infant Std" panose="020B0503020103030203" pitchFamily="34" charset="0"/>
              </a:rPr>
              <a:t>Take belongings to dormitories</a:t>
            </a:r>
          </a:p>
          <a:p>
            <a:r>
              <a:rPr lang="en-GB" sz="1800" dirty="0" smtClean="0">
                <a:latin typeface="Sassoon Infant Std" panose="020B0503020103030203" pitchFamily="34" charset="0"/>
              </a:rPr>
              <a:t>Habitat walk and Den Building</a:t>
            </a:r>
          </a:p>
          <a:p>
            <a:r>
              <a:rPr lang="en-GB" sz="1800" dirty="0" smtClean="0">
                <a:latin typeface="Sassoon Infant Std" panose="020B0503020103030203" pitchFamily="34" charset="0"/>
              </a:rPr>
              <a:t>Evening meal</a:t>
            </a:r>
          </a:p>
          <a:p>
            <a:r>
              <a:rPr lang="en-GB" sz="1800" dirty="0" smtClean="0">
                <a:latin typeface="Sassoon Infant Std" panose="020B0503020103030203" pitchFamily="34" charset="0"/>
              </a:rPr>
              <a:t>Camp fire</a:t>
            </a:r>
          </a:p>
          <a:p>
            <a:r>
              <a:rPr lang="en-GB" sz="1800" dirty="0" smtClean="0">
                <a:latin typeface="Sassoon Infant Std" panose="020B0503020103030203" pitchFamily="34" charset="0"/>
              </a:rPr>
              <a:t>Evening activity (quiz, bingo, games)</a:t>
            </a:r>
          </a:p>
          <a:p>
            <a:r>
              <a:rPr lang="en-GB" sz="1800" dirty="0" smtClean="0">
                <a:latin typeface="Sassoon Infant Std" panose="020B0503020103030203" pitchFamily="34" charset="0"/>
              </a:rPr>
              <a:t>Bedtime</a:t>
            </a:r>
          </a:p>
          <a:p>
            <a:endParaRPr lang="en-GB" dirty="0" smtClean="0">
              <a:latin typeface="Sassoon Infant Std" panose="020B0503020103030203" pitchFamily="34" charset="0"/>
            </a:endParaRPr>
          </a:p>
          <a:p>
            <a:endParaRPr lang="en-GB" dirty="0">
              <a:latin typeface="Sassoon Infant Std" panose="020B0503020103030203" pitchFamily="34" charset="0"/>
            </a:endParaRPr>
          </a:p>
        </p:txBody>
      </p:sp>
      <p:sp>
        <p:nvSpPr>
          <p:cNvPr id="7" name="TextBox 6"/>
          <p:cNvSpPr txBox="1"/>
          <p:nvPr/>
        </p:nvSpPr>
        <p:spPr>
          <a:xfrm>
            <a:off x="4442652" y="1175144"/>
            <a:ext cx="3445163" cy="3016210"/>
          </a:xfrm>
          <a:prstGeom prst="rect">
            <a:avLst/>
          </a:prstGeom>
          <a:noFill/>
        </p:spPr>
        <p:txBody>
          <a:bodyPr wrap="square" rtlCol="0">
            <a:spAutoFit/>
          </a:bodyPr>
          <a:lstStyle/>
          <a:p>
            <a:r>
              <a:rPr lang="en-GB" sz="1800" dirty="0" smtClean="0">
                <a:latin typeface="Sassoon Infant Std" panose="020B0503020103030203" pitchFamily="34" charset="0"/>
              </a:rPr>
              <a:t>Wednesday</a:t>
            </a:r>
          </a:p>
          <a:p>
            <a:endParaRPr lang="en-GB" sz="1800" dirty="0">
              <a:latin typeface="Sassoon Infant Std" panose="020B0503020103030203" pitchFamily="34" charset="0"/>
            </a:endParaRPr>
          </a:p>
          <a:p>
            <a:r>
              <a:rPr lang="en-GB" sz="1800" dirty="0" smtClean="0">
                <a:latin typeface="Sassoon Infant Std" panose="020B0503020103030203" pitchFamily="34" charset="0"/>
              </a:rPr>
              <a:t>Breakfast at 8:00</a:t>
            </a:r>
          </a:p>
          <a:p>
            <a:r>
              <a:rPr lang="en-GB" sz="1800" dirty="0" smtClean="0">
                <a:latin typeface="Sassoon Infant Std" panose="020B0503020103030203" pitchFamily="34" charset="0"/>
              </a:rPr>
              <a:t>Pack belongings</a:t>
            </a:r>
          </a:p>
          <a:p>
            <a:r>
              <a:rPr lang="en-GB" sz="1800" dirty="0" smtClean="0">
                <a:latin typeface="Sassoon Infant Std" panose="020B0503020103030203" pitchFamily="34" charset="0"/>
              </a:rPr>
              <a:t>Morning activities (orienteering and roundhouse exploration) </a:t>
            </a:r>
          </a:p>
          <a:p>
            <a:r>
              <a:rPr lang="en-GB" sz="1800" dirty="0" smtClean="0">
                <a:latin typeface="Sassoon Infant Std" panose="020B0503020103030203" pitchFamily="34" charset="0"/>
              </a:rPr>
              <a:t>Lunch</a:t>
            </a:r>
          </a:p>
          <a:p>
            <a:r>
              <a:rPr lang="en-GB" sz="1800" dirty="0" smtClean="0">
                <a:latin typeface="Sassoon Infant Std" panose="020B0503020103030203" pitchFamily="34" charset="0"/>
              </a:rPr>
              <a:t>Leave at 13:30</a:t>
            </a:r>
          </a:p>
          <a:p>
            <a:r>
              <a:rPr lang="en-GB" sz="1800" dirty="0" smtClean="0">
                <a:latin typeface="Sassoon Infant Std" panose="020B0503020103030203" pitchFamily="34" charset="0"/>
              </a:rPr>
              <a:t>Arrive back at school at 15:00</a:t>
            </a:r>
          </a:p>
          <a:p>
            <a:endParaRPr lang="en-GB" dirty="0" smtClean="0">
              <a:latin typeface="Sassoon Infant Std" panose="020B0503020103030203" pitchFamily="34" charset="0"/>
            </a:endParaRPr>
          </a:p>
          <a:p>
            <a:endParaRPr lang="en-GB" dirty="0">
              <a:latin typeface="Sassoon Infant Std" panose="020B0503020103030203" pitchFamily="34" charset="0"/>
            </a:endParaRPr>
          </a:p>
        </p:txBody>
      </p:sp>
    </p:spTree>
    <p:extLst>
      <p:ext uri="{BB962C8B-B14F-4D97-AF65-F5344CB8AC3E}">
        <p14:creationId xmlns:p14="http://schemas.microsoft.com/office/powerpoint/2010/main" val="306466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23" name="Google Shape;123;p4"/>
          <p:cNvSpPr txBox="1"/>
          <p:nvPr/>
        </p:nvSpPr>
        <p:spPr>
          <a:xfrm>
            <a:off x="3995936" y="1772816"/>
            <a:ext cx="4824536"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rgbClr val="002060"/>
                </a:solidFill>
                <a:latin typeface="Calibri"/>
                <a:ea typeface="Calibri"/>
                <a:cs typeface="Calibri"/>
                <a:sym typeface="Calibri"/>
              </a:rPr>
              <a:t>The children will stay in two big rooms – one for boys and one for girls. Staff will be nearby should children need them.  </a:t>
            </a:r>
            <a:endParaRPr/>
          </a:p>
        </p:txBody>
      </p:sp>
      <p:sp>
        <p:nvSpPr>
          <p:cNvPr id="124" name="Google Shape;124;p4"/>
          <p:cNvSpPr/>
          <p:nvPr/>
        </p:nvSpPr>
        <p:spPr>
          <a:xfrm>
            <a:off x="626976" y="333073"/>
            <a:ext cx="789004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a:solidFill>
                  <a:srgbClr val="FC7876"/>
                </a:solidFill>
                <a:latin typeface="Ribeye"/>
                <a:ea typeface="Ribeye"/>
                <a:cs typeface="Ribeye"/>
                <a:sym typeface="Ribeye"/>
              </a:rPr>
              <a:t>Accommodation?</a:t>
            </a:r>
            <a:endParaRPr/>
          </a:p>
        </p:txBody>
      </p:sp>
      <p:pic>
        <p:nvPicPr>
          <p:cNvPr id="125" name="Google Shape;125;p4"/>
          <p:cNvPicPr preferRelativeResize="0"/>
          <p:nvPr/>
        </p:nvPicPr>
        <p:blipFill rotWithShape="1">
          <a:blip r:embed="rId4">
            <a:alphaModFix/>
          </a:blip>
          <a:srcRect l="31434" t="19475" r="31348" b="9882"/>
          <a:stretch/>
        </p:blipFill>
        <p:spPr>
          <a:xfrm>
            <a:off x="112739" y="1102514"/>
            <a:ext cx="3528035" cy="3766646"/>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0" y="5189387"/>
            <a:ext cx="9144000" cy="1668613"/>
          </a:xfrm>
          <a:prstGeom prst="rect">
            <a:avLst/>
          </a:prstGeom>
          <a:noFill/>
          <a:ln>
            <a:noFill/>
          </a:ln>
        </p:spPr>
      </p:pic>
      <p:sp>
        <p:nvSpPr>
          <p:cNvPr id="132" name="Google Shape;132;p5"/>
          <p:cNvSpPr/>
          <p:nvPr/>
        </p:nvSpPr>
        <p:spPr>
          <a:xfrm>
            <a:off x="2262909" y="260648"/>
            <a:ext cx="507076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dirty="0">
                <a:solidFill>
                  <a:srgbClr val="FC7876"/>
                </a:solidFill>
                <a:latin typeface="Ribeye"/>
                <a:ea typeface="Ribeye"/>
                <a:cs typeface="Ribeye"/>
                <a:sym typeface="Ribeye"/>
              </a:rPr>
              <a:t>Meal times</a:t>
            </a:r>
            <a:endParaRPr sz="4400" b="1" dirty="0">
              <a:solidFill>
                <a:srgbClr val="FC7876"/>
              </a:solidFill>
              <a:latin typeface="Ribeye"/>
              <a:ea typeface="Ribeye"/>
              <a:cs typeface="Ribeye"/>
              <a:sym typeface="Ribeye"/>
            </a:endParaRPr>
          </a:p>
        </p:txBody>
      </p:sp>
      <p:sp>
        <p:nvSpPr>
          <p:cNvPr id="133" name="Google Shape;133;p5"/>
          <p:cNvSpPr txBox="1"/>
          <p:nvPr/>
        </p:nvSpPr>
        <p:spPr>
          <a:xfrm>
            <a:off x="382802" y="1030089"/>
            <a:ext cx="8208912" cy="423192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The children will be provided with meals whilst we are there. </a:t>
            </a:r>
            <a:endParaRPr dirty="0"/>
          </a:p>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Tea on Tuesday</a:t>
            </a:r>
            <a:endParaRPr dirty="0"/>
          </a:p>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Snack before bed on Tuesday</a:t>
            </a:r>
            <a:endParaRPr dirty="0"/>
          </a:p>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Breakfast on Wednesday </a:t>
            </a:r>
            <a:endParaRPr dirty="0"/>
          </a:p>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Lunch on Wednesday</a:t>
            </a:r>
            <a:endParaRPr dirty="0"/>
          </a:p>
          <a:p>
            <a:pPr marL="457200" marR="0" lvl="0" indent="-400050" algn="l" rtl="0">
              <a:spcBef>
                <a:spcPts val="0"/>
              </a:spcBef>
              <a:spcAft>
                <a:spcPts val="0"/>
              </a:spcAft>
              <a:buClr>
                <a:schemeClr val="dk1"/>
              </a:buClr>
              <a:buSzPts val="900"/>
              <a:buFont typeface="Arial"/>
              <a:buNone/>
            </a:pPr>
            <a:endParaRPr sz="900" dirty="0">
              <a:solidFill>
                <a:srgbClr val="002060"/>
              </a:solidFill>
              <a:latin typeface="Calibri"/>
              <a:ea typeface="Calibri"/>
              <a:cs typeface="Calibri"/>
              <a:sym typeface="Calibri"/>
            </a:endParaRPr>
          </a:p>
          <a:p>
            <a:pPr marL="457200" marR="0" lvl="0" indent="-457200" algn="l" rtl="0">
              <a:spcBef>
                <a:spcPts val="0"/>
              </a:spcBef>
              <a:spcAft>
                <a:spcPts val="0"/>
              </a:spcAft>
              <a:buClr>
                <a:srgbClr val="002060"/>
              </a:buClr>
              <a:buSzPts val="2600"/>
              <a:buFont typeface="Arial"/>
              <a:buChar char="•"/>
            </a:pPr>
            <a:r>
              <a:rPr lang="en-GB" sz="2600" dirty="0">
                <a:solidFill>
                  <a:srgbClr val="002060"/>
                </a:solidFill>
                <a:latin typeface="Calibri"/>
                <a:ea typeface="Calibri"/>
                <a:cs typeface="Calibri"/>
                <a:sym typeface="Calibri"/>
              </a:rPr>
              <a:t>If you have informed us that your child has any dietary requirements, this has been passed on to </a:t>
            </a:r>
            <a:r>
              <a:rPr lang="en-GB" sz="2600" dirty="0" err="1">
                <a:solidFill>
                  <a:srgbClr val="002060"/>
                </a:solidFill>
                <a:latin typeface="Calibri"/>
                <a:ea typeface="Calibri"/>
                <a:cs typeface="Calibri"/>
                <a:sym typeface="Calibri"/>
              </a:rPr>
              <a:t>Burwardsley</a:t>
            </a:r>
            <a:r>
              <a:rPr lang="en-GB" sz="2600" dirty="0">
                <a:solidFill>
                  <a:srgbClr val="002060"/>
                </a:solidFill>
                <a:latin typeface="Calibri"/>
                <a:ea typeface="Calibri"/>
                <a:cs typeface="Calibri"/>
                <a:sym typeface="Calibri"/>
              </a:rPr>
              <a:t> and any dietary needs will be catered for during our stay.</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5619</TotalTime>
  <Words>560</Words>
  <Application>Microsoft Office PowerPoint</Application>
  <PresentationFormat>On-screen Show (4:3)</PresentationFormat>
  <Paragraphs>94</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Sassoon Infant Std</vt:lpstr>
      <vt:lpstr>Arial</vt:lpstr>
      <vt:lpstr>Comic Sans MS</vt:lpstr>
      <vt:lpstr>Ribeye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Narraway</dc:creator>
  <cp:lastModifiedBy>Staff</cp:lastModifiedBy>
  <cp:revision>7</cp:revision>
  <dcterms:created xsi:type="dcterms:W3CDTF">2014-09-14T08:45:36Z</dcterms:created>
  <dcterms:modified xsi:type="dcterms:W3CDTF">2026-01-11T13:43:57Z</dcterms:modified>
</cp:coreProperties>
</file>