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81" r:id="rId3"/>
    <p:sldId id="282" r:id="rId4"/>
    <p:sldId id="302" r:id="rId5"/>
    <p:sldId id="296" r:id="rId6"/>
    <p:sldId id="304" r:id="rId7"/>
    <p:sldId id="303" r:id="rId8"/>
    <p:sldId id="308" r:id="rId9"/>
    <p:sldId id="305" r:id="rId10"/>
    <p:sldId id="307" r:id="rId11"/>
    <p:sldId id="306" r:id="rId12"/>
    <p:sldId id="297" r:id="rId13"/>
    <p:sldId id="278" r:id="rId14"/>
    <p:sldId id="293" r:id="rId15"/>
    <p:sldId id="295" r:id="rId16"/>
    <p:sldId id="279" r:id="rId17"/>
    <p:sldId id="277" r:id="rId18"/>
    <p:sldId id="280" r:id="rId19"/>
    <p:sldId id="311" r:id="rId20"/>
    <p:sldId id="285" r:id="rId21"/>
    <p:sldId id="312" r:id="rId22"/>
    <p:sldId id="30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0000FF"/>
    <a:srgbClr val="FF6600"/>
    <a:srgbClr val="FF33CC"/>
    <a:srgbClr val="66FF33"/>
    <a:srgbClr val="FFCC00"/>
    <a:srgbClr val="00FFFF"/>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45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FC29D0-BD51-4228-B05E-5FA38E76ACC8}"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en-GB"/>
        </a:p>
      </dgm:t>
    </dgm:pt>
    <dgm:pt modelId="{D9590E96-AA5F-4555-A368-955AEC207972}">
      <dgm:prSet phldrT="[Text]"/>
      <dgm:spPr/>
      <dgm:t>
        <a:bodyPr/>
        <a:lstStyle/>
        <a:p>
          <a:r>
            <a:rPr lang="en-GB" dirty="0" smtClean="0"/>
            <a:t>Step 1</a:t>
          </a:r>
          <a:endParaRPr lang="en-GB" dirty="0"/>
        </a:p>
      </dgm:t>
    </dgm:pt>
    <dgm:pt modelId="{4473D881-BBAC-497F-A566-C592285C0AD0}" type="parTrans" cxnId="{9DA167CC-3E41-495A-9D95-25AEA91492AD}">
      <dgm:prSet/>
      <dgm:spPr/>
      <dgm:t>
        <a:bodyPr/>
        <a:lstStyle/>
        <a:p>
          <a:endParaRPr lang="en-GB"/>
        </a:p>
      </dgm:t>
    </dgm:pt>
    <dgm:pt modelId="{2BC0CF7C-77A4-4EDE-9819-0FBC86E5FC15}" type="sibTrans" cxnId="{9DA167CC-3E41-495A-9D95-25AEA91492AD}">
      <dgm:prSet/>
      <dgm:spPr/>
      <dgm:t>
        <a:bodyPr/>
        <a:lstStyle/>
        <a:p>
          <a:endParaRPr lang="en-GB"/>
        </a:p>
      </dgm:t>
    </dgm:pt>
    <dgm:pt modelId="{0BB59300-52ED-4AB3-8526-88A57CB7B1EA}">
      <dgm:prSet phldrT="[Text]"/>
      <dgm:spPr/>
      <dgm:t>
        <a:bodyPr/>
        <a:lstStyle/>
        <a:p>
          <a:r>
            <a:rPr lang="en-GB" dirty="0" smtClean="0"/>
            <a:t>Start to re-establish a bedtime routine to regulate sleep patterns and support well-being</a:t>
          </a:r>
          <a:endParaRPr lang="en-GB" dirty="0"/>
        </a:p>
      </dgm:t>
    </dgm:pt>
    <dgm:pt modelId="{590DD237-26C5-4274-9BE9-87325F850ADF}" type="parTrans" cxnId="{B265E9A6-1225-48F9-9F8C-1B4148545133}">
      <dgm:prSet/>
      <dgm:spPr/>
      <dgm:t>
        <a:bodyPr/>
        <a:lstStyle/>
        <a:p>
          <a:endParaRPr lang="en-GB"/>
        </a:p>
      </dgm:t>
    </dgm:pt>
    <dgm:pt modelId="{4FC81AB6-D599-4949-B02F-480FAC45A8B9}" type="sibTrans" cxnId="{B265E9A6-1225-48F9-9F8C-1B4148545133}">
      <dgm:prSet/>
      <dgm:spPr/>
      <dgm:t>
        <a:bodyPr/>
        <a:lstStyle/>
        <a:p>
          <a:endParaRPr lang="en-GB"/>
        </a:p>
      </dgm:t>
    </dgm:pt>
    <dgm:pt modelId="{2610E62F-5912-44F2-A3CA-EA6C8BA4E783}">
      <dgm:prSet phldrT="[Text]"/>
      <dgm:spPr/>
      <dgm:t>
        <a:bodyPr/>
        <a:lstStyle/>
        <a:p>
          <a:r>
            <a:rPr lang="en-GB" dirty="0" smtClean="0"/>
            <a:t>Step 2</a:t>
          </a:r>
          <a:endParaRPr lang="en-GB" dirty="0"/>
        </a:p>
      </dgm:t>
    </dgm:pt>
    <dgm:pt modelId="{784405AD-DE8C-4BC8-940E-1C585787B311}" type="parTrans" cxnId="{6FF51D9C-A096-4240-B68C-8A5B49DFD8B1}">
      <dgm:prSet/>
      <dgm:spPr/>
      <dgm:t>
        <a:bodyPr/>
        <a:lstStyle/>
        <a:p>
          <a:endParaRPr lang="en-GB"/>
        </a:p>
      </dgm:t>
    </dgm:pt>
    <dgm:pt modelId="{84576CAE-A083-4A28-8176-A91A293FF0AB}" type="sibTrans" cxnId="{6FF51D9C-A096-4240-B68C-8A5B49DFD8B1}">
      <dgm:prSet/>
      <dgm:spPr/>
      <dgm:t>
        <a:bodyPr/>
        <a:lstStyle/>
        <a:p>
          <a:endParaRPr lang="en-GB"/>
        </a:p>
      </dgm:t>
    </dgm:pt>
    <dgm:pt modelId="{5C3EBD71-7C89-41AC-840A-2B617044D0B9}">
      <dgm:prSet phldrT="[Text]"/>
      <dgm:spPr/>
      <dgm:t>
        <a:bodyPr/>
        <a:lstStyle/>
        <a:p>
          <a:r>
            <a:rPr lang="en-GB" dirty="0" smtClean="0"/>
            <a:t>Try to read every night or practise times tables</a:t>
          </a:r>
          <a:endParaRPr lang="en-GB" dirty="0"/>
        </a:p>
      </dgm:t>
    </dgm:pt>
    <dgm:pt modelId="{4249E93C-37E2-4DD7-A4B3-B2EA01E53C1B}" type="parTrans" cxnId="{8ACD623D-2AFF-4580-A1F6-9509E5DCBDF4}">
      <dgm:prSet/>
      <dgm:spPr/>
      <dgm:t>
        <a:bodyPr/>
        <a:lstStyle/>
        <a:p>
          <a:endParaRPr lang="en-GB"/>
        </a:p>
      </dgm:t>
    </dgm:pt>
    <dgm:pt modelId="{DB332A9D-8178-4111-B6F4-63DFD9ED02D3}" type="sibTrans" cxnId="{8ACD623D-2AFF-4580-A1F6-9509E5DCBDF4}">
      <dgm:prSet/>
      <dgm:spPr/>
      <dgm:t>
        <a:bodyPr/>
        <a:lstStyle/>
        <a:p>
          <a:endParaRPr lang="en-GB"/>
        </a:p>
      </dgm:t>
    </dgm:pt>
    <dgm:pt modelId="{3FEE7228-0762-4693-87AF-69C3AA70AE9F}">
      <dgm:prSet phldrT="[Text]"/>
      <dgm:spPr/>
      <dgm:t>
        <a:bodyPr/>
        <a:lstStyle/>
        <a:p>
          <a:r>
            <a:rPr lang="en-GB" dirty="0" smtClean="0"/>
            <a:t>Step 3</a:t>
          </a:r>
          <a:endParaRPr lang="en-GB" dirty="0"/>
        </a:p>
      </dgm:t>
    </dgm:pt>
    <dgm:pt modelId="{F0C0911D-BBF7-492C-AB81-87C4FD4FB088}" type="parTrans" cxnId="{86B7CAEF-0D48-4161-A1BA-B2C2DB7BB3C8}">
      <dgm:prSet/>
      <dgm:spPr/>
      <dgm:t>
        <a:bodyPr/>
        <a:lstStyle/>
        <a:p>
          <a:endParaRPr lang="en-GB"/>
        </a:p>
      </dgm:t>
    </dgm:pt>
    <dgm:pt modelId="{927F5629-7C00-4408-A0E7-239B50FD1F9F}" type="sibTrans" cxnId="{86B7CAEF-0D48-4161-A1BA-B2C2DB7BB3C8}">
      <dgm:prSet/>
      <dgm:spPr/>
      <dgm:t>
        <a:bodyPr/>
        <a:lstStyle/>
        <a:p>
          <a:endParaRPr lang="en-GB"/>
        </a:p>
      </dgm:t>
    </dgm:pt>
    <dgm:pt modelId="{86072364-471B-4559-AC88-E4645EA92D35}">
      <dgm:prSet phldrT="[Text]"/>
      <dgm:spPr/>
      <dgm:t>
        <a:bodyPr/>
        <a:lstStyle/>
        <a:p>
          <a:r>
            <a:rPr lang="en-GB" dirty="0" smtClean="0"/>
            <a:t>Get in the habit of getting all uniforms and bags ready before bedtime to make the morning easier.</a:t>
          </a:r>
          <a:endParaRPr lang="en-GB" dirty="0"/>
        </a:p>
      </dgm:t>
    </dgm:pt>
    <dgm:pt modelId="{DE777FEF-96A7-4410-A819-D7E4284ACBF9}" type="parTrans" cxnId="{AF79A532-A11F-4A0E-A300-7232A8EDCC8E}">
      <dgm:prSet/>
      <dgm:spPr/>
      <dgm:t>
        <a:bodyPr/>
        <a:lstStyle/>
        <a:p>
          <a:endParaRPr lang="en-GB"/>
        </a:p>
      </dgm:t>
    </dgm:pt>
    <dgm:pt modelId="{A2A47DCD-6954-44DC-A7B0-80B771749D53}" type="sibTrans" cxnId="{AF79A532-A11F-4A0E-A300-7232A8EDCC8E}">
      <dgm:prSet/>
      <dgm:spPr/>
      <dgm:t>
        <a:bodyPr/>
        <a:lstStyle/>
        <a:p>
          <a:endParaRPr lang="en-GB"/>
        </a:p>
      </dgm:t>
    </dgm:pt>
    <dgm:pt modelId="{432C9B0A-5DBC-4C9B-B246-18BF8381C18A}" type="pres">
      <dgm:prSet presAssocID="{68FC29D0-BD51-4228-B05E-5FA38E76ACC8}" presName="linearFlow" presStyleCnt="0">
        <dgm:presLayoutVars>
          <dgm:dir/>
          <dgm:animLvl val="lvl"/>
          <dgm:resizeHandles val="exact"/>
        </dgm:presLayoutVars>
      </dgm:prSet>
      <dgm:spPr/>
      <dgm:t>
        <a:bodyPr/>
        <a:lstStyle/>
        <a:p>
          <a:endParaRPr lang="en-GB"/>
        </a:p>
      </dgm:t>
    </dgm:pt>
    <dgm:pt modelId="{CA068362-FD04-4420-B289-068A931891A2}" type="pres">
      <dgm:prSet presAssocID="{D9590E96-AA5F-4555-A368-955AEC207972}" presName="composite" presStyleCnt="0"/>
      <dgm:spPr/>
    </dgm:pt>
    <dgm:pt modelId="{8A66A393-A750-43CC-99D7-140EA4E6FC3F}" type="pres">
      <dgm:prSet presAssocID="{D9590E96-AA5F-4555-A368-955AEC207972}" presName="parentText" presStyleLbl="alignNode1" presStyleIdx="0" presStyleCnt="3">
        <dgm:presLayoutVars>
          <dgm:chMax val="1"/>
          <dgm:bulletEnabled val="1"/>
        </dgm:presLayoutVars>
      </dgm:prSet>
      <dgm:spPr/>
      <dgm:t>
        <a:bodyPr/>
        <a:lstStyle/>
        <a:p>
          <a:endParaRPr lang="en-GB"/>
        </a:p>
      </dgm:t>
    </dgm:pt>
    <dgm:pt modelId="{ED54476E-34AA-4257-A351-726C56BB00F4}" type="pres">
      <dgm:prSet presAssocID="{D9590E96-AA5F-4555-A368-955AEC207972}" presName="descendantText" presStyleLbl="alignAcc1" presStyleIdx="0" presStyleCnt="3">
        <dgm:presLayoutVars>
          <dgm:bulletEnabled val="1"/>
        </dgm:presLayoutVars>
      </dgm:prSet>
      <dgm:spPr/>
      <dgm:t>
        <a:bodyPr/>
        <a:lstStyle/>
        <a:p>
          <a:endParaRPr lang="en-GB"/>
        </a:p>
      </dgm:t>
    </dgm:pt>
    <dgm:pt modelId="{769AA00A-071D-4CF8-B6DB-22F4C94EB7EA}" type="pres">
      <dgm:prSet presAssocID="{2BC0CF7C-77A4-4EDE-9819-0FBC86E5FC15}" presName="sp" presStyleCnt="0"/>
      <dgm:spPr/>
    </dgm:pt>
    <dgm:pt modelId="{A3E50E74-4308-4437-9814-A4637D0FF2C7}" type="pres">
      <dgm:prSet presAssocID="{2610E62F-5912-44F2-A3CA-EA6C8BA4E783}" presName="composite" presStyleCnt="0"/>
      <dgm:spPr/>
    </dgm:pt>
    <dgm:pt modelId="{ADC13044-9D1F-42F3-8899-2D5A13E61F92}" type="pres">
      <dgm:prSet presAssocID="{2610E62F-5912-44F2-A3CA-EA6C8BA4E783}" presName="parentText" presStyleLbl="alignNode1" presStyleIdx="1" presStyleCnt="3">
        <dgm:presLayoutVars>
          <dgm:chMax val="1"/>
          <dgm:bulletEnabled val="1"/>
        </dgm:presLayoutVars>
      </dgm:prSet>
      <dgm:spPr/>
      <dgm:t>
        <a:bodyPr/>
        <a:lstStyle/>
        <a:p>
          <a:endParaRPr lang="en-GB"/>
        </a:p>
      </dgm:t>
    </dgm:pt>
    <dgm:pt modelId="{E53D3606-9C73-4609-9494-3ED67E28AE9D}" type="pres">
      <dgm:prSet presAssocID="{2610E62F-5912-44F2-A3CA-EA6C8BA4E783}" presName="descendantText" presStyleLbl="alignAcc1" presStyleIdx="1" presStyleCnt="3">
        <dgm:presLayoutVars>
          <dgm:bulletEnabled val="1"/>
        </dgm:presLayoutVars>
      </dgm:prSet>
      <dgm:spPr/>
      <dgm:t>
        <a:bodyPr/>
        <a:lstStyle/>
        <a:p>
          <a:endParaRPr lang="en-GB"/>
        </a:p>
      </dgm:t>
    </dgm:pt>
    <dgm:pt modelId="{CABAA251-A627-4A60-AC88-D59D9F35D8A9}" type="pres">
      <dgm:prSet presAssocID="{84576CAE-A083-4A28-8176-A91A293FF0AB}" presName="sp" presStyleCnt="0"/>
      <dgm:spPr/>
    </dgm:pt>
    <dgm:pt modelId="{0ABE145F-B593-4110-A2E6-BE10480F49B3}" type="pres">
      <dgm:prSet presAssocID="{3FEE7228-0762-4693-87AF-69C3AA70AE9F}" presName="composite" presStyleCnt="0"/>
      <dgm:spPr/>
    </dgm:pt>
    <dgm:pt modelId="{96AC16B7-9261-408E-B3F6-7022F160CCA3}" type="pres">
      <dgm:prSet presAssocID="{3FEE7228-0762-4693-87AF-69C3AA70AE9F}" presName="parentText" presStyleLbl="alignNode1" presStyleIdx="2" presStyleCnt="3">
        <dgm:presLayoutVars>
          <dgm:chMax val="1"/>
          <dgm:bulletEnabled val="1"/>
        </dgm:presLayoutVars>
      </dgm:prSet>
      <dgm:spPr/>
      <dgm:t>
        <a:bodyPr/>
        <a:lstStyle/>
        <a:p>
          <a:endParaRPr lang="en-GB"/>
        </a:p>
      </dgm:t>
    </dgm:pt>
    <dgm:pt modelId="{915F58E8-7FAD-4905-82FD-A114AE956081}" type="pres">
      <dgm:prSet presAssocID="{3FEE7228-0762-4693-87AF-69C3AA70AE9F}" presName="descendantText" presStyleLbl="alignAcc1" presStyleIdx="2" presStyleCnt="3">
        <dgm:presLayoutVars>
          <dgm:bulletEnabled val="1"/>
        </dgm:presLayoutVars>
      </dgm:prSet>
      <dgm:spPr/>
      <dgm:t>
        <a:bodyPr/>
        <a:lstStyle/>
        <a:p>
          <a:endParaRPr lang="en-GB"/>
        </a:p>
      </dgm:t>
    </dgm:pt>
  </dgm:ptLst>
  <dgm:cxnLst>
    <dgm:cxn modelId="{6182C0D4-3C30-4010-B04A-9E59C0E931CF}" type="presOf" srcId="{86072364-471B-4559-AC88-E4645EA92D35}" destId="{915F58E8-7FAD-4905-82FD-A114AE956081}" srcOrd="0" destOrd="0" presId="urn:microsoft.com/office/officeart/2005/8/layout/chevron2"/>
    <dgm:cxn modelId="{5A236287-07A9-4689-AFE3-87370124E55F}" type="presOf" srcId="{5C3EBD71-7C89-41AC-840A-2B617044D0B9}" destId="{E53D3606-9C73-4609-9494-3ED67E28AE9D}" srcOrd="0" destOrd="0" presId="urn:microsoft.com/office/officeart/2005/8/layout/chevron2"/>
    <dgm:cxn modelId="{AF79A532-A11F-4A0E-A300-7232A8EDCC8E}" srcId="{3FEE7228-0762-4693-87AF-69C3AA70AE9F}" destId="{86072364-471B-4559-AC88-E4645EA92D35}" srcOrd="0" destOrd="0" parTransId="{DE777FEF-96A7-4410-A819-D7E4284ACBF9}" sibTransId="{A2A47DCD-6954-44DC-A7B0-80B771749D53}"/>
    <dgm:cxn modelId="{67FFBCE7-3AFB-473F-BEC7-DA019C5EC05F}" type="presOf" srcId="{0BB59300-52ED-4AB3-8526-88A57CB7B1EA}" destId="{ED54476E-34AA-4257-A351-726C56BB00F4}" srcOrd="0" destOrd="0" presId="urn:microsoft.com/office/officeart/2005/8/layout/chevron2"/>
    <dgm:cxn modelId="{299105C5-738B-4B0B-9521-273FADBB837D}" type="presOf" srcId="{3FEE7228-0762-4693-87AF-69C3AA70AE9F}" destId="{96AC16B7-9261-408E-B3F6-7022F160CCA3}" srcOrd="0" destOrd="0" presId="urn:microsoft.com/office/officeart/2005/8/layout/chevron2"/>
    <dgm:cxn modelId="{8ACD623D-2AFF-4580-A1F6-9509E5DCBDF4}" srcId="{2610E62F-5912-44F2-A3CA-EA6C8BA4E783}" destId="{5C3EBD71-7C89-41AC-840A-2B617044D0B9}" srcOrd="0" destOrd="0" parTransId="{4249E93C-37E2-4DD7-A4B3-B2EA01E53C1B}" sibTransId="{DB332A9D-8178-4111-B6F4-63DFD9ED02D3}"/>
    <dgm:cxn modelId="{86B7CAEF-0D48-4161-A1BA-B2C2DB7BB3C8}" srcId="{68FC29D0-BD51-4228-B05E-5FA38E76ACC8}" destId="{3FEE7228-0762-4693-87AF-69C3AA70AE9F}" srcOrd="2" destOrd="0" parTransId="{F0C0911D-BBF7-492C-AB81-87C4FD4FB088}" sibTransId="{927F5629-7C00-4408-A0E7-239B50FD1F9F}"/>
    <dgm:cxn modelId="{B265E9A6-1225-48F9-9F8C-1B4148545133}" srcId="{D9590E96-AA5F-4555-A368-955AEC207972}" destId="{0BB59300-52ED-4AB3-8526-88A57CB7B1EA}" srcOrd="0" destOrd="0" parTransId="{590DD237-26C5-4274-9BE9-87325F850ADF}" sibTransId="{4FC81AB6-D599-4949-B02F-480FAC45A8B9}"/>
    <dgm:cxn modelId="{6FF51D9C-A096-4240-B68C-8A5B49DFD8B1}" srcId="{68FC29D0-BD51-4228-B05E-5FA38E76ACC8}" destId="{2610E62F-5912-44F2-A3CA-EA6C8BA4E783}" srcOrd="1" destOrd="0" parTransId="{784405AD-DE8C-4BC8-940E-1C585787B311}" sibTransId="{84576CAE-A083-4A28-8176-A91A293FF0AB}"/>
    <dgm:cxn modelId="{307FC827-4E14-4F20-A774-46F0A8811EB5}" type="presOf" srcId="{68FC29D0-BD51-4228-B05E-5FA38E76ACC8}" destId="{432C9B0A-5DBC-4C9B-B246-18BF8381C18A}" srcOrd="0" destOrd="0" presId="urn:microsoft.com/office/officeart/2005/8/layout/chevron2"/>
    <dgm:cxn modelId="{C4AE4E97-9611-40ED-A211-F348E87A3B9E}" type="presOf" srcId="{2610E62F-5912-44F2-A3CA-EA6C8BA4E783}" destId="{ADC13044-9D1F-42F3-8899-2D5A13E61F92}" srcOrd="0" destOrd="0" presId="urn:microsoft.com/office/officeart/2005/8/layout/chevron2"/>
    <dgm:cxn modelId="{3F726D79-F970-4293-B912-8C7D0E65ED8F}" type="presOf" srcId="{D9590E96-AA5F-4555-A368-955AEC207972}" destId="{8A66A393-A750-43CC-99D7-140EA4E6FC3F}" srcOrd="0" destOrd="0" presId="urn:microsoft.com/office/officeart/2005/8/layout/chevron2"/>
    <dgm:cxn modelId="{9DA167CC-3E41-495A-9D95-25AEA91492AD}" srcId="{68FC29D0-BD51-4228-B05E-5FA38E76ACC8}" destId="{D9590E96-AA5F-4555-A368-955AEC207972}" srcOrd="0" destOrd="0" parTransId="{4473D881-BBAC-497F-A566-C592285C0AD0}" sibTransId="{2BC0CF7C-77A4-4EDE-9819-0FBC86E5FC15}"/>
    <dgm:cxn modelId="{6AC33F43-58BC-49FD-938B-22558AFDE5EA}" type="presParOf" srcId="{432C9B0A-5DBC-4C9B-B246-18BF8381C18A}" destId="{CA068362-FD04-4420-B289-068A931891A2}" srcOrd="0" destOrd="0" presId="urn:microsoft.com/office/officeart/2005/8/layout/chevron2"/>
    <dgm:cxn modelId="{73C0F3AC-34FE-4498-ACF4-D8A40606B1CB}" type="presParOf" srcId="{CA068362-FD04-4420-B289-068A931891A2}" destId="{8A66A393-A750-43CC-99D7-140EA4E6FC3F}" srcOrd="0" destOrd="0" presId="urn:microsoft.com/office/officeart/2005/8/layout/chevron2"/>
    <dgm:cxn modelId="{6ED312FC-2F4D-43D2-8B12-BB2D03B51E73}" type="presParOf" srcId="{CA068362-FD04-4420-B289-068A931891A2}" destId="{ED54476E-34AA-4257-A351-726C56BB00F4}" srcOrd="1" destOrd="0" presId="urn:microsoft.com/office/officeart/2005/8/layout/chevron2"/>
    <dgm:cxn modelId="{ADE5565A-30A5-4531-B947-0B4FDF8EBE22}" type="presParOf" srcId="{432C9B0A-5DBC-4C9B-B246-18BF8381C18A}" destId="{769AA00A-071D-4CF8-B6DB-22F4C94EB7EA}" srcOrd="1" destOrd="0" presId="urn:microsoft.com/office/officeart/2005/8/layout/chevron2"/>
    <dgm:cxn modelId="{77FF51B5-1FC2-46D6-84AF-9C9D0C47721F}" type="presParOf" srcId="{432C9B0A-5DBC-4C9B-B246-18BF8381C18A}" destId="{A3E50E74-4308-4437-9814-A4637D0FF2C7}" srcOrd="2" destOrd="0" presId="urn:microsoft.com/office/officeart/2005/8/layout/chevron2"/>
    <dgm:cxn modelId="{B647E2EE-B15A-441B-8BA9-E2ED31C21BC8}" type="presParOf" srcId="{A3E50E74-4308-4437-9814-A4637D0FF2C7}" destId="{ADC13044-9D1F-42F3-8899-2D5A13E61F92}" srcOrd="0" destOrd="0" presId="urn:microsoft.com/office/officeart/2005/8/layout/chevron2"/>
    <dgm:cxn modelId="{6C7B2D02-BDCC-4F90-9E62-2FD74E1544CF}" type="presParOf" srcId="{A3E50E74-4308-4437-9814-A4637D0FF2C7}" destId="{E53D3606-9C73-4609-9494-3ED67E28AE9D}" srcOrd="1" destOrd="0" presId="urn:microsoft.com/office/officeart/2005/8/layout/chevron2"/>
    <dgm:cxn modelId="{0CEDC523-C714-425A-9A4C-0D42696A2BC6}" type="presParOf" srcId="{432C9B0A-5DBC-4C9B-B246-18BF8381C18A}" destId="{CABAA251-A627-4A60-AC88-D59D9F35D8A9}" srcOrd="3" destOrd="0" presId="urn:microsoft.com/office/officeart/2005/8/layout/chevron2"/>
    <dgm:cxn modelId="{4AA112BC-3F7A-4EC7-B028-861C500113A8}" type="presParOf" srcId="{432C9B0A-5DBC-4C9B-B246-18BF8381C18A}" destId="{0ABE145F-B593-4110-A2E6-BE10480F49B3}" srcOrd="4" destOrd="0" presId="urn:microsoft.com/office/officeart/2005/8/layout/chevron2"/>
    <dgm:cxn modelId="{00A3676E-2FFD-493D-9097-9A637EA49096}" type="presParOf" srcId="{0ABE145F-B593-4110-A2E6-BE10480F49B3}" destId="{96AC16B7-9261-408E-B3F6-7022F160CCA3}" srcOrd="0" destOrd="0" presId="urn:microsoft.com/office/officeart/2005/8/layout/chevron2"/>
    <dgm:cxn modelId="{EECF1DD4-16FF-4C17-9A76-825274F9B895}" type="presParOf" srcId="{0ABE145F-B593-4110-A2E6-BE10480F49B3}" destId="{915F58E8-7FAD-4905-82FD-A114AE95608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6A393-A750-43CC-99D7-140EA4E6FC3F}">
      <dsp:nvSpPr>
        <dsp:cNvPr id="0" name=""/>
        <dsp:cNvSpPr/>
      </dsp:nvSpPr>
      <dsp:spPr>
        <a:xfrm rot="5400000">
          <a:off x="-222692" y="223832"/>
          <a:ext cx="1484617" cy="1039231"/>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GB" sz="2900" kern="1200" dirty="0" smtClean="0"/>
            <a:t>Step 1</a:t>
          </a:r>
          <a:endParaRPr lang="en-GB" sz="2900" kern="1200" dirty="0"/>
        </a:p>
      </dsp:txBody>
      <dsp:txXfrm rot="-5400000">
        <a:off x="2" y="520755"/>
        <a:ext cx="1039231" cy="445386"/>
      </dsp:txXfrm>
    </dsp:sp>
    <dsp:sp modelId="{ED54476E-34AA-4257-A351-726C56BB00F4}">
      <dsp:nvSpPr>
        <dsp:cNvPr id="0" name=""/>
        <dsp:cNvSpPr/>
      </dsp:nvSpPr>
      <dsp:spPr>
        <a:xfrm rot="5400000">
          <a:off x="3017858" y="-1977486"/>
          <a:ext cx="965001" cy="4922255"/>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t>Start to re-establish a bedtime routine to regulate sleep patterns and support well-being</a:t>
          </a:r>
          <a:endParaRPr lang="en-GB" sz="2000" kern="1200" dirty="0"/>
        </a:p>
      </dsp:txBody>
      <dsp:txXfrm rot="-5400000">
        <a:off x="1039232" y="48247"/>
        <a:ext cx="4875148" cy="870787"/>
      </dsp:txXfrm>
    </dsp:sp>
    <dsp:sp modelId="{ADC13044-9D1F-42F3-8899-2D5A13E61F92}">
      <dsp:nvSpPr>
        <dsp:cNvPr id="0" name=""/>
        <dsp:cNvSpPr/>
      </dsp:nvSpPr>
      <dsp:spPr>
        <a:xfrm rot="5400000">
          <a:off x="-222692" y="1512801"/>
          <a:ext cx="1484617" cy="1039231"/>
        </a:xfrm>
        <a:prstGeom prst="chevron">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GB" sz="2900" kern="1200" dirty="0" smtClean="0"/>
            <a:t>Step 2</a:t>
          </a:r>
          <a:endParaRPr lang="en-GB" sz="2900" kern="1200" dirty="0"/>
        </a:p>
      </dsp:txBody>
      <dsp:txXfrm rot="-5400000">
        <a:off x="2" y="1809724"/>
        <a:ext cx="1039231" cy="445386"/>
      </dsp:txXfrm>
    </dsp:sp>
    <dsp:sp modelId="{E53D3606-9C73-4609-9494-3ED67E28AE9D}">
      <dsp:nvSpPr>
        <dsp:cNvPr id="0" name=""/>
        <dsp:cNvSpPr/>
      </dsp:nvSpPr>
      <dsp:spPr>
        <a:xfrm rot="5400000">
          <a:off x="3017858" y="-688518"/>
          <a:ext cx="965001" cy="4922255"/>
        </a:xfrm>
        <a:prstGeom prst="round2SameRect">
          <a:avLst/>
        </a:prstGeom>
        <a:solidFill>
          <a:schemeClr val="lt1">
            <a:alpha val="90000"/>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t>Try to read every night or practise times tables</a:t>
          </a:r>
          <a:endParaRPr lang="en-GB" sz="2000" kern="1200" dirty="0"/>
        </a:p>
      </dsp:txBody>
      <dsp:txXfrm rot="-5400000">
        <a:off x="1039232" y="1337215"/>
        <a:ext cx="4875148" cy="870787"/>
      </dsp:txXfrm>
    </dsp:sp>
    <dsp:sp modelId="{96AC16B7-9261-408E-B3F6-7022F160CCA3}">
      <dsp:nvSpPr>
        <dsp:cNvPr id="0" name=""/>
        <dsp:cNvSpPr/>
      </dsp:nvSpPr>
      <dsp:spPr>
        <a:xfrm rot="5400000">
          <a:off x="-222692" y="2801769"/>
          <a:ext cx="1484617" cy="1039231"/>
        </a:xfrm>
        <a:prstGeom prst="chevron">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GB" sz="2900" kern="1200" dirty="0" smtClean="0"/>
            <a:t>Step 3</a:t>
          </a:r>
          <a:endParaRPr lang="en-GB" sz="2900" kern="1200" dirty="0"/>
        </a:p>
      </dsp:txBody>
      <dsp:txXfrm rot="-5400000">
        <a:off x="2" y="3098692"/>
        <a:ext cx="1039231" cy="445386"/>
      </dsp:txXfrm>
    </dsp:sp>
    <dsp:sp modelId="{915F58E8-7FAD-4905-82FD-A114AE956081}">
      <dsp:nvSpPr>
        <dsp:cNvPr id="0" name=""/>
        <dsp:cNvSpPr/>
      </dsp:nvSpPr>
      <dsp:spPr>
        <a:xfrm rot="5400000">
          <a:off x="3017858" y="600449"/>
          <a:ext cx="965001" cy="4922255"/>
        </a:xfrm>
        <a:prstGeom prst="round2SameRect">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t>Get in the habit of getting all uniforms and bags ready before bedtime to make the morning easier.</a:t>
          </a:r>
          <a:endParaRPr lang="en-GB" sz="2000" kern="1200" dirty="0"/>
        </a:p>
      </dsp:txBody>
      <dsp:txXfrm rot="-5400000">
        <a:off x="1039232" y="2626183"/>
        <a:ext cx="4875148" cy="87078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555770A-F8F0-4D5D-840D-4A6144E36351}"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845232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55770A-F8F0-4D5D-840D-4A6144E36351}"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1466773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55770A-F8F0-4D5D-840D-4A6144E36351}"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1100013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55770A-F8F0-4D5D-840D-4A6144E36351}"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804026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55770A-F8F0-4D5D-840D-4A6144E36351}"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18524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555770A-F8F0-4D5D-840D-4A6144E36351}" type="datetimeFigureOut">
              <a:rPr lang="en-GB" smtClean="0"/>
              <a:t>02/03/2021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2477288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555770A-F8F0-4D5D-840D-4A6144E36351}" type="datetimeFigureOut">
              <a:rPr lang="en-GB" smtClean="0"/>
              <a:t>02/03/2021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10267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555770A-F8F0-4D5D-840D-4A6144E36351}" type="datetimeFigureOut">
              <a:rPr lang="en-GB" smtClean="0"/>
              <a:t>02/03/2021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951363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5770A-F8F0-4D5D-840D-4A6144E36351}" type="datetimeFigureOut">
              <a:rPr lang="en-GB" smtClean="0"/>
              <a:t>02/03/2021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396784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55770A-F8F0-4D5D-840D-4A6144E36351}" type="datetimeFigureOut">
              <a:rPr lang="en-GB" smtClean="0"/>
              <a:t>02/03/2021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20068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55770A-F8F0-4D5D-840D-4A6144E36351}" type="datetimeFigureOut">
              <a:rPr lang="en-GB" smtClean="0"/>
              <a:t>02/03/2021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FF2FA5-3FE5-4DD1-9B02-FE105CA7EEA9}" type="slidenum">
              <a:rPr lang="en-GB" smtClean="0"/>
              <a:t>‹#›</a:t>
            </a:fld>
            <a:endParaRPr lang="en-GB"/>
          </a:p>
        </p:txBody>
      </p:sp>
    </p:spTree>
    <p:extLst>
      <p:ext uri="{BB962C8B-B14F-4D97-AF65-F5344CB8AC3E}">
        <p14:creationId xmlns:p14="http://schemas.microsoft.com/office/powerpoint/2010/main" val="848841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5770A-F8F0-4D5D-840D-4A6144E36351}" type="datetimeFigureOut">
              <a:rPr lang="en-GB" smtClean="0"/>
              <a:t>02/03/2021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F2FA5-3FE5-4DD1-9B02-FE105CA7EEA9}" type="slidenum">
              <a:rPr lang="en-GB" smtClean="0"/>
              <a:t>‹#›</a:t>
            </a:fld>
            <a:endParaRPr lang="en-GB"/>
          </a:p>
        </p:txBody>
      </p:sp>
    </p:spTree>
    <p:extLst>
      <p:ext uri="{BB962C8B-B14F-4D97-AF65-F5344CB8AC3E}">
        <p14:creationId xmlns:p14="http://schemas.microsoft.com/office/powerpoint/2010/main" val="4288081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12nAI_mLDOg"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hyperlink" Target="mailto:newchurch_primary@warrington.gov.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741" y="1551007"/>
            <a:ext cx="7972023" cy="5178520"/>
          </a:xfrm>
          <a:prstGeom prst="rect">
            <a:avLst/>
          </a:prstGeom>
        </p:spPr>
      </p:pic>
      <p:sp>
        <p:nvSpPr>
          <p:cNvPr id="3" name="Rectangle 2"/>
          <p:cNvSpPr/>
          <p:nvPr/>
        </p:nvSpPr>
        <p:spPr>
          <a:xfrm>
            <a:off x="2986242" y="69589"/>
            <a:ext cx="5858912"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rgbClr val="FF0000"/>
                </a:solidFill>
                <a:effectLst>
                  <a:outerShdw blurRad="50800" dist="39000" dir="5460000" algn="tl">
                    <a:srgbClr val="000000">
                      <a:alpha val="38000"/>
                    </a:srgbClr>
                  </a:outerShdw>
                </a:effectLst>
              </a:rPr>
              <a:t>Return to School</a:t>
            </a:r>
            <a:endParaRPr lang="en-US" sz="4800" b="1" dirty="0" smtClean="0">
              <a:ln w="11430"/>
              <a:solidFill>
                <a:srgbClr val="FF0000"/>
              </a:solidFill>
              <a:effectLst>
                <a:outerShdw blurRad="50800" dist="39000" dir="5460000" algn="tl">
                  <a:srgbClr val="000000">
                    <a:alpha val="38000"/>
                  </a:srgbClr>
                </a:outerShdw>
              </a:effectLst>
            </a:endParaRPr>
          </a:p>
          <a:p>
            <a:pPr algn="ctr"/>
            <a:r>
              <a:rPr lang="en-US" sz="4800" b="1" dirty="0" smtClean="0">
                <a:ln w="11430"/>
                <a:solidFill>
                  <a:srgbClr val="FF0000"/>
                </a:solidFill>
                <a:effectLst>
                  <a:outerShdw blurRad="50800" dist="39000" dir="5460000" algn="tl">
                    <a:srgbClr val="000000">
                      <a:alpha val="38000"/>
                    </a:srgbClr>
                  </a:outerShdw>
                </a:effectLst>
              </a:rPr>
              <a:t>Reception</a:t>
            </a:r>
            <a:r>
              <a:rPr lang="en-US" sz="4800" b="1" cap="none" spc="0" dirty="0" smtClean="0">
                <a:ln w="11430"/>
                <a:solidFill>
                  <a:srgbClr val="FF0000"/>
                </a:solidFill>
                <a:effectLst>
                  <a:outerShdw blurRad="50800" dist="39000" dir="5460000" algn="tl">
                    <a:srgbClr val="000000">
                      <a:alpha val="38000"/>
                    </a:srgbClr>
                  </a:outerShdw>
                </a:effectLst>
              </a:rPr>
              <a:t> Social Story</a:t>
            </a:r>
            <a:endParaRPr lang="en-US" sz="4800" b="1" cap="none" spc="0"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037003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1652" y="1497042"/>
            <a:ext cx="8325108" cy="4162554"/>
          </a:xfrm>
          <a:prstGeom prst="rect">
            <a:avLst/>
          </a:prstGeom>
        </p:spPr>
      </p:pic>
      <p:sp>
        <p:nvSpPr>
          <p:cNvPr id="4" name="Rectangle 3"/>
          <p:cNvSpPr/>
          <p:nvPr/>
        </p:nvSpPr>
        <p:spPr>
          <a:xfrm>
            <a:off x="4195422" y="99565"/>
            <a:ext cx="3463384" cy="4001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cap="none" spc="0" dirty="0" smtClean="0">
                <a:ln/>
                <a:solidFill>
                  <a:srgbClr val="FF0000"/>
                </a:solidFill>
                <a:effectLst/>
              </a:rPr>
              <a:t>Playtimes – all staggered times</a:t>
            </a:r>
            <a:endParaRPr lang="en-US" sz="2000" b="1" cap="none" spc="0" dirty="0">
              <a:ln/>
              <a:solidFill>
                <a:srgbClr val="FF0000"/>
              </a:solidFill>
              <a:effectLst/>
            </a:endParaRPr>
          </a:p>
        </p:txBody>
      </p:sp>
      <p:cxnSp>
        <p:nvCxnSpPr>
          <p:cNvPr id="8" name="Straight Connector 7"/>
          <p:cNvCxnSpPr/>
          <p:nvPr/>
        </p:nvCxnSpPr>
        <p:spPr>
          <a:xfrm flipH="1">
            <a:off x="3954162" y="2116076"/>
            <a:ext cx="2990336" cy="345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448023" y="2142022"/>
            <a:ext cx="113301" cy="17655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253893" y="3886134"/>
            <a:ext cx="181232" cy="656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246361" y="2175384"/>
            <a:ext cx="1426179" cy="914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Year 6</a:t>
            </a:r>
            <a:endParaRPr lang="en-GB" sz="1400" dirty="0"/>
          </a:p>
        </p:txBody>
      </p:sp>
      <p:sp>
        <p:nvSpPr>
          <p:cNvPr id="22" name="Rectangle 21"/>
          <p:cNvSpPr/>
          <p:nvPr/>
        </p:nvSpPr>
        <p:spPr>
          <a:xfrm>
            <a:off x="4144581" y="2603626"/>
            <a:ext cx="1133737" cy="1035062"/>
          </a:xfrm>
          <a:prstGeom prst="rect">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Year 5</a:t>
            </a:r>
            <a:endParaRPr lang="en-GB" sz="1400" dirty="0"/>
          </a:p>
        </p:txBody>
      </p:sp>
      <p:sp>
        <p:nvSpPr>
          <p:cNvPr id="23" name="Left Arrow Callout 22"/>
          <p:cNvSpPr/>
          <p:nvPr/>
        </p:nvSpPr>
        <p:spPr>
          <a:xfrm>
            <a:off x="9073716" y="3662932"/>
            <a:ext cx="1693138" cy="892593"/>
          </a:xfrm>
          <a:prstGeom prst="leftArrowCallou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Reception</a:t>
            </a:r>
          </a:p>
        </p:txBody>
      </p:sp>
      <p:cxnSp>
        <p:nvCxnSpPr>
          <p:cNvPr id="24" name="Straight Connector 23"/>
          <p:cNvCxnSpPr/>
          <p:nvPr/>
        </p:nvCxnSpPr>
        <p:spPr>
          <a:xfrm flipV="1">
            <a:off x="6639698" y="3898923"/>
            <a:ext cx="107091" cy="8669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6746789" y="3898924"/>
            <a:ext cx="823652" cy="1046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7496432" y="4003589"/>
            <a:ext cx="74009" cy="9721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698128" y="3465165"/>
            <a:ext cx="74009" cy="9721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8410634" y="3517498"/>
            <a:ext cx="74009" cy="9721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772137" y="3517498"/>
            <a:ext cx="712506" cy="346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698128" y="4437347"/>
            <a:ext cx="712506" cy="346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7817710" y="3578319"/>
            <a:ext cx="543500" cy="832861"/>
          </a:xfrm>
          <a:prstGeom prst="rect">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Year 1</a:t>
            </a:r>
            <a:endParaRPr lang="en-GB" sz="1200" dirty="0">
              <a:solidFill>
                <a:schemeClr val="tx1"/>
              </a:solidFill>
            </a:endParaRPr>
          </a:p>
        </p:txBody>
      </p:sp>
      <p:sp>
        <p:nvSpPr>
          <p:cNvPr id="40" name="Rectangle 39"/>
          <p:cNvSpPr/>
          <p:nvPr/>
        </p:nvSpPr>
        <p:spPr>
          <a:xfrm>
            <a:off x="6849860" y="4009316"/>
            <a:ext cx="543500" cy="832861"/>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Year 2</a:t>
            </a:r>
            <a:endParaRPr lang="en-GB" sz="1200" dirty="0">
              <a:solidFill>
                <a:schemeClr val="tx1"/>
              </a:solidFill>
            </a:endParaRPr>
          </a:p>
        </p:txBody>
      </p:sp>
      <p:cxnSp>
        <p:nvCxnSpPr>
          <p:cNvPr id="45" name="Straight Connector 44"/>
          <p:cNvCxnSpPr/>
          <p:nvPr/>
        </p:nvCxnSpPr>
        <p:spPr>
          <a:xfrm flipV="1">
            <a:off x="3851090" y="2133374"/>
            <a:ext cx="103997" cy="16395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518390" y="4082879"/>
            <a:ext cx="181232" cy="656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851090" y="3740381"/>
            <a:ext cx="929873" cy="3424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rot="710239">
            <a:off x="6000025" y="3565348"/>
            <a:ext cx="541926" cy="1035062"/>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Year 3</a:t>
            </a:r>
            <a:endParaRPr lang="en-GB" sz="1400" dirty="0"/>
          </a:p>
        </p:txBody>
      </p:sp>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766307" y="1985017"/>
            <a:ext cx="321279" cy="262117"/>
          </a:xfrm>
          <a:prstGeom prst="rect">
            <a:avLst/>
          </a:prstGeom>
        </p:spPr>
      </p:pic>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72540" y="3609804"/>
            <a:ext cx="321279" cy="262117"/>
          </a:xfrm>
          <a:prstGeom prst="rect">
            <a:avLst/>
          </a:prstGeom>
        </p:spPr>
      </p:pic>
      <p:pic>
        <p:nvPicPr>
          <p:cNvPr id="57" name="Picture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26707" y="2953152"/>
            <a:ext cx="321279" cy="262117"/>
          </a:xfrm>
          <a:prstGeom prst="rect">
            <a:avLst/>
          </a:prstGeom>
        </p:spPr>
      </p:pic>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491798" y="3780571"/>
            <a:ext cx="321279" cy="262117"/>
          </a:xfrm>
          <a:prstGeom prst="rect">
            <a:avLst/>
          </a:prstGeom>
        </p:spPr>
      </p:pic>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07719" y="4015243"/>
            <a:ext cx="321279" cy="262117"/>
          </a:xfrm>
          <a:prstGeom prst="rect">
            <a:avLst/>
          </a:prstGeom>
        </p:spPr>
      </p:pic>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316352" y="3649512"/>
            <a:ext cx="321279" cy="262117"/>
          </a:xfrm>
          <a:prstGeom prst="rect">
            <a:avLst/>
          </a:prstGeom>
        </p:spPr>
      </p:pic>
      <p:sp>
        <p:nvSpPr>
          <p:cNvPr id="2" name="TextBox 1"/>
          <p:cNvSpPr txBox="1"/>
          <p:nvPr/>
        </p:nvSpPr>
        <p:spPr>
          <a:xfrm>
            <a:off x="266848" y="537744"/>
            <a:ext cx="11320530" cy="646331"/>
          </a:xfrm>
          <a:prstGeom prst="rect">
            <a:avLst/>
          </a:prstGeom>
          <a:solidFill>
            <a:srgbClr val="FFFF00"/>
          </a:solidFill>
        </p:spPr>
        <p:txBody>
          <a:bodyPr wrap="square" rtlCol="0">
            <a:spAutoFit/>
          </a:bodyPr>
          <a:lstStyle/>
          <a:p>
            <a:r>
              <a:rPr lang="en-GB" dirty="0" smtClean="0"/>
              <a:t>Each class will have their own set time for outdoor learning, lunchtimes or play time.  A timetable will be provided to support this. The arrows show the movement to the zone.</a:t>
            </a:r>
          </a:p>
        </p:txBody>
      </p:sp>
      <p:cxnSp>
        <p:nvCxnSpPr>
          <p:cNvPr id="6" name="Straight Arrow Connector 5"/>
          <p:cNvCxnSpPr/>
          <p:nvPr/>
        </p:nvCxnSpPr>
        <p:spPr>
          <a:xfrm flipH="1">
            <a:off x="6455812" y="1701682"/>
            <a:ext cx="321279"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6040182" y="1714085"/>
            <a:ext cx="321279"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5667380" y="1700254"/>
            <a:ext cx="321279"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5278318" y="1698350"/>
            <a:ext cx="321279"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4904045" y="1714085"/>
            <a:ext cx="321279"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4492173" y="1712181"/>
            <a:ext cx="321279"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4092385" y="1723156"/>
            <a:ext cx="321279"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3702842" y="1723156"/>
            <a:ext cx="321279"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3672540" y="1903460"/>
            <a:ext cx="1" cy="343674"/>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3672539" y="2399186"/>
            <a:ext cx="1" cy="343674"/>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3672453" y="2806441"/>
            <a:ext cx="1" cy="343674"/>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3672281" y="3248636"/>
            <a:ext cx="1" cy="343674"/>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5767684" y="3248636"/>
            <a:ext cx="308468" cy="14592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040182" y="3248636"/>
            <a:ext cx="846958" cy="129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rot="710239">
            <a:off x="5471008" y="3553851"/>
            <a:ext cx="397543" cy="851779"/>
          </a:xfrm>
          <a:prstGeom prst="rect">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smtClean="0">
                <a:solidFill>
                  <a:schemeClr val="tx1"/>
                </a:solidFill>
              </a:rPr>
              <a:t>Year 4</a:t>
            </a:r>
            <a:endParaRPr lang="en-GB" sz="1400" dirty="0">
              <a:solidFill>
                <a:schemeClr val="tx1"/>
              </a:solidFill>
            </a:endParaRPr>
          </a:p>
        </p:txBody>
      </p:sp>
      <p:sp>
        <p:nvSpPr>
          <p:cNvPr id="5" name="TextBox 4"/>
          <p:cNvSpPr txBox="1"/>
          <p:nvPr/>
        </p:nvSpPr>
        <p:spPr>
          <a:xfrm>
            <a:off x="695102" y="5951448"/>
            <a:ext cx="11011437" cy="369332"/>
          </a:xfrm>
          <a:prstGeom prst="rect">
            <a:avLst/>
          </a:prstGeom>
          <a:solidFill>
            <a:srgbClr val="00B0F0"/>
          </a:solidFill>
        </p:spPr>
        <p:txBody>
          <a:bodyPr wrap="square" rtlCol="0">
            <a:spAutoFit/>
          </a:bodyPr>
          <a:lstStyle/>
          <a:p>
            <a:pPr algn="ctr"/>
            <a:r>
              <a:rPr lang="en-GB" dirty="0" smtClean="0"/>
              <a:t>Each class will be provided with outdoor play equipment which MUST NOT be shared with any other class.</a:t>
            </a:r>
            <a:endParaRPr lang="en-GB" dirty="0"/>
          </a:p>
        </p:txBody>
      </p:sp>
    </p:spTree>
    <p:extLst>
      <p:ext uri="{BB962C8B-B14F-4D97-AF65-F5344CB8AC3E}">
        <p14:creationId xmlns:p14="http://schemas.microsoft.com/office/powerpoint/2010/main" val="23171344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0963" y="0"/>
            <a:ext cx="570662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smtClean="0">
                <a:ln/>
                <a:solidFill>
                  <a:srgbClr val="FF0000"/>
                </a:solidFill>
                <a:effectLst/>
              </a:rPr>
              <a:t>What the children need</a:t>
            </a:r>
            <a:endParaRPr lang="en-US" sz="4400" b="1" cap="none" spc="0" dirty="0">
              <a:ln/>
              <a:solidFill>
                <a:srgbClr val="FF0000"/>
              </a:solidFill>
              <a:effectLst/>
            </a:endParaRPr>
          </a:p>
        </p:txBody>
      </p:sp>
      <p:pic>
        <p:nvPicPr>
          <p:cNvPr id="1026" name="Picture 2" descr="QUADRA Classic Book Bag School Bag - 8 Colours (Classic RED): Amazon.co.uk:  Lugg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05" y="769441"/>
            <a:ext cx="2510353" cy="23207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65172" y="1107583"/>
            <a:ext cx="4351803" cy="1200329"/>
          </a:xfrm>
          <a:prstGeom prst="rect">
            <a:avLst/>
          </a:prstGeom>
          <a:noFill/>
        </p:spPr>
        <p:txBody>
          <a:bodyPr wrap="square" rtlCol="0">
            <a:spAutoFit/>
          </a:bodyPr>
          <a:lstStyle/>
          <a:p>
            <a:pPr algn="ctr"/>
            <a:r>
              <a:rPr lang="en-GB" dirty="0" smtClean="0">
                <a:solidFill>
                  <a:srgbClr val="002060"/>
                </a:solidFill>
              </a:rPr>
              <a:t>The children will still be able to bring their reading bags in. No other bags are needed. Children will be given reading books.  All children’s books will be changed on </a:t>
            </a:r>
            <a:r>
              <a:rPr lang="en-GB" u="sng" dirty="0" smtClean="0">
                <a:solidFill>
                  <a:srgbClr val="002060"/>
                </a:solidFill>
              </a:rPr>
              <a:t>FRIDAYS.  </a:t>
            </a:r>
            <a:endParaRPr lang="en-GB" u="sng" dirty="0">
              <a:solidFill>
                <a:srgbClr val="002060"/>
              </a:solidFill>
            </a:endParaRPr>
          </a:p>
        </p:txBody>
      </p:sp>
      <p:pic>
        <p:nvPicPr>
          <p:cNvPr id="1030" name="Picture 6" descr="ST MARY'S CATHOLIC PRIMARY SCHOOL - PE/Ga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611" y="769441"/>
            <a:ext cx="3990953" cy="20841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33611" y="3009855"/>
            <a:ext cx="4149302" cy="2031325"/>
          </a:xfrm>
          <a:prstGeom prst="rect">
            <a:avLst/>
          </a:prstGeom>
          <a:noFill/>
        </p:spPr>
        <p:txBody>
          <a:bodyPr wrap="square" rtlCol="0">
            <a:spAutoFit/>
          </a:bodyPr>
          <a:lstStyle/>
          <a:p>
            <a:r>
              <a:rPr lang="en-GB" dirty="0" smtClean="0">
                <a:solidFill>
                  <a:srgbClr val="002060"/>
                </a:solidFill>
              </a:rPr>
              <a:t>PE for Year 1 will be on </a:t>
            </a:r>
            <a:r>
              <a:rPr lang="en-GB" u="sng" dirty="0" smtClean="0">
                <a:solidFill>
                  <a:srgbClr val="002060"/>
                </a:solidFill>
              </a:rPr>
              <a:t>Fridays.</a:t>
            </a:r>
            <a:r>
              <a:rPr lang="en-GB" dirty="0" smtClean="0">
                <a:solidFill>
                  <a:srgbClr val="002060"/>
                </a:solidFill>
              </a:rPr>
              <a:t> The children will need to come into school in their PE kit:</a:t>
            </a:r>
          </a:p>
          <a:p>
            <a:pPr marL="285750" indent="-285750">
              <a:buFont typeface="Arial" panose="020B0604020202020204" pitchFamily="34" charset="0"/>
              <a:buChar char="•"/>
            </a:pPr>
            <a:r>
              <a:rPr lang="en-GB" dirty="0" smtClean="0">
                <a:solidFill>
                  <a:srgbClr val="002060"/>
                </a:solidFill>
              </a:rPr>
              <a:t>Black shorts/joggers/leggings</a:t>
            </a:r>
          </a:p>
          <a:p>
            <a:pPr marL="285750" indent="-285750">
              <a:buFont typeface="Arial" panose="020B0604020202020204" pitchFamily="34" charset="0"/>
              <a:buChar char="•"/>
            </a:pPr>
            <a:r>
              <a:rPr lang="en-GB" dirty="0" smtClean="0">
                <a:solidFill>
                  <a:srgbClr val="002060"/>
                </a:solidFill>
              </a:rPr>
              <a:t>Plain white round neck t-shirt</a:t>
            </a:r>
          </a:p>
          <a:p>
            <a:pPr marL="285750" indent="-285750">
              <a:buFont typeface="Arial" panose="020B0604020202020204" pitchFamily="34" charset="0"/>
              <a:buChar char="•"/>
            </a:pPr>
            <a:r>
              <a:rPr lang="en-GB" dirty="0" smtClean="0">
                <a:solidFill>
                  <a:srgbClr val="002060"/>
                </a:solidFill>
              </a:rPr>
              <a:t>Black hoodie</a:t>
            </a:r>
          </a:p>
          <a:p>
            <a:pPr marL="285750" indent="-285750">
              <a:buFont typeface="Arial" panose="020B0604020202020204" pitchFamily="34" charset="0"/>
              <a:buChar char="•"/>
            </a:pPr>
            <a:r>
              <a:rPr lang="en-GB" dirty="0" smtClean="0">
                <a:solidFill>
                  <a:srgbClr val="002060"/>
                </a:solidFill>
              </a:rPr>
              <a:t>Trainers </a:t>
            </a:r>
            <a:endParaRPr lang="en-GB" dirty="0">
              <a:solidFill>
                <a:srgbClr val="002060"/>
              </a:solidFill>
            </a:endParaRPr>
          </a:p>
        </p:txBody>
      </p:sp>
      <p:pic>
        <p:nvPicPr>
          <p:cNvPr id="8" name="Picture 2" descr="Dinosaur Kids Water Bottle | BPA Free Kids Water Bottles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154" r="21988"/>
          <a:stretch/>
        </p:blipFill>
        <p:spPr bwMode="auto">
          <a:xfrm>
            <a:off x="2185025" y="3332051"/>
            <a:ext cx="1519708" cy="28216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anger - Simple English Wikipedia, the free encyclo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605" y="3181907"/>
            <a:ext cx="1926420" cy="16872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58605" y="5046956"/>
            <a:ext cx="2112136" cy="923330"/>
          </a:xfrm>
          <a:prstGeom prst="rect">
            <a:avLst/>
          </a:prstGeom>
          <a:solidFill>
            <a:srgbClr val="FF0000"/>
          </a:solidFill>
        </p:spPr>
        <p:txBody>
          <a:bodyPr wrap="square" rtlCol="0">
            <a:spAutoFit/>
          </a:bodyPr>
          <a:lstStyle/>
          <a:p>
            <a:pPr algn="ctr"/>
            <a:r>
              <a:rPr lang="en-GB" dirty="0" smtClean="0">
                <a:solidFill>
                  <a:schemeClr val="bg1"/>
                </a:solidFill>
              </a:rPr>
              <a:t>No water fountains will be used: they will be taped off.</a:t>
            </a:r>
            <a:endParaRPr lang="en-GB" dirty="0">
              <a:solidFill>
                <a:schemeClr val="bg1"/>
              </a:solidFill>
            </a:endParaRPr>
          </a:p>
        </p:txBody>
      </p:sp>
      <p:sp>
        <p:nvSpPr>
          <p:cNvPr id="5" name="Rectangle 4"/>
          <p:cNvSpPr/>
          <p:nvPr/>
        </p:nvSpPr>
        <p:spPr>
          <a:xfrm>
            <a:off x="3524519" y="3160970"/>
            <a:ext cx="3649014" cy="3416320"/>
          </a:xfrm>
          <a:prstGeom prst="rect">
            <a:avLst/>
          </a:prstGeom>
        </p:spPr>
        <p:txBody>
          <a:bodyPr wrap="square">
            <a:spAutoFit/>
          </a:bodyPr>
          <a:lstStyle/>
          <a:p>
            <a:pPr algn="ctr"/>
            <a:r>
              <a:rPr lang="en-GB" dirty="0" smtClean="0">
                <a:solidFill>
                  <a:srgbClr val="002060"/>
                </a:solidFill>
              </a:rPr>
              <a:t>The children </a:t>
            </a:r>
            <a:r>
              <a:rPr lang="en-GB" dirty="0">
                <a:solidFill>
                  <a:srgbClr val="002060"/>
                </a:solidFill>
              </a:rPr>
              <a:t>can bring in a labelled water bottle that will be kept </a:t>
            </a:r>
            <a:r>
              <a:rPr lang="en-GB" dirty="0" smtClean="0">
                <a:solidFill>
                  <a:srgbClr val="002060"/>
                </a:solidFill>
              </a:rPr>
              <a:t>in a designated place </a:t>
            </a:r>
            <a:r>
              <a:rPr lang="en-GB" dirty="0">
                <a:solidFill>
                  <a:srgbClr val="002060"/>
                </a:solidFill>
              </a:rPr>
              <a:t>at all times.  If </a:t>
            </a:r>
            <a:r>
              <a:rPr lang="en-GB" dirty="0" smtClean="0">
                <a:solidFill>
                  <a:srgbClr val="002060"/>
                </a:solidFill>
              </a:rPr>
              <a:t>they need to fill their </a:t>
            </a:r>
            <a:r>
              <a:rPr lang="en-GB" dirty="0">
                <a:solidFill>
                  <a:srgbClr val="002060"/>
                </a:solidFill>
              </a:rPr>
              <a:t>water </a:t>
            </a:r>
            <a:r>
              <a:rPr lang="en-GB" dirty="0" smtClean="0">
                <a:solidFill>
                  <a:srgbClr val="002060"/>
                </a:solidFill>
              </a:rPr>
              <a:t>bottle, the children must </a:t>
            </a:r>
            <a:r>
              <a:rPr lang="en-GB" dirty="0">
                <a:solidFill>
                  <a:srgbClr val="002060"/>
                </a:solidFill>
              </a:rPr>
              <a:t>unscrew it to allow  </a:t>
            </a:r>
            <a:r>
              <a:rPr lang="en-GB" dirty="0" smtClean="0">
                <a:solidFill>
                  <a:srgbClr val="002060"/>
                </a:solidFill>
              </a:rPr>
              <a:t>the staff  </a:t>
            </a:r>
            <a:r>
              <a:rPr lang="en-GB" dirty="0">
                <a:solidFill>
                  <a:srgbClr val="002060"/>
                </a:solidFill>
              </a:rPr>
              <a:t>to refill </a:t>
            </a:r>
            <a:r>
              <a:rPr lang="en-GB" dirty="0" smtClean="0">
                <a:solidFill>
                  <a:srgbClr val="002060"/>
                </a:solidFill>
              </a:rPr>
              <a:t>it with fresh water. If they </a:t>
            </a:r>
            <a:r>
              <a:rPr lang="en-GB" dirty="0">
                <a:solidFill>
                  <a:srgbClr val="002060"/>
                </a:solidFill>
              </a:rPr>
              <a:t>need help, we will help but we will wash our hands before and after.  Perhaps you could practice this. </a:t>
            </a:r>
            <a:r>
              <a:rPr lang="en-GB" dirty="0" smtClean="0">
                <a:solidFill>
                  <a:srgbClr val="002060"/>
                </a:solidFill>
              </a:rPr>
              <a:t>The bottles </a:t>
            </a:r>
            <a:r>
              <a:rPr lang="en-GB" dirty="0">
                <a:solidFill>
                  <a:srgbClr val="002060"/>
                </a:solidFill>
              </a:rPr>
              <a:t>will go home with </a:t>
            </a:r>
            <a:r>
              <a:rPr lang="en-GB" dirty="0" smtClean="0">
                <a:solidFill>
                  <a:srgbClr val="002060"/>
                </a:solidFill>
              </a:rPr>
              <a:t>the children at </a:t>
            </a:r>
            <a:r>
              <a:rPr lang="en-GB" dirty="0">
                <a:solidFill>
                  <a:srgbClr val="002060"/>
                </a:solidFill>
              </a:rPr>
              <a:t>the end of the </a:t>
            </a:r>
            <a:r>
              <a:rPr lang="en-GB" dirty="0" smtClean="0">
                <a:solidFill>
                  <a:srgbClr val="002060"/>
                </a:solidFill>
              </a:rPr>
              <a:t>day for cleaning.</a:t>
            </a:r>
            <a:endParaRPr lang="en-GB" dirty="0">
              <a:solidFill>
                <a:srgbClr val="002060"/>
              </a:solidFill>
            </a:endParaRPr>
          </a:p>
        </p:txBody>
      </p:sp>
      <p:pic>
        <p:nvPicPr>
          <p:cNvPr id="1032" name="Picture 8" descr="Officials Push Masks For COVID Despite Mixed Dat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6975" y="5046956"/>
            <a:ext cx="2070005" cy="13800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486980" y="5136792"/>
            <a:ext cx="2153826" cy="1200329"/>
          </a:xfrm>
          <a:prstGeom prst="rect">
            <a:avLst/>
          </a:prstGeom>
          <a:noFill/>
        </p:spPr>
        <p:txBody>
          <a:bodyPr wrap="square" rtlCol="0">
            <a:spAutoFit/>
          </a:bodyPr>
          <a:lstStyle/>
          <a:p>
            <a:pPr algn="ctr"/>
            <a:r>
              <a:rPr lang="en-GB" dirty="0" smtClean="0">
                <a:solidFill>
                  <a:srgbClr val="002060"/>
                </a:solidFill>
              </a:rPr>
              <a:t>The guidance states that children are not required to wear a mask.</a:t>
            </a:r>
            <a:endParaRPr lang="en-GB" dirty="0">
              <a:solidFill>
                <a:srgbClr val="002060"/>
              </a:solidFill>
            </a:endParaRPr>
          </a:p>
        </p:txBody>
      </p:sp>
    </p:spTree>
    <p:extLst>
      <p:ext uri="{BB962C8B-B14F-4D97-AF65-F5344CB8AC3E}">
        <p14:creationId xmlns:p14="http://schemas.microsoft.com/office/powerpoint/2010/main" val="3429275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49441" y="149994"/>
            <a:ext cx="2060180"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dirty="0" smtClean="0">
                <a:ln/>
                <a:solidFill>
                  <a:srgbClr val="FF0000"/>
                </a:solidFill>
                <a:effectLst/>
              </a:rPr>
              <a:t>Curriculum</a:t>
            </a:r>
            <a:endParaRPr lang="en-US" sz="3200" b="1" cap="none" spc="0" dirty="0">
              <a:ln/>
              <a:solidFill>
                <a:srgbClr val="FF0000"/>
              </a:solidFill>
              <a:effectLst/>
            </a:endParaRPr>
          </a:p>
        </p:txBody>
      </p:sp>
      <p:sp>
        <p:nvSpPr>
          <p:cNvPr id="5" name="TextBox 4"/>
          <p:cNvSpPr txBox="1"/>
          <p:nvPr/>
        </p:nvSpPr>
        <p:spPr>
          <a:xfrm>
            <a:off x="618186" y="579548"/>
            <a:ext cx="11062952" cy="1754326"/>
          </a:xfrm>
          <a:prstGeom prst="rect">
            <a:avLst/>
          </a:prstGeom>
          <a:noFill/>
        </p:spPr>
        <p:txBody>
          <a:bodyPr wrap="square" rtlCol="0">
            <a:spAutoFit/>
          </a:bodyPr>
          <a:lstStyle/>
          <a:p>
            <a:pPr algn="ctr"/>
            <a:r>
              <a:rPr lang="en-GB" dirty="0">
                <a:solidFill>
                  <a:srgbClr val="002060"/>
                </a:solidFill>
              </a:rPr>
              <a:t>In the first few weeks of the return leading up to Easter, the focus will be on settling the children back in by following our Pastoral Curriculum. This will help the children to re-engage with their learning and also focus on the Personal, Social, Health and Emotional areas the children will need in order to continue effectively with their learning. The children have clearly missed their friends and time will be given to helping them re-establish relationships and get back into the routine of a full day in school.</a:t>
            </a:r>
          </a:p>
          <a:p>
            <a:r>
              <a:rPr lang="en-GB" dirty="0" smtClean="0"/>
              <a:t>  </a:t>
            </a:r>
            <a:endParaRPr lang="en-GB" dirty="0"/>
          </a:p>
        </p:txBody>
      </p:sp>
      <p:pic>
        <p:nvPicPr>
          <p:cNvPr id="3" name="Picture 2"/>
          <p:cNvPicPr>
            <a:picLocks noChangeAspect="1"/>
          </p:cNvPicPr>
          <p:nvPr/>
        </p:nvPicPr>
        <p:blipFill>
          <a:blip r:embed="rId2"/>
          <a:stretch>
            <a:fillRect/>
          </a:stretch>
        </p:blipFill>
        <p:spPr>
          <a:xfrm>
            <a:off x="3049577" y="2333874"/>
            <a:ext cx="6200169" cy="3810330"/>
          </a:xfrm>
          <a:prstGeom prst="rect">
            <a:avLst/>
          </a:prstGeom>
        </p:spPr>
      </p:pic>
    </p:spTree>
    <p:extLst>
      <p:ext uri="{BB962C8B-B14F-4D97-AF65-F5344CB8AC3E}">
        <p14:creationId xmlns:p14="http://schemas.microsoft.com/office/powerpoint/2010/main" val="22408467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0851" y="177815"/>
            <a:ext cx="9515490"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solidFill>
                  <a:srgbClr val="FF0000"/>
                </a:solidFill>
                <a:effectLst>
                  <a:outerShdw blurRad="50800" dist="39000" dir="5460000" algn="tl">
                    <a:srgbClr val="000000">
                      <a:alpha val="38000"/>
                    </a:srgbClr>
                  </a:outerShdw>
                </a:effectLst>
              </a:rPr>
              <a:t>What do I do if </a:t>
            </a:r>
            <a:r>
              <a:rPr lang="en-US" sz="4400" b="1" dirty="0">
                <a:ln w="11430"/>
                <a:solidFill>
                  <a:srgbClr val="FF0000"/>
                </a:solidFill>
                <a:effectLst>
                  <a:outerShdw blurRad="50800" dist="39000" dir="5460000" algn="tl">
                    <a:srgbClr val="000000">
                      <a:alpha val="38000"/>
                    </a:srgbClr>
                  </a:outerShdw>
                </a:effectLst>
              </a:rPr>
              <a:t>I</a:t>
            </a:r>
            <a:r>
              <a:rPr lang="en-US" sz="4400" b="1" dirty="0" smtClean="0">
                <a:ln w="11430"/>
                <a:solidFill>
                  <a:srgbClr val="FF0000"/>
                </a:solidFill>
                <a:effectLst>
                  <a:outerShdw blurRad="50800" dist="39000" dir="5460000" algn="tl">
                    <a:srgbClr val="000000">
                      <a:alpha val="38000"/>
                    </a:srgbClr>
                  </a:outerShdw>
                </a:effectLst>
              </a:rPr>
              <a:t> want to hug my friend?</a:t>
            </a:r>
            <a:endParaRPr lang="en-US" sz="4400" b="1" cap="none" spc="0" dirty="0">
              <a:ln w="11430"/>
              <a:solidFill>
                <a:srgbClr val="FF0000"/>
              </a:solidFill>
              <a:effectLst>
                <a:outerShdw blurRad="50800" dist="39000" dir="5460000" algn="tl">
                  <a:srgbClr val="000000">
                    <a:alpha val="38000"/>
                  </a:srgbClr>
                </a:outerShdw>
              </a:effectLst>
            </a:endParaRPr>
          </a:p>
        </p:txBody>
      </p:sp>
      <p:sp>
        <p:nvSpPr>
          <p:cNvPr id="3" name="TextBox 2"/>
          <p:cNvSpPr txBox="1"/>
          <p:nvPr/>
        </p:nvSpPr>
        <p:spPr>
          <a:xfrm>
            <a:off x="988541" y="1055563"/>
            <a:ext cx="9815421" cy="923330"/>
          </a:xfrm>
          <a:prstGeom prst="rect">
            <a:avLst/>
          </a:prstGeom>
          <a:noFill/>
        </p:spPr>
        <p:txBody>
          <a:bodyPr wrap="square" rtlCol="0">
            <a:spAutoFit/>
          </a:bodyPr>
          <a:lstStyle/>
          <a:p>
            <a:pPr algn="ctr"/>
            <a:r>
              <a:rPr lang="en-GB" dirty="0" smtClean="0">
                <a:solidFill>
                  <a:srgbClr val="002060"/>
                </a:solidFill>
              </a:rPr>
              <a:t>The children will want to give their friends a hug and play close to them but they have to try not to. There are lots of different ways they can still be with their friends.  Click on the picture of ‘The Hug’ to watch a short video of ways your child can show they care.</a:t>
            </a:r>
            <a:endParaRPr lang="en-GB" dirty="0">
              <a:solidFill>
                <a:srgbClr val="002060"/>
              </a:solidFill>
            </a:endParaRPr>
          </a:p>
        </p:txBody>
      </p:sp>
      <p:pic>
        <p:nvPicPr>
          <p:cNvPr id="4" name="Picture 3">
            <a:hlinkClick r:id="rId2"/>
          </p:cNvPr>
          <p:cNvPicPr>
            <a:picLocks noChangeAspect="1"/>
          </p:cNvPicPr>
          <p:nvPr/>
        </p:nvPicPr>
        <p:blipFill>
          <a:blip r:embed="rId3"/>
          <a:stretch>
            <a:fillRect/>
          </a:stretch>
        </p:blipFill>
        <p:spPr>
          <a:xfrm>
            <a:off x="2269365" y="2157038"/>
            <a:ext cx="7715250" cy="4429125"/>
          </a:xfrm>
          <a:prstGeom prst="rect">
            <a:avLst/>
          </a:prstGeom>
        </p:spPr>
      </p:pic>
    </p:spTree>
    <p:extLst>
      <p:ext uri="{BB962C8B-B14F-4D97-AF65-F5344CB8AC3E}">
        <p14:creationId xmlns:p14="http://schemas.microsoft.com/office/powerpoint/2010/main" val="1285825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590" y="1647981"/>
            <a:ext cx="2920237" cy="2651990"/>
          </a:xfrm>
          <a:prstGeom prst="rect">
            <a:avLst/>
          </a:prstGeom>
        </p:spPr>
      </p:pic>
      <p:sp>
        <p:nvSpPr>
          <p:cNvPr id="3" name="Rectangle 2"/>
          <p:cNvSpPr/>
          <p:nvPr/>
        </p:nvSpPr>
        <p:spPr>
          <a:xfrm>
            <a:off x="1525315" y="141757"/>
            <a:ext cx="9388532"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smtClean="0">
                <a:ln/>
                <a:solidFill>
                  <a:srgbClr val="FF0000"/>
                </a:solidFill>
                <a:effectLst/>
              </a:rPr>
              <a:t>How can I keep myself and others safe?</a:t>
            </a:r>
            <a:endParaRPr lang="en-US" sz="4400" b="1" cap="none" spc="0" dirty="0">
              <a:ln/>
              <a:solidFill>
                <a:srgbClr val="FF0000"/>
              </a:solidFill>
              <a:effectLst/>
            </a:endParaRPr>
          </a:p>
        </p:txBody>
      </p:sp>
      <p:sp>
        <p:nvSpPr>
          <p:cNvPr id="4" name="Oval Callout 3"/>
          <p:cNvSpPr/>
          <p:nvPr/>
        </p:nvSpPr>
        <p:spPr>
          <a:xfrm>
            <a:off x="2405449" y="1065087"/>
            <a:ext cx="3105665" cy="1721708"/>
          </a:xfrm>
          <a:prstGeom prst="wedgeEllipseCallout">
            <a:avLst>
              <a:gd name="adj1" fmla="val -45236"/>
              <a:gd name="adj2" fmla="val 8307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Hi.  I am Red Robin Remembers.  If you see me, I am a reminder to keep your distance.</a:t>
            </a:r>
            <a:endParaRPr lang="en-GB" dirty="0"/>
          </a:p>
        </p:txBody>
      </p:sp>
      <p:sp>
        <p:nvSpPr>
          <p:cNvPr id="5" name="TextBox 4"/>
          <p:cNvSpPr txBox="1"/>
          <p:nvPr/>
        </p:nvSpPr>
        <p:spPr>
          <a:xfrm>
            <a:off x="5634681" y="1318053"/>
            <a:ext cx="6352609" cy="1200329"/>
          </a:xfrm>
          <a:prstGeom prst="rect">
            <a:avLst/>
          </a:prstGeom>
          <a:noFill/>
        </p:spPr>
        <p:txBody>
          <a:bodyPr wrap="square" rtlCol="0">
            <a:spAutoFit/>
          </a:bodyPr>
          <a:lstStyle/>
          <a:p>
            <a:pPr algn="ctr"/>
            <a:r>
              <a:rPr lang="en-GB" dirty="0" smtClean="0">
                <a:solidFill>
                  <a:srgbClr val="002060"/>
                </a:solidFill>
              </a:rPr>
              <a:t>We have put signs up around school to help the children to remember to keep safe, like keeping themselves apart.  We want them to try to imagine there is a cow between them and the other person</a:t>
            </a:r>
            <a:r>
              <a:rPr lang="en-GB" dirty="0">
                <a:solidFill>
                  <a:srgbClr val="002060"/>
                </a:solidFill>
              </a:rPr>
              <a:t> </a:t>
            </a:r>
            <a:r>
              <a:rPr lang="en-GB" dirty="0" smtClean="0">
                <a:solidFill>
                  <a:srgbClr val="002060"/>
                </a:solidFill>
              </a:rPr>
              <a:t>when not in lesson times.</a:t>
            </a:r>
            <a:endParaRPr lang="en-GB" dirty="0">
              <a:solidFill>
                <a:srgbClr val="00206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78" y="2667343"/>
            <a:ext cx="4864443" cy="3265257"/>
          </a:xfrm>
          <a:prstGeom prst="rect">
            <a:avLst/>
          </a:prstGeom>
        </p:spPr>
      </p:pic>
      <p:sp>
        <p:nvSpPr>
          <p:cNvPr id="7" name="TextBox 6"/>
          <p:cNvSpPr txBox="1"/>
          <p:nvPr/>
        </p:nvSpPr>
        <p:spPr>
          <a:xfrm>
            <a:off x="378941" y="4234249"/>
            <a:ext cx="5544064" cy="2031325"/>
          </a:xfrm>
          <a:prstGeom prst="rect">
            <a:avLst/>
          </a:prstGeom>
          <a:noFill/>
        </p:spPr>
        <p:txBody>
          <a:bodyPr wrap="square" rtlCol="0">
            <a:spAutoFit/>
          </a:bodyPr>
          <a:lstStyle/>
          <a:p>
            <a:r>
              <a:rPr lang="en-GB" dirty="0" smtClean="0">
                <a:solidFill>
                  <a:srgbClr val="002060"/>
                </a:solidFill>
              </a:rPr>
              <a:t>School will try to keep the children as safe as possible.  They can help </a:t>
            </a:r>
            <a:r>
              <a:rPr lang="en-GB" dirty="0" smtClean="0">
                <a:solidFill>
                  <a:srgbClr val="002060"/>
                </a:solidFill>
              </a:rPr>
              <a:t>by </a:t>
            </a:r>
            <a:r>
              <a:rPr lang="en-GB" dirty="0" smtClean="0">
                <a:solidFill>
                  <a:srgbClr val="002060"/>
                </a:solidFill>
              </a:rPr>
              <a:t>listening very carefully to the instructions their teacher gives them.</a:t>
            </a:r>
          </a:p>
          <a:p>
            <a:endParaRPr lang="en-GB" dirty="0">
              <a:solidFill>
                <a:srgbClr val="002060"/>
              </a:solidFill>
            </a:endParaRPr>
          </a:p>
          <a:p>
            <a:r>
              <a:rPr lang="en-GB" dirty="0" smtClean="0">
                <a:solidFill>
                  <a:srgbClr val="002060"/>
                </a:solidFill>
              </a:rPr>
              <a:t>You can also make sure that you and your family keep to the rules of social distancing outside of school time and engage with the NHS Track and Trace initiative.</a:t>
            </a:r>
            <a:endParaRPr lang="en-GB" dirty="0">
              <a:solidFill>
                <a:srgbClr val="002060"/>
              </a:solidFill>
            </a:endParaRPr>
          </a:p>
        </p:txBody>
      </p:sp>
    </p:spTree>
    <p:extLst>
      <p:ext uri="{BB962C8B-B14F-4D97-AF65-F5344CB8AC3E}">
        <p14:creationId xmlns:p14="http://schemas.microsoft.com/office/powerpoint/2010/main" val="41634836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5406" y="67616"/>
            <a:ext cx="4416530"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smtClean="0">
                <a:ln/>
                <a:solidFill>
                  <a:srgbClr val="FF0000"/>
                </a:solidFill>
              </a:rPr>
              <a:t>C</a:t>
            </a:r>
            <a:r>
              <a:rPr lang="en-US" sz="4000" b="1" cap="none" spc="0" dirty="0" smtClean="0">
                <a:ln/>
                <a:solidFill>
                  <a:srgbClr val="FF0000"/>
                </a:solidFill>
                <a:effectLst/>
              </a:rPr>
              <a:t>oughs </a:t>
            </a:r>
            <a:r>
              <a:rPr lang="en-US" sz="4000" b="1" dirty="0" smtClean="0">
                <a:ln/>
                <a:solidFill>
                  <a:srgbClr val="FF0000"/>
                </a:solidFill>
              </a:rPr>
              <a:t>and </a:t>
            </a:r>
            <a:r>
              <a:rPr lang="en-US" sz="4000" b="1" cap="none" spc="0" dirty="0" smtClean="0">
                <a:ln/>
                <a:solidFill>
                  <a:srgbClr val="FF0000"/>
                </a:solidFill>
                <a:effectLst/>
              </a:rPr>
              <a:t>sneeze</a:t>
            </a:r>
            <a:r>
              <a:rPr lang="en-US" sz="4000" b="1" dirty="0">
                <a:ln/>
                <a:solidFill>
                  <a:srgbClr val="FF0000"/>
                </a:solidFill>
              </a:rPr>
              <a:t>s</a:t>
            </a:r>
            <a:endParaRPr lang="en-US" sz="4000" b="1" cap="none" spc="0" dirty="0">
              <a:ln/>
              <a:solidFill>
                <a:srgbClr val="FF0000"/>
              </a:solidFill>
              <a:effectLst/>
            </a:endParaRPr>
          </a:p>
        </p:txBody>
      </p:sp>
      <p:sp>
        <p:nvSpPr>
          <p:cNvPr id="4" name="TextBox 3"/>
          <p:cNvSpPr txBox="1"/>
          <p:nvPr/>
        </p:nvSpPr>
        <p:spPr>
          <a:xfrm>
            <a:off x="5848865" y="1274486"/>
            <a:ext cx="4769708" cy="4893647"/>
          </a:xfrm>
          <a:prstGeom prst="rect">
            <a:avLst/>
          </a:prstGeom>
          <a:noFill/>
        </p:spPr>
        <p:txBody>
          <a:bodyPr wrap="square" rtlCol="0">
            <a:spAutoFit/>
          </a:bodyPr>
          <a:lstStyle/>
          <a:p>
            <a:r>
              <a:rPr lang="en-GB" sz="2000" dirty="0" smtClean="0">
                <a:solidFill>
                  <a:srgbClr val="002060"/>
                </a:solidFill>
              </a:rPr>
              <a:t>We have put lots of boxes of tissues around the classroom so the children have a tissue nearby at all times.</a:t>
            </a:r>
          </a:p>
          <a:p>
            <a:endParaRPr lang="en-GB" dirty="0" smtClean="0">
              <a:solidFill>
                <a:srgbClr val="002060"/>
              </a:solidFill>
            </a:endParaRPr>
          </a:p>
          <a:p>
            <a:r>
              <a:rPr lang="en-GB" dirty="0" smtClean="0">
                <a:solidFill>
                  <a:srgbClr val="002060"/>
                </a:solidFill>
              </a:rPr>
              <a:t>The children will need to put them in the bin after they have used them and the bin will be emptied twice a day.</a:t>
            </a:r>
          </a:p>
          <a:p>
            <a:endParaRPr lang="en-GB" dirty="0">
              <a:solidFill>
                <a:srgbClr val="002060"/>
              </a:solidFill>
            </a:endParaRPr>
          </a:p>
          <a:p>
            <a:r>
              <a:rPr lang="en-GB" dirty="0" smtClean="0">
                <a:solidFill>
                  <a:srgbClr val="002060"/>
                </a:solidFill>
              </a:rPr>
              <a:t>You will need to wash your hands.</a:t>
            </a:r>
          </a:p>
          <a:p>
            <a:endParaRPr lang="en-GB" dirty="0">
              <a:solidFill>
                <a:srgbClr val="002060"/>
              </a:solidFill>
            </a:endParaRPr>
          </a:p>
          <a:p>
            <a:endParaRPr lang="en-GB" dirty="0" smtClean="0">
              <a:solidFill>
                <a:srgbClr val="002060"/>
              </a:solidFill>
            </a:endParaRPr>
          </a:p>
          <a:p>
            <a:r>
              <a:rPr lang="en-GB" dirty="0" smtClean="0">
                <a:solidFill>
                  <a:srgbClr val="FF0000"/>
                </a:solidFill>
              </a:rPr>
              <a:t>REMEMBER…</a:t>
            </a:r>
          </a:p>
          <a:p>
            <a:r>
              <a:rPr lang="en-GB" dirty="0" smtClean="0">
                <a:solidFill>
                  <a:srgbClr val="FF0000"/>
                </a:solidFill>
              </a:rPr>
              <a:t>If someone coughs or sneezes, it doesn’t mean you are going to catch coronavirus.</a:t>
            </a:r>
            <a:endParaRPr lang="en-GB" dirty="0">
              <a:solidFill>
                <a:srgbClr val="FF0000"/>
              </a:solidFill>
            </a:endParaRPr>
          </a:p>
          <a:p>
            <a:endParaRPr lang="en-GB" dirty="0" smtClean="0">
              <a:solidFill>
                <a:srgbClr val="002060"/>
              </a:solidFill>
            </a:endParaRPr>
          </a:p>
          <a:p>
            <a:endParaRPr lang="en-GB" dirty="0"/>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005" y="873592"/>
            <a:ext cx="4172547" cy="3597023"/>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90" y="4607685"/>
            <a:ext cx="4524375" cy="1866900"/>
          </a:xfrm>
          <a:prstGeom prst="rect">
            <a:avLst/>
          </a:prstGeom>
          <a:noFill/>
          <a:ln w="762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45498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861" y="272205"/>
            <a:ext cx="9584227"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solidFill>
                  <a:srgbClr val="FF0000"/>
                </a:solidFill>
                <a:effectLst>
                  <a:outerShdw blurRad="50800" dist="39000" dir="5460000" algn="tl">
                    <a:srgbClr val="000000">
                      <a:alpha val="38000"/>
                    </a:srgbClr>
                  </a:outerShdw>
                </a:effectLst>
              </a:rPr>
              <a:t>How will they make sure they don’t catch germs?</a:t>
            </a:r>
            <a:endParaRPr lang="en-US" sz="3600" b="1" cap="none" spc="0" dirty="0">
              <a:ln w="11430"/>
              <a:solidFill>
                <a:srgbClr val="FF0000"/>
              </a:solidFill>
              <a:effectLst>
                <a:outerShdw blurRad="50800" dist="39000" dir="5460000" algn="tl">
                  <a:srgbClr val="000000">
                    <a:alpha val="38000"/>
                  </a:srgbClr>
                </a:outerShdw>
              </a:effectLst>
            </a:endParaRPr>
          </a:p>
        </p:txBody>
      </p:sp>
      <p:sp>
        <p:nvSpPr>
          <p:cNvPr id="3" name="TextBox 2"/>
          <p:cNvSpPr txBox="1"/>
          <p:nvPr/>
        </p:nvSpPr>
        <p:spPr>
          <a:xfrm>
            <a:off x="540093" y="1248643"/>
            <a:ext cx="8100812" cy="4401205"/>
          </a:xfrm>
          <a:prstGeom prst="rect">
            <a:avLst/>
          </a:prstGeom>
          <a:noFill/>
        </p:spPr>
        <p:txBody>
          <a:bodyPr wrap="square" rtlCol="0">
            <a:spAutoFit/>
          </a:bodyPr>
          <a:lstStyle/>
          <a:p>
            <a:r>
              <a:rPr lang="en-GB" sz="2800" dirty="0" smtClean="0">
                <a:solidFill>
                  <a:srgbClr val="002060"/>
                </a:solidFill>
              </a:rPr>
              <a:t>The children will need to wash their hands:</a:t>
            </a:r>
          </a:p>
          <a:p>
            <a:pPr marL="285750" indent="-285750">
              <a:buFont typeface="Arial" panose="020B0604020202020204" pitchFamily="34" charset="0"/>
              <a:buChar char="•"/>
            </a:pPr>
            <a:r>
              <a:rPr lang="en-GB" sz="2800" dirty="0" smtClean="0">
                <a:solidFill>
                  <a:srgbClr val="002060"/>
                </a:solidFill>
              </a:rPr>
              <a:t>When they arrive at school and before they leave</a:t>
            </a:r>
          </a:p>
          <a:p>
            <a:pPr marL="285750" indent="-285750">
              <a:buFont typeface="Arial" panose="020B0604020202020204" pitchFamily="34" charset="0"/>
              <a:buChar char="•"/>
            </a:pPr>
            <a:r>
              <a:rPr lang="en-GB" sz="2800" dirty="0" smtClean="0">
                <a:solidFill>
                  <a:srgbClr val="002060"/>
                </a:solidFill>
              </a:rPr>
              <a:t>Before and after eating</a:t>
            </a:r>
          </a:p>
          <a:p>
            <a:pPr marL="285750" indent="-285750">
              <a:buFont typeface="Arial" panose="020B0604020202020204" pitchFamily="34" charset="0"/>
              <a:buChar char="•"/>
            </a:pPr>
            <a:r>
              <a:rPr lang="en-GB" sz="2800" dirty="0" smtClean="0">
                <a:solidFill>
                  <a:srgbClr val="002060"/>
                </a:solidFill>
              </a:rPr>
              <a:t>After going to the toilet</a:t>
            </a:r>
          </a:p>
          <a:p>
            <a:pPr marL="285750" indent="-285750">
              <a:buFont typeface="Arial" panose="020B0604020202020204" pitchFamily="34" charset="0"/>
              <a:buChar char="•"/>
            </a:pPr>
            <a:r>
              <a:rPr lang="en-GB" sz="2800" dirty="0" smtClean="0">
                <a:solidFill>
                  <a:srgbClr val="002060"/>
                </a:solidFill>
              </a:rPr>
              <a:t>After sneezing or coughing into their hands</a:t>
            </a:r>
          </a:p>
          <a:p>
            <a:pPr marL="285750" indent="-285750">
              <a:buFont typeface="Arial" panose="020B0604020202020204" pitchFamily="34" charset="0"/>
              <a:buChar char="•"/>
            </a:pPr>
            <a:r>
              <a:rPr lang="en-GB" sz="2800" dirty="0" smtClean="0">
                <a:solidFill>
                  <a:srgbClr val="002060"/>
                </a:solidFill>
              </a:rPr>
              <a:t>When they have used a tissue</a:t>
            </a:r>
          </a:p>
          <a:p>
            <a:pPr marL="285750" indent="-285750">
              <a:buFont typeface="Arial" panose="020B0604020202020204" pitchFamily="34" charset="0"/>
              <a:buChar char="•"/>
            </a:pPr>
            <a:r>
              <a:rPr lang="en-GB" sz="2800" dirty="0" smtClean="0">
                <a:solidFill>
                  <a:srgbClr val="002060"/>
                </a:solidFill>
              </a:rPr>
              <a:t>At regular timetabled intervals throughout the day</a:t>
            </a:r>
          </a:p>
          <a:p>
            <a:pPr marL="285750" indent="-285750">
              <a:buFont typeface="Arial" panose="020B0604020202020204" pitchFamily="34" charset="0"/>
              <a:buChar char="•"/>
            </a:pPr>
            <a:endParaRPr lang="en-GB" sz="2800" dirty="0">
              <a:solidFill>
                <a:srgbClr val="002060"/>
              </a:solidFill>
            </a:endParaRPr>
          </a:p>
          <a:p>
            <a:r>
              <a:rPr lang="en-GB" sz="2800" dirty="0" smtClean="0">
                <a:solidFill>
                  <a:srgbClr val="002060"/>
                </a:solidFill>
              </a:rPr>
              <a:t>The adults in each class will help them to remember to this so don’t worry.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0088" y="451361"/>
            <a:ext cx="2152985" cy="2824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0905" y="2993921"/>
            <a:ext cx="2733809" cy="3612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9622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2560" y="113670"/>
            <a:ext cx="200112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FF0000"/>
                </a:solidFill>
                <a:effectLst>
                  <a:outerShdw blurRad="50800" dist="39000" dir="5460000" algn="tl">
                    <a:srgbClr val="000000">
                      <a:alpha val="38000"/>
                    </a:srgbClr>
                  </a:outerShdw>
                </a:effectLst>
              </a:rPr>
              <a:t>Toileting</a:t>
            </a:r>
            <a:endParaRPr lang="en-US" sz="4000" b="1" cap="none" spc="0" dirty="0">
              <a:ln w="11430"/>
              <a:solidFill>
                <a:srgbClr val="FF0000"/>
              </a:solidFill>
              <a:effectLst>
                <a:outerShdw blurRad="50800" dist="39000" dir="5460000" algn="tl">
                  <a:srgbClr val="000000">
                    <a:alpha val="38000"/>
                  </a:srgbClr>
                </a:outerShdw>
              </a:effectLst>
            </a:endParaRPr>
          </a:p>
        </p:txBody>
      </p:sp>
      <p:sp>
        <p:nvSpPr>
          <p:cNvPr id="2" name="TextBox 1"/>
          <p:cNvSpPr txBox="1"/>
          <p:nvPr/>
        </p:nvSpPr>
        <p:spPr>
          <a:xfrm>
            <a:off x="5997146" y="889686"/>
            <a:ext cx="5453449" cy="4832092"/>
          </a:xfrm>
          <a:prstGeom prst="rect">
            <a:avLst/>
          </a:prstGeom>
          <a:noFill/>
        </p:spPr>
        <p:txBody>
          <a:bodyPr wrap="square" rtlCol="0">
            <a:spAutoFit/>
          </a:bodyPr>
          <a:lstStyle/>
          <a:p>
            <a:pPr algn="ctr"/>
            <a:r>
              <a:rPr lang="en-GB" sz="2800" dirty="0" smtClean="0">
                <a:solidFill>
                  <a:srgbClr val="002060"/>
                </a:solidFill>
              </a:rPr>
              <a:t>The children can go the toilet when they need to.  We will remind them at different times of the day.</a:t>
            </a:r>
          </a:p>
          <a:p>
            <a:pPr algn="ctr"/>
            <a:endParaRPr lang="en-GB" sz="2800" dirty="0">
              <a:solidFill>
                <a:srgbClr val="002060"/>
              </a:solidFill>
            </a:endParaRPr>
          </a:p>
          <a:p>
            <a:pPr algn="ctr"/>
            <a:r>
              <a:rPr lang="en-GB" sz="2800" dirty="0" smtClean="0">
                <a:solidFill>
                  <a:srgbClr val="002060"/>
                </a:solidFill>
              </a:rPr>
              <a:t>The guidance states that the children within each ‘bubble’ (in our case each class) can use the same toilets.</a:t>
            </a:r>
          </a:p>
          <a:p>
            <a:pPr algn="ctr"/>
            <a:endParaRPr lang="en-GB" sz="2800" dirty="0">
              <a:solidFill>
                <a:srgbClr val="002060"/>
              </a:solidFill>
            </a:endParaRPr>
          </a:p>
          <a:p>
            <a:pPr algn="ctr"/>
            <a:r>
              <a:rPr lang="en-GB" sz="2800" dirty="0" smtClean="0">
                <a:solidFill>
                  <a:srgbClr val="002060"/>
                </a:solidFill>
              </a:rPr>
              <a:t>The toilets will be cleaned at intervals throughout the day.</a:t>
            </a:r>
            <a:endParaRPr lang="en-GB" sz="2800" dirty="0">
              <a:solidFill>
                <a:srgbClr val="002060"/>
              </a:solidFill>
            </a:endParaRPr>
          </a:p>
        </p:txBody>
      </p:sp>
      <p:pic>
        <p:nvPicPr>
          <p:cNvPr id="5122" name="Picture 2" descr="Toilet Stock Vector Illustration And Royalty Free Toilet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435" y="1458532"/>
            <a:ext cx="42862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6000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518" y="246759"/>
            <a:ext cx="493301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rgbClr val="FF0000"/>
                </a:solidFill>
                <a:effectLst>
                  <a:outerShdw blurRad="50800" dist="39000" dir="5460000" algn="tl">
                    <a:srgbClr val="000000">
                      <a:alpha val="38000"/>
                    </a:srgbClr>
                  </a:outerShdw>
                </a:effectLst>
              </a:rPr>
              <a:t>Moving around school</a:t>
            </a:r>
            <a:endParaRPr lang="en-US" sz="4000" b="1" cap="none" spc="0" dirty="0">
              <a:ln w="11430"/>
              <a:solidFill>
                <a:srgbClr val="FF0000"/>
              </a:solidFill>
              <a:effectLst>
                <a:outerShdw blurRad="50800" dist="39000" dir="5460000" algn="tl">
                  <a:srgbClr val="000000">
                    <a:alpha val="38000"/>
                  </a:srgbClr>
                </a:outerShdw>
              </a:effectLst>
            </a:endParaRPr>
          </a:p>
        </p:txBody>
      </p:sp>
      <p:pic>
        <p:nvPicPr>
          <p:cNvPr id="4098" name="Picture 2" descr="Traffic Signs - One Way Left | Se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2370" y="1092046"/>
            <a:ext cx="3889219" cy="29352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7882" y="1186249"/>
            <a:ext cx="6160626" cy="5509200"/>
          </a:xfrm>
          <a:prstGeom prst="rect">
            <a:avLst/>
          </a:prstGeom>
          <a:noFill/>
        </p:spPr>
        <p:txBody>
          <a:bodyPr wrap="square" rtlCol="0">
            <a:spAutoFit/>
          </a:bodyPr>
          <a:lstStyle/>
          <a:p>
            <a:pPr algn="ctr"/>
            <a:r>
              <a:rPr lang="en-GB" sz="2400" dirty="0" smtClean="0">
                <a:solidFill>
                  <a:srgbClr val="002060"/>
                </a:solidFill>
              </a:rPr>
              <a:t>The children will spending most of their time in the classroom or outside.  Assemblies will be delivered virtually.</a:t>
            </a:r>
          </a:p>
          <a:p>
            <a:pPr algn="ctr"/>
            <a:endParaRPr lang="en-GB" sz="2400" dirty="0">
              <a:solidFill>
                <a:srgbClr val="002060"/>
              </a:solidFill>
            </a:endParaRPr>
          </a:p>
          <a:p>
            <a:pPr algn="ctr"/>
            <a:r>
              <a:rPr lang="en-GB" sz="2400" dirty="0" smtClean="0">
                <a:solidFill>
                  <a:srgbClr val="002060"/>
                </a:solidFill>
              </a:rPr>
              <a:t>They will be with an adult all the time so they will help the children to know which way to go and how to keep apart from one another.</a:t>
            </a:r>
          </a:p>
          <a:p>
            <a:pPr algn="ctr"/>
            <a:endParaRPr lang="en-GB" sz="2400" dirty="0" smtClean="0">
              <a:solidFill>
                <a:srgbClr val="002060"/>
              </a:solidFill>
            </a:endParaRPr>
          </a:p>
          <a:p>
            <a:pPr algn="ctr"/>
            <a:r>
              <a:rPr lang="en-GB" sz="2400" dirty="0" smtClean="0">
                <a:solidFill>
                  <a:srgbClr val="002060"/>
                </a:solidFill>
              </a:rPr>
              <a:t>They will see signs around the outside of schools like this which show the children and parents which way to go.</a:t>
            </a:r>
          </a:p>
          <a:p>
            <a:pPr algn="ctr"/>
            <a:endParaRPr lang="en-GB" sz="2400" dirty="0">
              <a:solidFill>
                <a:srgbClr val="002060"/>
              </a:solidFill>
            </a:endParaRPr>
          </a:p>
          <a:p>
            <a:pPr algn="ctr"/>
            <a:r>
              <a:rPr lang="en-GB" sz="2400" dirty="0" smtClean="0">
                <a:solidFill>
                  <a:srgbClr val="002060"/>
                </a:solidFill>
              </a:rPr>
              <a:t>Children will not be allowed to wander around schools on messages etc.</a:t>
            </a:r>
            <a:endParaRPr lang="en-GB" sz="2400" dirty="0">
              <a:solidFill>
                <a:srgbClr val="002060"/>
              </a:solidFill>
            </a:endParaRPr>
          </a:p>
          <a:p>
            <a:pPr algn="ctr"/>
            <a:endParaRPr lang="en-GB" sz="1600" dirty="0"/>
          </a:p>
        </p:txBody>
      </p:sp>
    </p:spTree>
    <p:extLst>
      <p:ext uri="{BB962C8B-B14F-4D97-AF65-F5344CB8AC3E}">
        <p14:creationId xmlns:p14="http://schemas.microsoft.com/office/powerpoint/2010/main" val="739449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0335" y="0"/>
            <a:ext cx="3435877"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smtClean="0">
                <a:ln/>
                <a:solidFill>
                  <a:srgbClr val="FF0000"/>
                </a:solidFill>
                <a:effectLst/>
              </a:rPr>
              <a:t>Fire evacuation</a:t>
            </a:r>
            <a:endParaRPr lang="en-US" sz="4000" b="1" cap="none" spc="0" dirty="0">
              <a:ln/>
              <a:solidFill>
                <a:srgbClr val="FF0000"/>
              </a:solidFill>
              <a:effectLst/>
            </a:endParaRPr>
          </a:p>
        </p:txBody>
      </p:sp>
      <p:pic>
        <p:nvPicPr>
          <p:cNvPr id="7170" name="Picture 2" descr="MUR tip: Emollient fire hazard | Chemist+Druggi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699" y="500805"/>
            <a:ext cx="2119610" cy="141193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532"/>
          <a:stretch/>
        </p:blipFill>
        <p:spPr bwMode="auto">
          <a:xfrm>
            <a:off x="834052" y="2367817"/>
            <a:ext cx="5693469" cy="4012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5-Point Star 7"/>
          <p:cNvSpPr/>
          <p:nvPr/>
        </p:nvSpPr>
        <p:spPr>
          <a:xfrm>
            <a:off x="6594351" y="2611864"/>
            <a:ext cx="347730" cy="306044"/>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6875252" y="2613760"/>
            <a:ext cx="1145343" cy="369332"/>
          </a:xfrm>
          <a:prstGeom prst="rect">
            <a:avLst/>
          </a:prstGeom>
          <a:noFill/>
        </p:spPr>
        <p:txBody>
          <a:bodyPr wrap="square" rtlCol="0">
            <a:spAutoFit/>
          </a:bodyPr>
          <a:lstStyle/>
          <a:p>
            <a:r>
              <a:rPr lang="en-GB" dirty="0" smtClean="0">
                <a:solidFill>
                  <a:srgbClr val="7030A0"/>
                </a:solidFill>
              </a:rPr>
              <a:t>Reception</a:t>
            </a:r>
            <a:endParaRPr lang="en-GB" dirty="0">
              <a:solidFill>
                <a:srgbClr val="7030A0"/>
              </a:solidFill>
            </a:endParaRPr>
          </a:p>
        </p:txBody>
      </p:sp>
      <p:sp>
        <p:nvSpPr>
          <p:cNvPr id="32" name="5-Point Star 31"/>
          <p:cNvSpPr/>
          <p:nvPr/>
        </p:nvSpPr>
        <p:spPr>
          <a:xfrm>
            <a:off x="5118599" y="5373762"/>
            <a:ext cx="347730" cy="306044"/>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2281646" y="818606"/>
            <a:ext cx="9178834" cy="1200329"/>
          </a:xfrm>
          <a:prstGeom prst="rect">
            <a:avLst/>
          </a:prstGeom>
          <a:noFill/>
        </p:spPr>
        <p:txBody>
          <a:bodyPr wrap="square" rtlCol="0">
            <a:spAutoFit/>
          </a:bodyPr>
          <a:lstStyle/>
          <a:p>
            <a:pPr algn="ctr"/>
            <a:r>
              <a:rPr lang="en-GB" dirty="0" smtClean="0">
                <a:solidFill>
                  <a:srgbClr val="002060"/>
                </a:solidFill>
              </a:rPr>
              <a:t>If the fire alarm goes off, the children will need to follow their adult’s instructions to the place each class has been designated.  In a practice situation, then we will aim for social distancing, but if a real fire occurs, we will aim to get the children out as quickly as possible. We will need to practice this.</a:t>
            </a:r>
            <a:endParaRPr lang="en-GB" dirty="0">
              <a:solidFill>
                <a:srgbClr val="002060"/>
              </a:solidFill>
            </a:endParaRPr>
          </a:p>
        </p:txBody>
      </p:sp>
      <p:pic>
        <p:nvPicPr>
          <p:cNvPr id="7" name="Picture 6"/>
          <p:cNvPicPr>
            <a:picLocks noChangeAspect="1"/>
          </p:cNvPicPr>
          <p:nvPr/>
        </p:nvPicPr>
        <p:blipFill>
          <a:blip r:embed="rId4"/>
          <a:stretch>
            <a:fillRect/>
          </a:stretch>
        </p:blipFill>
        <p:spPr>
          <a:xfrm>
            <a:off x="7365283" y="3410675"/>
            <a:ext cx="4429667" cy="2969764"/>
          </a:xfrm>
          <a:prstGeom prst="rect">
            <a:avLst/>
          </a:prstGeom>
        </p:spPr>
      </p:pic>
    </p:spTree>
    <p:extLst>
      <p:ext uri="{BB962C8B-B14F-4D97-AF65-F5344CB8AC3E}">
        <p14:creationId xmlns:p14="http://schemas.microsoft.com/office/powerpoint/2010/main" val="40010539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43352" y="185497"/>
            <a:ext cx="3886577"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FF0000"/>
                </a:solidFill>
                <a:effectLst>
                  <a:outerShdw blurRad="50800" dist="39000" dir="5460000" algn="tl">
                    <a:srgbClr val="000000">
                      <a:alpha val="38000"/>
                    </a:srgbClr>
                  </a:outerShdw>
                </a:effectLst>
              </a:rPr>
              <a:t>Arrival and Departure</a:t>
            </a:r>
            <a:endParaRPr lang="en-US" sz="3200" b="1" cap="none" spc="0" dirty="0">
              <a:ln w="11430"/>
              <a:solidFill>
                <a:srgbClr val="FF0000"/>
              </a:solidFill>
              <a:effectLst>
                <a:outerShdw blurRad="50800" dist="39000" dir="5460000" algn="tl">
                  <a:srgbClr val="000000">
                    <a:alpha val="38000"/>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436" y="3530514"/>
            <a:ext cx="1618488" cy="2438400"/>
          </a:xfrm>
          <a:prstGeom prst="rect">
            <a:avLst/>
          </a:prstGeom>
        </p:spPr>
      </p:pic>
      <p:sp>
        <p:nvSpPr>
          <p:cNvPr id="9" name="TextBox 8"/>
          <p:cNvSpPr txBox="1"/>
          <p:nvPr/>
        </p:nvSpPr>
        <p:spPr>
          <a:xfrm>
            <a:off x="2056291" y="3390488"/>
            <a:ext cx="2133600" cy="3539430"/>
          </a:xfrm>
          <a:prstGeom prst="rect">
            <a:avLst/>
          </a:prstGeom>
          <a:noFill/>
        </p:spPr>
        <p:txBody>
          <a:bodyPr wrap="square" rtlCol="0">
            <a:spAutoFit/>
          </a:bodyPr>
          <a:lstStyle/>
          <a:p>
            <a:pPr algn="ctr"/>
            <a:r>
              <a:rPr lang="en-GB" sz="1600" dirty="0" smtClean="0">
                <a:solidFill>
                  <a:srgbClr val="002060"/>
                </a:solidFill>
              </a:rPr>
              <a:t>When you arrive at the school gates, Mrs Narraway will be there to greet you.  She will ask you to walk along the path to the gate near the reception classroom and stand 2m apart.  There are some posts to help you. This is where parents will stand at the end of the day to collect the children.</a:t>
            </a:r>
            <a:endParaRPr lang="en-GB" sz="1600" dirty="0">
              <a:solidFill>
                <a:srgbClr val="002060"/>
              </a:solidFill>
            </a:endParaRPr>
          </a:p>
        </p:txBody>
      </p:sp>
      <p:sp>
        <p:nvSpPr>
          <p:cNvPr id="10" name="TextBox 9"/>
          <p:cNvSpPr txBox="1"/>
          <p:nvPr/>
        </p:nvSpPr>
        <p:spPr>
          <a:xfrm>
            <a:off x="972065" y="770272"/>
            <a:ext cx="9844216" cy="923330"/>
          </a:xfrm>
          <a:prstGeom prst="rect">
            <a:avLst/>
          </a:prstGeom>
          <a:noFill/>
        </p:spPr>
        <p:txBody>
          <a:bodyPr wrap="square" rtlCol="0">
            <a:spAutoFit/>
          </a:bodyPr>
          <a:lstStyle/>
          <a:p>
            <a:pPr algn="ctr"/>
            <a:r>
              <a:rPr lang="en-GB" dirty="0">
                <a:solidFill>
                  <a:srgbClr val="002060"/>
                </a:solidFill>
              </a:rPr>
              <a:t>You will be given a time to arrive and a time to collect your child. This is the same as last time. Only one adult can come into the school grounds with you to keep numbers to a minimum.  The time will be sent as a text message. Please ensure you keep to the designated time. Here are the times for </a:t>
            </a:r>
            <a:r>
              <a:rPr lang="en-GB" dirty="0" smtClean="0">
                <a:solidFill>
                  <a:srgbClr val="002060"/>
                </a:solidFill>
              </a:rPr>
              <a:t>Reception:</a:t>
            </a:r>
            <a:endParaRPr lang="en-GB" dirty="0">
              <a:solidFill>
                <a:srgbClr val="00206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332447437"/>
              </p:ext>
            </p:extLst>
          </p:nvPr>
        </p:nvGraphicFramePr>
        <p:xfrm>
          <a:off x="1961745" y="1768610"/>
          <a:ext cx="6984952" cy="741680"/>
        </p:xfrm>
        <a:graphic>
          <a:graphicData uri="http://schemas.openxmlformats.org/drawingml/2006/table">
            <a:tbl>
              <a:tblPr firstRow="1" bandRow="1">
                <a:tableStyleId>{93296810-A885-4BE3-A3E7-6D5BEEA58F35}</a:tableStyleId>
              </a:tblPr>
              <a:tblGrid>
                <a:gridCol w="3492476"/>
                <a:gridCol w="3492476"/>
              </a:tblGrid>
              <a:tr h="370840">
                <a:tc>
                  <a:txBody>
                    <a:bodyPr/>
                    <a:lstStyle/>
                    <a:p>
                      <a:pPr algn="ctr"/>
                      <a:r>
                        <a:rPr lang="en-GB" dirty="0" smtClean="0"/>
                        <a:t>Drop off times</a:t>
                      </a:r>
                      <a:endParaRPr lang="en-GB" dirty="0"/>
                    </a:p>
                  </a:txBody>
                  <a:tcPr/>
                </a:tc>
                <a:tc>
                  <a:txBody>
                    <a:bodyPr/>
                    <a:lstStyle/>
                    <a:p>
                      <a:pPr algn="ctr"/>
                      <a:r>
                        <a:rPr lang="en-GB" dirty="0" smtClean="0"/>
                        <a:t>Collection</a:t>
                      </a:r>
                      <a:r>
                        <a:rPr lang="en-GB" baseline="0" dirty="0" smtClean="0"/>
                        <a:t> time</a:t>
                      </a:r>
                      <a:endParaRPr lang="en-GB" dirty="0"/>
                    </a:p>
                  </a:txBody>
                  <a:tcPr/>
                </a:tc>
              </a:tr>
              <a:tr h="370840">
                <a:tc>
                  <a:txBody>
                    <a:bodyPr/>
                    <a:lstStyle/>
                    <a:p>
                      <a:pPr algn="ctr"/>
                      <a:r>
                        <a:rPr lang="en-GB" dirty="0" smtClean="0"/>
                        <a:t>Between 9:00am and 9:05am</a:t>
                      </a:r>
                      <a:endParaRPr lang="en-GB" dirty="0">
                        <a:solidFill>
                          <a:srgbClr val="002060"/>
                        </a:solidFill>
                      </a:endParaRPr>
                    </a:p>
                  </a:txBody>
                  <a:tcPr/>
                </a:tc>
                <a:tc>
                  <a:txBody>
                    <a:bodyPr/>
                    <a:lstStyle/>
                    <a:p>
                      <a:pPr algn="ctr"/>
                      <a:r>
                        <a:rPr lang="en-GB" dirty="0" smtClean="0"/>
                        <a:t>Between 3:10pm and 3:15pm</a:t>
                      </a:r>
                      <a:endParaRPr lang="en-GB" dirty="0">
                        <a:solidFill>
                          <a:srgbClr val="002060"/>
                        </a:solidFill>
                      </a:endParaRPr>
                    </a:p>
                  </a:txBody>
                  <a:tcPr/>
                </a:tc>
              </a:tr>
            </a:tbl>
          </a:graphicData>
        </a:graphic>
      </p:graphicFrame>
      <p:sp>
        <p:nvSpPr>
          <p:cNvPr id="6" name="TextBox 5"/>
          <p:cNvSpPr txBox="1"/>
          <p:nvPr/>
        </p:nvSpPr>
        <p:spPr>
          <a:xfrm>
            <a:off x="670606" y="2765723"/>
            <a:ext cx="10845800" cy="369332"/>
          </a:xfrm>
          <a:prstGeom prst="rect">
            <a:avLst/>
          </a:prstGeom>
          <a:noFill/>
        </p:spPr>
        <p:txBody>
          <a:bodyPr wrap="square" rtlCol="0">
            <a:spAutoFit/>
          </a:bodyPr>
          <a:lstStyle/>
          <a:p>
            <a:pPr algn="ctr"/>
            <a:r>
              <a:rPr lang="en-GB" dirty="0" smtClean="0">
                <a:solidFill>
                  <a:srgbClr val="FF0000"/>
                </a:solidFill>
              </a:rPr>
              <a:t>Please do not come too early or late as everyone needs to be on time to make the system work.</a:t>
            </a:r>
            <a:endParaRPr lang="en-GB" dirty="0">
              <a:solidFill>
                <a:srgbClr val="FF0000"/>
              </a:solidFill>
            </a:endParaRPr>
          </a:p>
        </p:txBody>
      </p:sp>
      <p:pic>
        <p:nvPicPr>
          <p:cNvPr id="7" name="Picture 6"/>
          <p:cNvPicPr>
            <a:picLocks noChangeAspect="1"/>
          </p:cNvPicPr>
          <p:nvPr/>
        </p:nvPicPr>
        <p:blipFill>
          <a:blip r:embed="rId3"/>
          <a:stretch>
            <a:fillRect/>
          </a:stretch>
        </p:blipFill>
        <p:spPr>
          <a:xfrm>
            <a:off x="4508325" y="3583423"/>
            <a:ext cx="2200847" cy="2944623"/>
          </a:xfrm>
          <a:prstGeom prst="rect">
            <a:avLst/>
          </a:prstGeom>
        </p:spPr>
      </p:pic>
      <p:sp>
        <p:nvSpPr>
          <p:cNvPr id="8" name="Right Arrow 7"/>
          <p:cNvSpPr/>
          <p:nvPr/>
        </p:nvSpPr>
        <p:spPr>
          <a:xfrm>
            <a:off x="4106333" y="4936067"/>
            <a:ext cx="491067" cy="2624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4"/>
          <a:stretch>
            <a:fillRect/>
          </a:stretch>
        </p:blipFill>
        <p:spPr>
          <a:xfrm>
            <a:off x="5317357" y="5067300"/>
            <a:ext cx="1153631" cy="1340887"/>
          </a:xfrm>
          <a:prstGeom prst="rect">
            <a:avLst/>
          </a:prstGeom>
        </p:spPr>
      </p:pic>
      <p:pic>
        <p:nvPicPr>
          <p:cNvPr id="12" name="Picture 11"/>
          <p:cNvPicPr>
            <a:picLocks noChangeAspect="1"/>
          </p:cNvPicPr>
          <p:nvPr/>
        </p:nvPicPr>
        <p:blipFill>
          <a:blip r:embed="rId5"/>
          <a:stretch>
            <a:fillRect/>
          </a:stretch>
        </p:blipFill>
        <p:spPr>
          <a:xfrm>
            <a:off x="9184882" y="3676535"/>
            <a:ext cx="2064516" cy="2731652"/>
          </a:xfrm>
          <a:prstGeom prst="rect">
            <a:avLst/>
          </a:prstGeom>
        </p:spPr>
      </p:pic>
      <p:sp>
        <p:nvSpPr>
          <p:cNvPr id="15" name="TextBox 14"/>
          <p:cNvSpPr txBox="1"/>
          <p:nvPr/>
        </p:nvSpPr>
        <p:spPr>
          <a:xfrm>
            <a:off x="7158918" y="3583423"/>
            <a:ext cx="1787780" cy="2862322"/>
          </a:xfrm>
          <a:prstGeom prst="rect">
            <a:avLst/>
          </a:prstGeom>
          <a:noFill/>
        </p:spPr>
        <p:txBody>
          <a:bodyPr wrap="square" rtlCol="0">
            <a:spAutoFit/>
          </a:bodyPr>
          <a:lstStyle/>
          <a:p>
            <a:pPr algn="ctr"/>
            <a:r>
              <a:rPr lang="en-GB" dirty="0" smtClean="0">
                <a:solidFill>
                  <a:srgbClr val="002060"/>
                </a:solidFill>
              </a:rPr>
              <a:t>Please DO NOT use the steps when arriving as this means we cannot control the flow of people arriving on site.  You can use them when leaving though.</a:t>
            </a:r>
            <a:endParaRPr lang="en-GB" dirty="0">
              <a:solidFill>
                <a:srgbClr val="002060"/>
              </a:solidFill>
            </a:endParaRPr>
          </a:p>
        </p:txBody>
      </p:sp>
    </p:spTree>
    <p:extLst>
      <p:ext uri="{BB962C8B-B14F-4D97-AF65-F5344CB8AC3E}">
        <p14:creationId xmlns:p14="http://schemas.microsoft.com/office/powerpoint/2010/main" val="29091194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3076" y="211256"/>
            <a:ext cx="4845878"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smtClean="0">
                <a:ln/>
                <a:solidFill>
                  <a:srgbClr val="FF0000"/>
                </a:solidFill>
              </a:rPr>
              <a:t>Feeling ill and first aid</a:t>
            </a:r>
            <a:endParaRPr lang="en-US" sz="4000" b="1" cap="none" spc="0" dirty="0">
              <a:ln/>
              <a:solidFill>
                <a:srgbClr val="FF0000"/>
              </a:solidFill>
              <a:effectLst/>
            </a:endParaRPr>
          </a:p>
        </p:txBody>
      </p:sp>
      <p:pic>
        <p:nvPicPr>
          <p:cNvPr id="6" name="Picture 5"/>
          <p:cNvPicPr>
            <a:picLocks noChangeAspect="1"/>
          </p:cNvPicPr>
          <p:nvPr/>
        </p:nvPicPr>
        <p:blipFill>
          <a:blip r:embed="rId2"/>
          <a:stretch>
            <a:fillRect/>
          </a:stretch>
        </p:blipFill>
        <p:spPr>
          <a:xfrm>
            <a:off x="524690" y="1053735"/>
            <a:ext cx="2709999" cy="2709999"/>
          </a:xfrm>
          <a:prstGeom prst="rect">
            <a:avLst/>
          </a:prstGeom>
        </p:spPr>
      </p:pic>
      <p:sp>
        <p:nvSpPr>
          <p:cNvPr id="7" name="TextBox 6"/>
          <p:cNvSpPr txBox="1"/>
          <p:nvPr/>
        </p:nvSpPr>
        <p:spPr>
          <a:xfrm>
            <a:off x="3836961" y="1053735"/>
            <a:ext cx="3936274" cy="3693319"/>
          </a:xfrm>
          <a:prstGeom prst="rect">
            <a:avLst/>
          </a:prstGeom>
          <a:noFill/>
        </p:spPr>
        <p:txBody>
          <a:bodyPr wrap="square" rtlCol="0">
            <a:spAutoFit/>
          </a:bodyPr>
          <a:lstStyle/>
          <a:p>
            <a:pPr algn="ctr"/>
            <a:r>
              <a:rPr lang="en-GB" dirty="0" smtClean="0">
                <a:solidFill>
                  <a:srgbClr val="002060"/>
                </a:solidFill>
              </a:rPr>
              <a:t>If a child is ill, a first aider will come to collect them and take them to the designated space for first aid.</a:t>
            </a:r>
          </a:p>
          <a:p>
            <a:pPr algn="ctr"/>
            <a:endParaRPr lang="en-GB" dirty="0">
              <a:solidFill>
                <a:srgbClr val="002060"/>
              </a:solidFill>
            </a:endParaRPr>
          </a:p>
          <a:p>
            <a:pPr algn="ctr"/>
            <a:r>
              <a:rPr lang="en-GB" dirty="0" smtClean="0">
                <a:solidFill>
                  <a:srgbClr val="002060"/>
                </a:solidFill>
              </a:rPr>
              <a:t>If a child has cut themselves or grazed their knee, they will be shown how to try and clean it themselves but don’t worry if they can’t, we will help.</a:t>
            </a:r>
          </a:p>
          <a:p>
            <a:pPr algn="ctr"/>
            <a:endParaRPr lang="en-GB" dirty="0">
              <a:solidFill>
                <a:srgbClr val="002060"/>
              </a:solidFill>
            </a:endParaRPr>
          </a:p>
          <a:p>
            <a:pPr algn="ctr"/>
            <a:r>
              <a:rPr lang="en-GB" dirty="0" smtClean="0">
                <a:solidFill>
                  <a:srgbClr val="002060"/>
                </a:solidFill>
              </a:rPr>
              <a:t>The adult may need to wear some things to keep everyone to keep safe, but don’t worry. Here is a picture of what  Mr Duckett looks like in his things.</a:t>
            </a:r>
            <a:endParaRPr lang="en-GB" dirty="0">
              <a:solidFill>
                <a:srgbClr val="002060"/>
              </a:solidFill>
            </a:endParaRPr>
          </a:p>
        </p:txBody>
      </p:sp>
      <p:pic>
        <p:nvPicPr>
          <p:cNvPr id="8" name="Picture 7"/>
          <p:cNvPicPr>
            <a:picLocks noChangeAspect="1"/>
          </p:cNvPicPr>
          <p:nvPr/>
        </p:nvPicPr>
        <p:blipFill>
          <a:blip r:embed="rId3"/>
          <a:stretch>
            <a:fillRect/>
          </a:stretch>
        </p:blipFill>
        <p:spPr>
          <a:xfrm>
            <a:off x="2383488" y="4631844"/>
            <a:ext cx="2112101" cy="2112101"/>
          </a:xfrm>
          <a:prstGeom prst="rect">
            <a:avLst/>
          </a:prstGeom>
        </p:spPr>
      </p:pic>
      <p:sp>
        <p:nvSpPr>
          <p:cNvPr id="9" name="TextBox 8"/>
          <p:cNvSpPr txBox="1"/>
          <p:nvPr/>
        </p:nvSpPr>
        <p:spPr>
          <a:xfrm>
            <a:off x="254234" y="4586519"/>
            <a:ext cx="2438391" cy="1477328"/>
          </a:xfrm>
          <a:prstGeom prst="rect">
            <a:avLst/>
          </a:prstGeom>
          <a:noFill/>
        </p:spPr>
        <p:txBody>
          <a:bodyPr wrap="square" rtlCol="0">
            <a:spAutoFit/>
          </a:bodyPr>
          <a:lstStyle/>
          <a:p>
            <a:pPr algn="ctr"/>
            <a:r>
              <a:rPr lang="en-GB" dirty="0" smtClean="0">
                <a:solidFill>
                  <a:srgbClr val="002060"/>
                </a:solidFill>
              </a:rPr>
              <a:t>If they have a temperature, we will use one of these to help find out how hot they are.</a:t>
            </a:r>
            <a:endParaRPr lang="en-GB" dirty="0">
              <a:solidFill>
                <a:srgbClr val="002060"/>
              </a:solidFill>
            </a:endParaRPr>
          </a:p>
        </p:txBody>
      </p:sp>
      <p:pic>
        <p:nvPicPr>
          <p:cNvPr id="10" name="Picture 9"/>
          <p:cNvPicPr>
            <a:picLocks noChangeAspect="1"/>
          </p:cNvPicPr>
          <p:nvPr/>
        </p:nvPicPr>
        <p:blipFill>
          <a:blip r:embed="rId4"/>
          <a:stretch>
            <a:fillRect/>
          </a:stretch>
        </p:blipFill>
        <p:spPr>
          <a:xfrm>
            <a:off x="8244294" y="919142"/>
            <a:ext cx="3655967" cy="4874623"/>
          </a:xfrm>
          <a:prstGeom prst="rect">
            <a:avLst/>
          </a:prstGeom>
        </p:spPr>
      </p:pic>
      <p:sp>
        <p:nvSpPr>
          <p:cNvPr id="11" name="TextBox 10"/>
          <p:cNvSpPr txBox="1"/>
          <p:nvPr/>
        </p:nvSpPr>
        <p:spPr>
          <a:xfrm>
            <a:off x="4495590" y="4925225"/>
            <a:ext cx="3345884" cy="1477328"/>
          </a:xfrm>
          <a:prstGeom prst="rect">
            <a:avLst/>
          </a:prstGeom>
          <a:noFill/>
        </p:spPr>
        <p:txBody>
          <a:bodyPr wrap="square" rtlCol="0">
            <a:spAutoFit/>
          </a:bodyPr>
          <a:lstStyle/>
          <a:p>
            <a:pPr algn="ctr"/>
            <a:r>
              <a:rPr lang="en-GB" dirty="0" smtClean="0">
                <a:solidFill>
                  <a:srgbClr val="002060"/>
                </a:solidFill>
              </a:rPr>
              <a:t>We will call the child’s parents to come and collect them. They will be asked to go and get a test as soon as possible and inform the school of the outcome.</a:t>
            </a:r>
            <a:endParaRPr lang="en-GB" dirty="0">
              <a:solidFill>
                <a:srgbClr val="002060"/>
              </a:solidFill>
            </a:endParaRPr>
          </a:p>
        </p:txBody>
      </p:sp>
    </p:spTree>
    <p:extLst>
      <p:ext uri="{BB962C8B-B14F-4D97-AF65-F5344CB8AC3E}">
        <p14:creationId xmlns:p14="http://schemas.microsoft.com/office/powerpoint/2010/main" val="18082810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6256" y="172619"/>
            <a:ext cx="1041919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FF0000"/>
                </a:solidFill>
                <a:effectLst>
                  <a:outerShdw blurRad="50800" dist="39000" dir="5460000" algn="tl">
                    <a:srgbClr val="000000">
                      <a:alpha val="38000"/>
                    </a:srgbClr>
                  </a:outerShdw>
                </a:effectLst>
              </a:rPr>
              <a:t>What if someone is tested positive?</a:t>
            </a:r>
            <a:endParaRPr lang="en-US" sz="5400" b="1" cap="none" spc="0" dirty="0">
              <a:ln w="11430"/>
              <a:solidFill>
                <a:srgbClr val="FF0000"/>
              </a:solidFill>
              <a:effectLst>
                <a:outerShdw blurRad="50800" dist="39000" dir="5460000" algn="tl">
                  <a:srgbClr val="000000">
                    <a:alpha val="38000"/>
                  </a:srgbClr>
                </a:outerShdw>
              </a:effectLst>
            </a:endParaRPr>
          </a:p>
        </p:txBody>
      </p:sp>
      <p:sp>
        <p:nvSpPr>
          <p:cNvPr id="3" name="TextBox 2"/>
          <p:cNvSpPr txBox="1"/>
          <p:nvPr/>
        </p:nvSpPr>
        <p:spPr>
          <a:xfrm>
            <a:off x="489397" y="1339403"/>
            <a:ext cx="5117210" cy="1477328"/>
          </a:xfrm>
          <a:prstGeom prst="rect">
            <a:avLst/>
          </a:prstGeom>
          <a:solidFill>
            <a:srgbClr val="FFC000"/>
          </a:solidFill>
        </p:spPr>
        <p:txBody>
          <a:bodyPr wrap="square" rtlCol="0">
            <a:spAutoFit/>
          </a:bodyPr>
          <a:lstStyle/>
          <a:p>
            <a:pPr algn="ctr"/>
            <a:r>
              <a:rPr lang="en-GB" dirty="0" smtClean="0">
                <a:solidFill>
                  <a:srgbClr val="002060"/>
                </a:solidFill>
              </a:rPr>
              <a:t>If a child or member of staff </a:t>
            </a:r>
            <a:r>
              <a:rPr lang="en-GB" dirty="0">
                <a:solidFill>
                  <a:srgbClr val="002060"/>
                </a:solidFill>
              </a:rPr>
              <a:t>i</a:t>
            </a:r>
            <a:r>
              <a:rPr lang="en-GB" dirty="0" smtClean="0">
                <a:solidFill>
                  <a:srgbClr val="002060"/>
                </a:solidFill>
              </a:rPr>
              <a:t>s tested positive, then the school will contact the Local Authority and Public Health to find out the next steps and be guided by them.  They may decide to ask the children and teacher  in the class to self-isolate for </a:t>
            </a:r>
            <a:r>
              <a:rPr lang="en-GB" dirty="0" smtClean="0">
                <a:solidFill>
                  <a:srgbClr val="002060"/>
                </a:solidFill>
              </a:rPr>
              <a:t>10 </a:t>
            </a:r>
            <a:r>
              <a:rPr lang="en-GB" dirty="0" smtClean="0">
                <a:solidFill>
                  <a:srgbClr val="002060"/>
                </a:solidFill>
              </a:rPr>
              <a:t>days. </a:t>
            </a:r>
            <a:endParaRPr lang="en-GB" dirty="0">
              <a:solidFill>
                <a:srgbClr val="002060"/>
              </a:solidFill>
            </a:endParaRPr>
          </a:p>
        </p:txBody>
      </p:sp>
      <p:sp>
        <p:nvSpPr>
          <p:cNvPr id="4" name="TextBox 3"/>
          <p:cNvSpPr txBox="1"/>
          <p:nvPr/>
        </p:nvSpPr>
        <p:spPr>
          <a:xfrm>
            <a:off x="796256" y="3889420"/>
            <a:ext cx="3541691" cy="1200329"/>
          </a:xfrm>
          <a:prstGeom prst="rect">
            <a:avLst/>
          </a:prstGeom>
          <a:solidFill>
            <a:srgbClr val="CC66FF"/>
          </a:solidFill>
        </p:spPr>
        <p:txBody>
          <a:bodyPr wrap="square" rtlCol="0">
            <a:spAutoFit/>
          </a:bodyPr>
          <a:lstStyle/>
          <a:p>
            <a:pPr algn="ctr"/>
            <a:r>
              <a:rPr lang="en-GB" dirty="0" smtClean="0">
                <a:solidFill>
                  <a:srgbClr val="002060"/>
                </a:solidFill>
              </a:rPr>
              <a:t>The best way to avoid this is to maintain effective social distancing and enhanced hygiene at all times inside and outside of school.</a:t>
            </a:r>
            <a:endParaRPr lang="en-GB" dirty="0">
              <a:solidFill>
                <a:srgbClr val="002060"/>
              </a:solidFill>
            </a:endParaRPr>
          </a:p>
        </p:txBody>
      </p:sp>
      <p:sp>
        <p:nvSpPr>
          <p:cNvPr id="5" name="Down Arrow 4"/>
          <p:cNvSpPr/>
          <p:nvPr/>
        </p:nvSpPr>
        <p:spPr>
          <a:xfrm>
            <a:off x="2279561" y="2816731"/>
            <a:ext cx="768441" cy="107268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own Arrow 5"/>
          <p:cNvSpPr/>
          <p:nvPr/>
        </p:nvSpPr>
        <p:spPr>
          <a:xfrm rot="16200000">
            <a:off x="5758731" y="1512220"/>
            <a:ext cx="768441" cy="107268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679296" y="1545465"/>
            <a:ext cx="4808659" cy="1477328"/>
          </a:xfrm>
          <a:prstGeom prst="rect">
            <a:avLst/>
          </a:prstGeom>
          <a:solidFill>
            <a:srgbClr val="FFFF00"/>
          </a:solidFill>
        </p:spPr>
        <p:txBody>
          <a:bodyPr wrap="square" rtlCol="0">
            <a:spAutoFit/>
          </a:bodyPr>
          <a:lstStyle/>
          <a:p>
            <a:pPr algn="ctr"/>
            <a:r>
              <a:rPr lang="en-GB" dirty="0" smtClean="0">
                <a:solidFill>
                  <a:srgbClr val="002060"/>
                </a:solidFill>
              </a:rPr>
              <a:t>The children’s learning will then become online and parents will need to home school the children. </a:t>
            </a:r>
            <a:r>
              <a:rPr lang="en-GB" dirty="0" smtClean="0">
                <a:solidFill>
                  <a:srgbClr val="002060"/>
                </a:solidFill>
              </a:rPr>
              <a:t>There </a:t>
            </a:r>
            <a:r>
              <a:rPr lang="en-GB" dirty="0" smtClean="0">
                <a:solidFill>
                  <a:srgbClr val="002060"/>
                </a:solidFill>
              </a:rPr>
              <a:t>would be an expectation of 100% engagement from all children to avoid any further gaps in learning developing.</a:t>
            </a:r>
            <a:endParaRPr lang="en-GB" dirty="0">
              <a:solidFill>
                <a:srgbClr val="002060"/>
              </a:solidFill>
            </a:endParaRPr>
          </a:p>
        </p:txBody>
      </p:sp>
      <p:pic>
        <p:nvPicPr>
          <p:cNvPr id="7170" name="Picture 2" descr="Floor pictogram for “Keep Safe Distance&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4770" y="3553359"/>
            <a:ext cx="2888768" cy="288876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ome Learning | All Souls' Catholic Primary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7177" y="3889420"/>
            <a:ext cx="3421490" cy="158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9948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411" y="224135"/>
            <a:ext cx="399718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rgbClr val="FF0000"/>
                </a:solidFill>
                <a:effectLst/>
              </a:rPr>
              <a:t>Get prepared</a:t>
            </a:r>
            <a:endParaRPr lang="en-US" sz="5400" b="1" cap="none" spc="0" dirty="0">
              <a:ln/>
              <a:solidFill>
                <a:srgbClr val="FF0000"/>
              </a:solidFill>
              <a:effectLst/>
            </a:endParaRPr>
          </a:p>
        </p:txBody>
      </p:sp>
      <p:pic>
        <p:nvPicPr>
          <p:cNvPr id="8194" name="Picture 2" descr="Arrow Stairs Png Clip - Stairs Of Success Clipart, Transparent Png ,  Transparent Png Image - PNGite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088" y="1339401"/>
            <a:ext cx="3361323" cy="4713669"/>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05340" y="1147465"/>
            <a:ext cx="3747752" cy="584775"/>
          </a:xfrm>
          <a:prstGeom prst="rect">
            <a:avLst/>
          </a:prstGeom>
          <a:noFill/>
        </p:spPr>
        <p:txBody>
          <a:bodyPr wrap="square" rtlCol="0">
            <a:spAutoFit/>
          </a:bodyPr>
          <a:lstStyle/>
          <a:p>
            <a:pPr algn="ctr"/>
            <a:r>
              <a:rPr lang="en-GB" sz="3200" b="1" u="sng" dirty="0" smtClean="0">
                <a:solidFill>
                  <a:srgbClr val="002060"/>
                </a:solidFill>
              </a:rPr>
              <a:t>Steps to Success</a:t>
            </a:r>
            <a:endParaRPr lang="en-GB" sz="3200" b="1" u="sng" dirty="0">
              <a:solidFill>
                <a:srgbClr val="002060"/>
              </a:solidFill>
            </a:endParaRPr>
          </a:p>
        </p:txBody>
      </p:sp>
      <p:graphicFrame>
        <p:nvGraphicFramePr>
          <p:cNvPr id="4" name="Diagram 3"/>
          <p:cNvGraphicFramePr/>
          <p:nvPr>
            <p:extLst>
              <p:ext uri="{D42A27DB-BD31-4B8C-83A1-F6EECF244321}">
                <p14:modId xmlns:p14="http://schemas.microsoft.com/office/powerpoint/2010/main" val="83647554"/>
              </p:ext>
            </p:extLst>
          </p:nvPr>
        </p:nvGraphicFramePr>
        <p:xfrm>
          <a:off x="4997002" y="1988236"/>
          <a:ext cx="5961487" cy="4064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5728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5982" y="194325"/>
            <a:ext cx="3886577"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FF0000"/>
                </a:solidFill>
                <a:effectLst>
                  <a:outerShdw blurRad="50800" dist="39000" dir="5460000" algn="tl">
                    <a:srgbClr val="000000">
                      <a:alpha val="38000"/>
                    </a:srgbClr>
                  </a:outerShdw>
                </a:effectLst>
              </a:rPr>
              <a:t>Arrival and Departure</a:t>
            </a:r>
            <a:endParaRPr lang="en-US" sz="3200" b="1" cap="none" spc="0" dirty="0">
              <a:ln w="11430"/>
              <a:solidFill>
                <a:srgbClr val="FF0000"/>
              </a:solidFill>
              <a:effectLst>
                <a:outerShdw blurRad="50800" dist="39000" dir="5460000" algn="tl">
                  <a:srgbClr val="000000">
                    <a:alpha val="38000"/>
                  </a:srgbClr>
                </a:outerShdw>
              </a:effectLst>
            </a:endParaRPr>
          </a:p>
        </p:txBody>
      </p:sp>
      <p:sp>
        <p:nvSpPr>
          <p:cNvPr id="17" name="TextBox 16"/>
          <p:cNvSpPr txBox="1"/>
          <p:nvPr/>
        </p:nvSpPr>
        <p:spPr>
          <a:xfrm>
            <a:off x="526707" y="3844526"/>
            <a:ext cx="1836148" cy="2308324"/>
          </a:xfrm>
          <a:prstGeom prst="rect">
            <a:avLst/>
          </a:prstGeom>
          <a:noFill/>
        </p:spPr>
        <p:txBody>
          <a:bodyPr wrap="square" rtlCol="0">
            <a:spAutoFit/>
          </a:bodyPr>
          <a:lstStyle/>
          <a:p>
            <a:pPr algn="ctr"/>
            <a:r>
              <a:rPr lang="en-GB" sz="1600" dirty="0" smtClean="0">
                <a:solidFill>
                  <a:srgbClr val="002060"/>
                </a:solidFill>
              </a:rPr>
              <a:t>A member of the Reception team will be stood at the gate ready to collect the children. They will then be guided round to their classroom entrance. </a:t>
            </a:r>
            <a:endParaRPr lang="en-GB" sz="1600" dirty="0">
              <a:solidFill>
                <a:srgbClr val="002060"/>
              </a:solidFill>
            </a:endParaRPr>
          </a:p>
        </p:txBody>
      </p:sp>
      <p:sp>
        <p:nvSpPr>
          <p:cNvPr id="4" name="TextBox 3"/>
          <p:cNvSpPr txBox="1"/>
          <p:nvPr/>
        </p:nvSpPr>
        <p:spPr>
          <a:xfrm>
            <a:off x="7236843" y="3771530"/>
            <a:ext cx="1710878" cy="2554545"/>
          </a:xfrm>
          <a:prstGeom prst="rect">
            <a:avLst/>
          </a:prstGeom>
          <a:noFill/>
        </p:spPr>
        <p:txBody>
          <a:bodyPr wrap="square" rtlCol="0">
            <a:spAutoFit/>
          </a:bodyPr>
          <a:lstStyle/>
          <a:p>
            <a:pPr algn="ctr"/>
            <a:r>
              <a:rPr lang="en-GB" sz="1600" dirty="0" smtClean="0">
                <a:solidFill>
                  <a:srgbClr val="002060"/>
                </a:solidFill>
              </a:rPr>
              <a:t>There is a one way system for leaving the school grounds.  Parents and children will need to follow the arrows. A member of the office staff will guide you.</a:t>
            </a:r>
            <a:endParaRPr lang="en-GB" sz="1600" dirty="0">
              <a:solidFill>
                <a:srgbClr val="00206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405065" y="4560582"/>
            <a:ext cx="2302473" cy="1719748"/>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52835" y="3805680"/>
            <a:ext cx="2492762" cy="1861878"/>
          </a:xfrm>
          <a:prstGeom prst="rect">
            <a:avLst/>
          </a:prstGeom>
        </p:spPr>
      </p:pic>
      <p:sp>
        <p:nvSpPr>
          <p:cNvPr id="19" name="Up Arrow Callout 18"/>
          <p:cNvSpPr/>
          <p:nvPr/>
        </p:nvSpPr>
        <p:spPr>
          <a:xfrm>
            <a:off x="5079433" y="5313923"/>
            <a:ext cx="1750722" cy="1203283"/>
          </a:xfrm>
          <a:prstGeom prst="upArrow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t>Collection point – your parents will wait at the markings and we will take you to them.</a:t>
            </a:r>
            <a:endParaRPr lang="en-GB" sz="1100" dirty="0"/>
          </a:p>
        </p:txBody>
      </p:sp>
      <p:sp>
        <p:nvSpPr>
          <p:cNvPr id="20" name="Down Arrow Callout 19"/>
          <p:cNvSpPr/>
          <p:nvPr/>
        </p:nvSpPr>
        <p:spPr>
          <a:xfrm>
            <a:off x="2770248" y="3517028"/>
            <a:ext cx="1483539" cy="1048659"/>
          </a:xfrm>
          <a:prstGeom prst="downArrow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Drop off point</a:t>
            </a:r>
            <a:endParaRPr lang="en-GB" dirty="0"/>
          </a:p>
        </p:txBody>
      </p:sp>
      <p:pic>
        <p:nvPicPr>
          <p:cNvPr id="26" name="Picture 25"/>
          <p:cNvPicPr>
            <a:picLocks noChangeAspect="1"/>
          </p:cNvPicPr>
          <p:nvPr/>
        </p:nvPicPr>
        <p:blipFill>
          <a:blip r:embed="rId4"/>
          <a:stretch>
            <a:fillRect/>
          </a:stretch>
        </p:blipFill>
        <p:spPr>
          <a:xfrm>
            <a:off x="9419669" y="3086557"/>
            <a:ext cx="2772331" cy="3824262"/>
          </a:xfrm>
          <a:prstGeom prst="rect">
            <a:avLst/>
          </a:prstGeom>
        </p:spPr>
      </p:pic>
      <p:sp>
        <p:nvSpPr>
          <p:cNvPr id="24" name="Right Arrow 23"/>
          <p:cNvSpPr/>
          <p:nvPr/>
        </p:nvSpPr>
        <p:spPr>
          <a:xfrm>
            <a:off x="9012981" y="4925692"/>
            <a:ext cx="993927" cy="3954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2465646" y="2939877"/>
            <a:ext cx="1729768" cy="369332"/>
          </a:xfrm>
          <a:prstGeom prst="rect">
            <a:avLst/>
          </a:prstGeom>
          <a:noFill/>
        </p:spPr>
        <p:txBody>
          <a:bodyPr wrap="square" rtlCol="0">
            <a:spAutoFit/>
          </a:bodyPr>
          <a:lstStyle/>
          <a:p>
            <a:pPr algn="ctr"/>
            <a:r>
              <a:rPr lang="en-GB" dirty="0" smtClean="0">
                <a:solidFill>
                  <a:srgbClr val="002060"/>
                </a:solidFill>
              </a:rPr>
              <a:t>Mrs Sizer</a:t>
            </a:r>
            <a:endParaRPr lang="en-GB" dirty="0">
              <a:solidFill>
                <a:srgbClr val="002060"/>
              </a:solidFill>
            </a:endParaRPr>
          </a:p>
        </p:txBody>
      </p:sp>
      <p:sp>
        <p:nvSpPr>
          <p:cNvPr id="28" name="TextBox 27"/>
          <p:cNvSpPr txBox="1"/>
          <p:nvPr/>
        </p:nvSpPr>
        <p:spPr>
          <a:xfrm>
            <a:off x="6371959" y="2939877"/>
            <a:ext cx="1729768" cy="369332"/>
          </a:xfrm>
          <a:prstGeom prst="rect">
            <a:avLst/>
          </a:prstGeom>
          <a:noFill/>
        </p:spPr>
        <p:txBody>
          <a:bodyPr wrap="square" rtlCol="0">
            <a:spAutoFit/>
          </a:bodyPr>
          <a:lstStyle/>
          <a:p>
            <a:pPr algn="ctr"/>
            <a:r>
              <a:rPr lang="en-GB" dirty="0" smtClean="0">
                <a:solidFill>
                  <a:srgbClr val="002060"/>
                </a:solidFill>
              </a:rPr>
              <a:t>Miss Sullivan</a:t>
            </a:r>
            <a:endParaRPr lang="en-GB" dirty="0">
              <a:solidFill>
                <a:srgbClr val="002060"/>
              </a:solidFill>
            </a:endParaRPr>
          </a:p>
        </p:txBody>
      </p:sp>
      <p:pic>
        <p:nvPicPr>
          <p:cNvPr id="2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6427" y="779100"/>
            <a:ext cx="1364491" cy="2051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4334" y="830962"/>
            <a:ext cx="1325017" cy="2007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84997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1298" y="212322"/>
            <a:ext cx="10004663"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FF0000"/>
                </a:solidFill>
                <a:effectLst>
                  <a:outerShdw blurRad="50800" dist="39000" dir="5460000" algn="tl">
                    <a:srgbClr val="000000">
                      <a:alpha val="38000"/>
                    </a:srgbClr>
                  </a:outerShdw>
                </a:effectLst>
              </a:rPr>
              <a:t>What if we need to contact the office or the </a:t>
            </a:r>
            <a:r>
              <a:rPr lang="en-US" sz="3200" b="1" cap="none" spc="0" dirty="0" err="1" smtClean="0">
                <a:ln w="11430"/>
                <a:solidFill>
                  <a:srgbClr val="FF0000"/>
                </a:solidFill>
                <a:effectLst>
                  <a:outerShdw blurRad="50800" dist="39000" dir="5460000" algn="tl">
                    <a:srgbClr val="000000">
                      <a:alpha val="38000"/>
                    </a:srgbClr>
                  </a:outerShdw>
                </a:effectLst>
              </a:rPr>
              <a:t>classteacher</a:t>
            </a:r>
            <a:r>
              <a:rPr lang="en-US" sz="3200" b="1" cap="none" spc="0" dirty="0" smtClean="0">
                <a:ln w="11430"/>
                <a:solidFill>
                  <a:srgbClr val="FF0000"/>
                </a:solidFill>
                <a:effectLst>
                  <a:outerShdw blurRad="50800" dist="39000" dir="5460000" algn="tl">
                    <a:srgbClr val="000000">
                      <a:alpha val="38000"/>
                    </a:srgbClr>
                  </a:outerShdw>
                </a:effectLst>
              </a:rPr>
              <a:t>?</a:t>
            </a:r>
            <a:endParaRPr lang="en-US" sz="3200" b="1" cap="none" spc="0" dirty="0">
              <a:ln w="11430"/>
              <a:solidFill>
                <a:srgbClr val="FF0000"/>
              </a:solidFill>
              <a:effectLst>
                <a:outerShdw blurRad="50800" dist="39000" dir="5460000" algn="tl">
                  <a:srgbClr val="000000">
                    <a:alpha val="38000"/>
                  </a:srgbClr>
                </a:outerShdw>
              </a:effectLst>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8668" y="899824"/>
            <a:ext cx="1181511" cy="178005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6913" y="854904"/>
            <a:ext cx="1181511" cy="1780054"/>
          </a:xfrm>
          <a:prstGeom prst="rect">
            <a:avLst/>
          </a:prstGeom>
        </p:spPr>
      </p:pic>
      <p:sp>
        <p:nvSpPr>
          <p:cNvPr id="15" name="TextBox 14"/>
          <p:cNvSpPr txBox="1"/>
          <p:nvPr/>
        </p:nvSpPr>
        <p:spPr>
          <a:xfrm>
            <a:off x="3297413" y="2750571"/>
            <a:ext cx="1684019" cy="369332"/>
          </a:xfrm>
          <a:prstGeom prst="rect">
            <a:avLst/>
          </a:prstGeom>
          <a:noFill/>
        </p:spPr>
        <p:txBody>
          <a:bodyPr wrap="square" rtlCol="0">
            <a:spAutoFit/>
          </a:bodyPr>
          <a:lstStyle/>
          <a:p>
            <a:pPr algn="ctr"/>
            <a:r>
              <a:rPr lang="en-GB" dirty="0" smtClean="0"/>
              <a:t>Mrs Heath</a:t>
            </a:r>
            <a:endParaRPr lang="en-GB" dirty="0"/>
          </a:p>
        </p:txBody>
      </p:sp>
      <p:sp>
        <p:nvSpPr>
          <p:cNvPr id="16" name="TextBox 15"/>
          <p:cNvSpPr txBox="1"/>
          <p:nvPr/>
        </p:nvSpPr>
        <p:spPr>
          <a:xfrm>
            <a:off x="6214223" y="2750571"/>
            <a:ext cx="1746889" cy="369332"/>
          </a:xfrm>
          <a:prstGeom prst="rect">
            <a:avLst/>
          </a:prstGeom>
          <a:noFill/>
        </p:spPr>
        <p:txBody>
          <a:bodyPr wrap="square" rtlCol="0">
            <a:spAutoFit/>
          </a:bodyPr>
          <a:lstStyle/>
          <a:p>
            <a:pPr algn="ctr"/>
            <a:r>
              <a:rPr lang="en-GB" dirty="0" smtClean="0"/>
              <a:t>Mrs Dowling</a:t>
            </a:r>
            <a:endParaRPr lang="en-GB" dirty="0"/>
          </a:p>
        </p:txBody>
      </p:sp>
      <p:sp>
        <p:nvSpPr>
          <p:cNvPr id="5" name="TextBox 4"/>
          <p:cNvSpPr txBox="1"/>
          <p:nvPr/>
        </p:nvSpPr>
        <p:spPr>
          <a:xfrm>
            <a:off x="668866" y="3119903"/>
            <a:ext cx="10710333" cy="3416320"/>
          </a:xfrm>
          <a:prstGeom prst="rect">
            <a:avLst/>
          </a:prstGeom>
          <a:noFill/>
        </p:spPr>
        <p:txBody>
          <a:bodyPr wrap="square" rtlCol="0">
            <a:spAutoFit/>
          </a:bodyPr>
          <a:lstStyle/>
          <a:p>
            <a:pPr algn="ctr"/>
            <a:r>
              <a:rPr lang="en-GB" dirty="0" smtClean="0">
                <a:solidFill>
                  <a:srgbClr val="002060"/>
                </a:solidFill>
              </a:rPr>
              <a:t>Although we celebrate our ‘Open door’ approach to partnership with our families, we need to reduce any risk there may be to everyone in our school community. </a:t>
            </a:r>
          </a:p>
          <a:p>
            <a:pPr algn="ctr"/>
            <a:endParaRPr lang="en-GB" dirty="0">
              <a:solidFill>
                <a:srgbClr val="002060"/>
              </a:solidFill>
            </a:endParaRPr>
          </a:p>
          <a:p>
            <a:pPr algn="ctr"/>
            <a:r>
              <a:rPr lang="en-GB" dirty="0" smtClean="0">
                <a:solidFill>
                  <a:srgbClr val="002060"/>
                </a:solidFill>
              </a:rPr>
              <a:t>Therefore, the school office ‘hatch’ will not be open at all to </a:t>
            </a:r>
            <a:r>
              <a:rPr lang="en-GB" dirty="0">
                <a:solidFill>
                  <a:srgbClr val="002060"/>
                </a:solidFill>
              </a:rPr>
              <a:t>parents. Please do not be offended if we turn you away and ask you to ring or email us.  This is for everyone’s safety.</a:t>
            </a:r>
          </a:p>
          <a:p>
            <a:pPr algn="ctr"/>
            <a:endParaRPr lang="en-GB" dirty="0" smtClean="0">
              <a:solidFill>
                <a:srgbClr val="002060"/>
              </a:solidFill>
            </a:endParaRPr>
          </a:p>
          <a:p>
            <a:pPr algn="ctr"/>
            <a:r>
              <a:rPr lang="en-GB" dirty="0" smtClean="0">
                <a:solidFill>
                  <a:srgbClr val="002060"/>
                </a:solidFill>
              </a:rPr>
              <a:t>Don’t worry, Mrs Heath and Mrs Dowling will still be on hand to answer any questions or support you. Please contact the office via phone on 01925 763427 or by emailing </a:t>
            </a:r>
            <a:r>
              <a:rPr lang="en-GB" dirty="0" smtClean="0">
                <a:hlinkClick r:id="rId4"/>
              </a:rPr>
              <a:t>newchurch_primary@warrington.gov.uk</a:t>
            </a:r>
            <a:r>
              <a:rPr lang="en-GB" dirty="0" smtClean="0"/>
              <a:t> </a:t>
            </a:r>
          </a:p>
          <a:p>
            <a:pPr algn="ctr"/>
            <a:endParaRPr lang="en-GB" dirty="0" smtClean="0"/>
          </a:p>
          <a:p>
            <a:pPr algn="ctr"/>
            <a:r>
              <a:rPr lang="en-GB" dirty="0" smtClean="0">
                <a:solidFill>
                  <a:srgbClr val="002060"/>
                </a:solidFill>
              </a:rPr>
              <a:t>If you need to speak with a member of staff, this will need to be via appointment – please do not keep them chatting at the gate as this will cause problems with other year groups.   If you need to pass on a message, please contact the office and they will pass it on to the class teacher who will contact you outside of the school day.  </a:t>
            </a:r>
            <a:endParaRPr lang="en-GB" dirty="0">
              <a:solidFill>
                <a:srgbClr val="002060"/>
              </a:solidFill>
            </a:endParaRPr>
          </a:p>
        </p:txBody>
      </p:sp>
    </p:spTree>
    <p:extLst>
      <p:ext uri="{BB962C8B-B14F-4D97-AF65-F5344CB8AC3E}">
        <p14:creationId xmlns:p14="http://schemas.microsoft.com/office/powerpoint/2010/main" val="38896658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7898" y="141757"/>
            <a:ext cx="8942128"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smtClean="0">
                <a:ln/>
                <a:solidFill>
                  <a:srgbClr val="FF0000"/>
                </a:solidFill>
                <a:effectLst/>
              </a:rPr>
              <a:t>What will </a:t>
            </a:r>
            <a:r>
              <a:rPr lang="en-US" sz="3600" b="1" dirty="0" smtClean="0">
                <a:ln/>
                <a:solidFill>
                  <a:srgbClr val="FF0000"/>
                </a:solidFill>
              </a:rPr>
              <a:t>the</a:t>
            </a:r>
            <a:r>
              <a:rPr lang="en-US" sz="3600" b="1" cap="none" spc="0" dirty="0" smtClean="0">
                <a:ln/>
                <a:solidFill>
                  <a:srgbClr val="FF0000"/>
                </a:solidFill>
                <a:effectLst/>
              </a:rPr>
              <a:t> learning environment look like?</a:t>
            </a:r>
            <a:endParaRPr lang="en-US" sz="3600" b="1" cap="none" spc="0" dirty="0">
              <a:ln/>
              <a:solidFill>
                <a:srgbClr val="FF0000"/>
              </a:solidFill>
              <a:effectLst/>
            </a:endParaRPr>
          </a:p>
        </p:txBody>
      </p:sp>
      <p:sp>
        <p:nvSpPr>
          <p:cNvPr id="3" name="TextBox 2"/>
          <p:cNvSpPr txBox="1"/>
          <p:nvPr/>
        </p:nvSpPr>
        <p:spPr>
          <a:xfrm>
            <a:off x="568411" y="832294"/>
            <a:ext cx="11154032" cy="707886"/>
          </a:xfrm>
          <a:prstGeom prst="rect">
            <a:avLst/>
          </a:prstGeom>
          <a:noFill/>
        </p:spPr>
        <p:txBody>
          <a:bodyPr wrap="square" rtlCol="0">
            <a:spAutoFit/>
          </a:bodyPr>
          <a:lstStyle/>
          <a:p>
            <a:pPr algn="ctr"/>
            <a:r>
              <a:rPr lang="en-GB" sz="2000" dirty="0" smtClean="0">
                <a:solidFill>
                  <a:srgbClr val="002060"/>
                </a:solidFill>
              </a:rPr>
              <a:t>The reception classroom is set up as it usually is with different areas of learning for the children to access. The children will be able to access the indoors as well as the outdoors but in groups to reduce numbers.  </a:t>
            </a:r>
            <a:endParaRPr lang="en-GB" sz="2000" dirty="0">
              <a:solidFill>
                <a:srgbClr val="002060"/>
              </a:solidFill>
            </a:endParaRPr>
          </a:p>
        </p:txBody>
      </p:sp>
      <p:sp>
        <p:nvSpPr>
          <p:cNvPr id="12" name="TextBox 11"/>
          <p:cNvSpPr txBox="1"/>
          <p:nvPr/>
        </p:nvSpPr>
        <p:spPr>
          <a:xfrm>
            <a:off x="1058333" y="5334000"/>
            <a:ext cx="10107650" cy="646331"/>
          </a:xfrm>
          <a:prstGeom prst="rect">
            <a:avLst/>
          </a:prstGeom>
          <a:noFill/>
        </p:spPr>
        <p:txBody>
          <a:bodyPr wrap="square" rtlCol="0">
            <a:spAutoFit/>
          </a:bodyPr>
          <a:lstStyle/>
          <a:p>
            <a:pPr algn="ctr"/>
            <a:r>
              <a:rPr lang="en-GB" dirty="0" smtClean="0">
                <a:solidFill>
                  <a:srgbClr val="002060"/>
                </a:solidFill>
              </a:rPr>
              <a:t>There will be a place to be imaginative and construct things. These are all resources that can we cleaned easily.</a:t>
            </a:r>
            <a:endParaRPr lang="en-GB" dirty="0">
              <a:solidFill>
                <a:srgbClr val="00206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110" y="1710543"/>
            <a:ext cx="4419792" cy="333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710" y="1710543"/>
            <a:ext cx="4526320" cy="3367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5527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7898" y="141757"/>
            <a:ext cx="8942128"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smtClean="0">
                <a:ln/>
                <a:solidFill>
                  <a:srgbClr val="FF0000"/>
                </a:solidFill>
                <a:effectLst/>
              </a:rPr>
              <a:t>What will </a:t>
            </a:r>
            <a:r>
              <a:rPr lang="en-US" sz="3600" b="1" dirty="0" smtClean="0">
                <a:ln/>
                <a:solidFill>
                  <a:srgbClr val="FF0000"/>
                </a:solidFill>
              </a:rPr>
              <a:t>the</a:t>
            </a:r>
            <a:r>
              <a:rPr lang="en-US" sz="3600" b="1" cap="none" spc="0" dirty="0" smtClean="0">
                <a:ln/>
                <a:solidFill>
                  <a:srgbClr val="FF0000"/>
                </a:solidFill>
                <a:effectLst/>
              </a:rPr>
              <a:t> learning environment look like?</a:t>
            </a:r>
            <a:endParaRPr lang="en-US" sz="3600" b="1" cap="none" spc="0" dirty="0">
              <a:ln/>
              <a:solidFill>
                <a:srgbClr val="FF0000"/>
              </a:solidFill>
              <a:effectLst/>
            </a:endParaRPr>
          </a:p>
        </p:txBody>
      </p:sp>
      <p:sp>
        <p:nvSpPr>
          <p:cNvPr id="4" name="TextBox 3"/>
          <p:cNvSpPr txBox="1"/>
          <p:nvPr/>
        </p:nvSpPr>
        <p:spPr>
          <a:xfrm>
            <a:off x="208844" y="3936199"/>
            <a:ext cx="3640667" cy="369332"/>
          </a:xfrm>
          <a:prstGeom prst="rect">
            <a:avLst/>
          </a:prstGeom>
          <a:noFill/>
        </p:spPr>
        <p:txBody>
          <a:bodyPr wrap="square" rtlCol="0">
            <a:spAutoFit/>
          </a:bodyPr>
          <a:lstStyle/>
          <a:p>
            <a:pPr algn="ctr"/>
            <a:r>
              <a:rPr lang="en-GB" dirty="0" smtClean="0">
                <a:solidFill>
                  <a:srgbClr val="002060"/>
                </a:solidFill>
              </a:rPr>
              <a:t>There is a place to enjoy books.</a:t>
            </a:r>
            <a:endParaRPr lang="en-GB" dirty="0">
              <a:solidFill>
                <a:srgbClr val="002060"/>
              </a:solidFill>
            </a:endParaRPr>
          </a:p>
        </p:txBody>
      </p:sp>
      <p:sp>
        <p:nvSpPr>
          <p:cNvPr id="8" name="TextBox 7"/>
          <p:cNvSpPr txBox="1"/>
          <p:nvPr/>
        </p:nvSpPr>
        <p:spPr>
          <a:xfrm>
            <a:off x="4072467" y="5738283"/>
            <a:ext cx="3640667" cy="646331"/>
          </a:xfrm>
          <a:prstGeom prst="rect">
            <a:avLst/>
          </a:prstGeom>
          <a:noFill/>
        </p:spPr>
        <p:txBody>
          <a:bodyPr wrap="square" rtlCol="0">
            <a:spAutoFit/>
          </a:bodyPr>
          <a:lstStyle/>
          <a:p>
            <a:pPr algn="ctr"/>
            <a:r>
              <a:rPr lang="en-GB" dirty="0" smtClean="0">
                <a:solidFill>
                  <a:srgbClr val="002060"/>
                </a:solidFill>
              </a:rPr>
              <a:t>There is a place to be involved in role play. </a:t>
            </a:r>
            <a:endParaRPr lang="en-GB" dirty="0">
              <a:solidFill>
                <a:srgbClr val="00206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943" y="1041991"/>
            <a:ext cx="3117057" cy="278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298" y="3066036"/>
            <a:ext cx="3405004" cy="259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4"/>
          <a:stretch>
            <a:fillRect/>
          </a:stretch>
        </p:blipFill>
        <p:spPr>
          <a:xfrm>
            <a:off x="8066627" y="955090"/>
            <a:ext cx="3166419" cy="4221892"/>
          </a:xfrm>
          <a:prstGeom prst="rect">
            <a:avLst/>
          </a:prstGeom>
        </p:spPr>
      </p:pic>
      <p:sp>
        <p:nvSpPr>
          <p:cNvPr id="3" name="TextBox 2"/>
          <p:cNvSpPr txBox="1"/>
          <p:nvPr/>
        </p:nvSpPr>
        <p:spPr>
          <a:xfrm>
            <a:off x="8020658" y="5354390"/>
            <a:ext cx="3258355" cy="646331"/>
          </a:xfrm>
          <a:prstGeom prst="rect">
            <a:avLst/>
          </a:prstGeom>
          <a:noFill/>
        </p:spPr>
        <p:txBody>
          <a:bodyPr wrap="square" rtlCol="0">
            <a:spAutoFit/>
          </a:bodyPr>
          <a:lstStyle/>
          <a:p>
            <a:pPr algn="ctr"/>
            <a:r>
              <a:rPr lang="en-GB" dirty="0" smtClean="0">
                <a:solidFill>
                  <a:srgbClr val="002060"/>
                </a:solidFill>
              </a:rPr>
              <a:t>You will also have your outdoor space.</a:t>
            </a:r>
            <a:endParaRPr lang="en-GB" dirty="0">
              <a:solidFill>
                <a:srgbClr val="002060"/>
              </a:solidFill>
            </a:endParaRPr>
          </a:p>
        </p:txBody>
      </p:sp>
    </p:spTree>
    <p:extLst>
      <p:ext uri="{BB962C8B-B14F-4D97-AF65-F5344CB8AC3E}">
        <p14:creationId xmlns:p14="http://schemas.microsoft.com/office/powerpoint/2010/main" val="35616018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7898" y="141757"/>
            <a:ext cx="8942128"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smtClean="0">
                <a:ln/>
                <a:solidFill>
                  <a:srgbClr val="FF0000"/>
                </a:solidFill>
                <a:effectLst/>
              </a:rPr>
              <a:t>What will </a:t>
            </a:r>
            <a:r>
              <a:rPr lang="en-US" sz="3600" b="1" dirty="0" smtClean="0">
                <a:ln/>
                <a:solidFill>
                  <a:srgbClr val="FF0000"/>
                </a:solidFill>
              </a:rPr>
              <a:t>the</a:t>
            </a:r>
            <a:r>
              <a:rPr lang="en-US" sz="3600" b="1" cap="none" spc="0" dirty="0" smtClean="0">
                <a:ln/>
                <a:solidFill>
                  <a:srgbClr val="FF0000"/>
                </a:solidFill>
                <a:effectLst/>
              </a:rPr>
              <a:t> learning environment look like?</a:t>
            </a:r>
            <a:endParaRPr lang="en-US" sz="3600" b="1" cap="none" spc="0" dirty="0">
              <a:ln/>
              <a:solidFill>
                <a:srgbClr val="FF0000"/>
              </a:solidFill>
              <a:effectLst/>
            </a:endParaRPr>
          </a:p>
        </p:txBody>
      </p:sp>
      <p:sp>
        <p:nvSpPr>
          <p:cNvPr id="4" name="TextBox 3"/>
          <p:cNvSpPr txBox="1"/>
          <p:nvPr/>
        </p:nvSpPr>
        <p:spPr>
          <a:xfrm>
            <a:off x="485748" y="5435600"/>
            <a:ext cx="7552267" cy="1200329"/>
          </a:xfrm>
          <a:prstGeom prst="rect">
            <a:avLst/>
          </a:prstGeom>
          <a:noFill/>
        </p:spPr>
        <p:txBody>
          <a:bodyPr wrap="square" rtlCol="0">
            <a:spAutoFit/>
          </a:bodyPr>
          <a:lstStyle/>
          <a:p>
            <a:pPr algn="ctr"/>
            <a:r>
              <a:rPr lang="en-GB" dirty="0" smtClean="0">
                <a:solidFill>
                  <a:srgbClr val="002060"/>
                </a:solidFill>
              </a:rPr>
              <a:t>This is where the children will have direct teaching from the teacher.  They will be sat with one other child and all facing the front with 2m between them and their teacher.  If a child needs help, the member of staff will support them but ensure social distancing and hygiene protocols are maintained.</a:t>
            </a:r>
            <a:endParaRPr lang="en-GB" dirty="0">
              <a:solidFill>
                <a:srgbClr val="002060"/>
              </a:solidFill>
            </a:endParaRPr>
          </a:p>
        </p:txBody>
      </p:sp>
      <p:sp>
        <p:nvSpPr>
          <p:cNvPr id="7" name="Rounded Rectangle 6"/>
          <p:cNvSpPr/>
          <p:nvPr/>
        </p:nvSpPr>
        <p:spPr>
          <a:xfrm>
            <a:off x="8352366" y="5076110"/>
            <a:ext cx="3623733" cy="112995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Between each group of children, desks and chairs will be cleaned and resources sprayed.</a:t>
            </a:r>
            <a:endParaRPr lang="en-GB" dirty="0">
              <a:solidFill>
                <a:srgbClr val="00206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115" y="1019908"/>
            <a:ext cx="4588528" cy="346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8962" y="1019908"/>
            <a:ext cx="4676413" cy="3476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478073" y="4496852"/>
            <a:ext cx="4121953" cy="369332"/>
          </a:xfrm>
          <a:prstGeom prst="rect">
            <a:avLst/>
          </a:prstGeom>
          <a:noFill/>
        </p:spPr>
        <p:txBody>
          <a:bodyPr wrap="square" rtlCol="0">
            <a:spAutoFit/>
          </a:bodyPr>
          <a:lstStyle/>
          <a:p>
            <a:pPr algn="ctr"/>
            <a:r>
              <a:rPr lang="en-GB" dirty="0" smtClean="0">
                <a:solidFill>
                  <a:srgbClr val="002060"/>
                </a:solidFill>
              </a:rPr>
              <a:t>A place to be creative.</a:t>
            </a:r>
            <a:endParaRPr lang="en-GB" dirty="0">
              <a:solidFill>
                <a:srgbClr val="002060"/>
              </a:solidFill>
            </a:endParaRPr>
          </a:p>
        </p:txBody>
      </p:sp>
      <p:sp>
        <p:nvSpPr>
          <p:cNvPr id="11" name="TextBox 10"/>
          <p:cNvSpPr txBox="1"/>
          <p:nvPr/>
        </p:nvSpPr>
        <p:spPr>
          <a:xfrm>
            <a:off x="1105402" y="4649252"/>
            <a:ext cx="4121953" cy="369332"/>
          </a:xfrm>
          <a:prstGeom prst="rect">
            <a:avLst/>
          </a:prstGeom>
          <a:noFill/>
        </p:spPr>
        <p:txBody>
          <a:bodyPr wrap="square" rtlCol="0">
            <a:spAutoFit/>
          </a:bodyPr>
          <a:lstStyle/>
          <a:p>
            <a:pPr algn="ctr"/>
            <a:r>
              <a:rPr lang="en-GB" dirty="0" smtClean="0">
                <a:solidFill>
                  <a:srgbClr val="002060"/>
                </a:solidFill>
              </a:rPr>
              <a:t>A place to be an author.</a:t>
            </a:r>
            <a:endParaRPr lang="en-GB" dirty="0">
              <a:solidFill>
                <a:srgbClr val="002060"/>
              </a:solidFill>
            </a:endParaRPr>
          </a:p>
        </p:txBody>
      </p:sp>
    </p:spTree>
    <p:extLst>
      <p:ext uri="{BB962C8B-B14F-4D97-AF65-F5344CB8AC3E}">
        <p14:creationId xmlns:p14="http://schemas.microsoft.com/office/powerpoint/2010/main" val="4253306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24122" y="185499"/>
            <a:ext cx="1539204"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solidFill>
                  <a:srgbClr val="FF0000"/>
                </a:solidFill>
                <a:effectLst>
                  <a:outerShdw blurRad="50800" dist="39000" dir="5460000" algn="tl">
                    <a:srgbClr val="000000">
                      <a:alpha val="38000"/>
                    </a:srgbClr>
                  </a:outerShdw>
                </a:effectLst>
              </a:rPr>
              <a:t>Snack</a:t>
            </a:r>
            <a:endParaRPr lang="en-US" sz="4400" b="1" cap="none" spc="0" dirty="0">
              <a:ln w="11430"/>
              <a:solidFill>
                <a:srgbClr val="FF0000"/>
              </a:solidFill>
              <a:effectLst>
                <a:outerShdw blurRad="50800" dist="39000" dir="5460000" algn="tl">
                  <a:srgbClr val="000000">
                    <a:alpha val="38000"/>
                  </a:srgbClr>
                </a:outerShdw>
              </a:effectLst>
            </a:endParaRPr>
          </a:p>
        </p:txBody>
      </p:sp>
      <p:pic>
        <p:nvPicPr>
          <p:cNvPr id="1026" name="Picture 2" descr="Whole Wheat Toast Recipe and Nutrition - Eat This Mu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421" y="954940"/>
            <a:ext cx="3431828" cy="257387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4340180" y="1120461"/>
            <a:ext cx="7147775" cy="1584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All snack will be individually wrapped. Snack will be delivered to the classroom door by a member of the kitchen staff.  They have been given the allocated times so they should be there at the right time.  If you require snack from the kitchen, then this will need to be paid for via ParentPay. </a:t>
            </a:r>
            <a:r>
              <a:rPr lang="en-GB" dirty="0">
                <a:solidFill>
                  <a:srgbClr val="FF0000"/>
                </a:solidFill>
              </a:rPr>
              <a:t>Snack from the kitchen will only be available after Easter.</a:t>
            </a:r>
            <a:endParaRPr lang="en-GB" dirty="0"/>
          </a:p>
        </p:txBody>
      </p:sp>
      <p:pic>
        <p:nvPicPr>
          <p:cNvPr id="4" name="Picture 2" descr="Do We Need Fruit Antioxidants? - Diagnosis Di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033" y="3825315"/>
            <a:ext cx="4838655" cy="241932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95482">
            <a:off x="4215683" y="3872533"/>
            <a:ext cx="2302009" cy="818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6985477" y="3670599"/>
            <a:ext cx="4443211" cy="1985135"/>
          </a:xfrm>
          <a:prstGeom prst="round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Children may bring in snacks from home.  These MUST be healthy.  This is our challenge this year as last year children were increasingly bringing in sweets, crisps and chocolate bars.  The children must leave their snacks in their book bags.</a:t>
            </a:r>
            <a:endParaRPr lang="en-GB" dirty="0"/>
          </a:p>
        </p:txBody>
      </p:sp>
    </p:spTree>
    <p:extLst>
      <p:ext uri="{BB962C8B-B14F-4D97-AF65-F5344CB8AC3E}">
        <p14:creationId xmlns:p14="http://schemas.microsoft.com/office/powerpoint/2010/main" val="14115861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1892" y="147935"/>
            <a:ext cx="6775830"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smtClean="0">
                <a:ln/>
                <a:solidFill>
                  <a:srgbClr val="FF0000"/>
                </a:solidFill>
              </a:rPr>
              <a:t>Lunchtimes and Break times</a:t>
            </a:r>
            <a:endParaRPr lang="en-US" sz="4400" b="1" cap="none" spc="0" dirty="0">
              <a:ln/>
              <a:solidFill>
                <a:srgbClr val="FF0000"/>
              </a:solidFill>
              <a:effectLst/>
            </a:endParaRPr>
          </a:p>
        </p:txBody>
      </p:sp>
      <p:sp>
        <p:nvSpPr>
          <p:cNvPr id="3" name="TextBox 2"/>
          <p:cNvSpPr txBox="1"/>
          <p:nvPr/>
        </p:nvSpPr>
        <p:spPr>
          <a:xfrm>
            <a:off x="736600" y="1219200"/>
            <a:ext cx="10888133" cy="2031325"/>
          </a:xfrm>
          <a:prstGeom prst="rect">
            <a:avLst/>
          </a:prstGeom>
          <a:noFill/>
        </p:spPr>
        <p:txBody>
          <a:bodyPr wrap="square" rtlCol="0">
            <a:spAutoFit/>
          </a:bodyPr>
          <a:lstStyle/>
          <a:p>
            <a:pPr algn="ctr"/>
            <a:r>
              <a:rPr lang="en-GB" dirty="0" smtClean="0">
                <a:solidFill>
                  <a:srgbClr val="002060"/>
                </a:solidFill>
              </a:rPr>
              <a:t>All children in Reception will eat their lunch in the school hall.  The tables will be organised so that the children are all facing the same way.</a:t>
            </a:r>
          </a:p>
          <a:p>
            <a:pPr algn="ctr"/>
            <a:endParaRPr lang="en-GB" dirty="0">
              <a:solidFill>
                <a:srgbClr val="002060"/>
              </a:solidFill>
            </a:endParaRPr>
          </a:p>
          <a:p>
            <a:pPr algn="ctr"/>
            <a:r>
              <a:rPr lang="en-GB" dirty="0" smtClean="0">
                <a:solidFill>
                  <a:srgbClr val="FF0000"/>
                </a:solidFill>
              </a:rPr>
              <a:t>Reception will have their lunch from 11:40am – 12:40am. </a:t>
            </a:r>
          </a:p>
          <a:p>
            <a:pPr algn="ctr"/>
            <a:endParaRPr lang="en-GB" dirty="0">
              <a:solidFill>
                <a:srgbClr val="002060"/>
              </a:solidFill>
            </a:endParaRPr>
          </a:p>
          <a:p>
            <a:pPr algn="ctr"/>
            <a:r>
              <a:rPr lang="en-GB" dirty="0" smtClean="0">
                <a:solidFill>
                  <a:srgbClr val="002060"/>
                </a:solidFill>
              </a:rPr>
              <a:t>A timetable has been set so that only one class at a time is in the school hall eating their lunch at any one time.  There is sufficient time to allow slower eaters to finish their lunch.</a:t>
            </a:r>
            <a:endParaRPr lang="en-GB" dirty="0">
              <a:solidFill>
                <a:srgbClr val="002060"/>
              </a:solidFill>
            </a:endParaRPr>
          </a:p>
        </p:txBody>
      </p:sp>
      <p:pic>
        <p:nvPicPr>
          <p:cNvPr id="4" name="Picture 3"/>
          <p:cNvPicPr>
            <a:picLocks noChangeAspect="1"/>
          </p:cNvPicPr>
          <p:nvPr/>
        </p:nvPicPr>
        <p:blipFill>
          <a:blip r:embed="rId2"/>
          <a:stretch>
            <a:fillRect/>
          </a:stretch>
        </p:blipFill>
        <p:spPr>
          <a:xfrm>
            <a:off x="770585" y="3165777"/>
            <a:ext cx="4258733" cy="3194050"/>
          </a:xfrm>
          <a:prstGeom prst="rect">
            <a:avLst/>
          </a:prstGeom>
        </p:spPr>
      </p:pic>
      <p:sp>
        <p:nvSpPr>
          <p:cNvPr id="5" name="TextBox 4"/>
          <p:cNvSpPr txBox="1"/>
          <p:nvPr/>
        </p:nvSpPr>
        <p:spPr>
          <a:xfrm>
            <a:off x="6180666" y="3569051"/>
            <a:ext cx="4961467" cy="923330"/>
          </a:xfrm>
          <a:prstGeom prst="rect">
            <a:avLst/>
          </a:prstGeom>
          <a:noFill/>
        </p:spPr>
        <p:txBody>
          <a:bodyPr wrap="square" rtlCol="0">
            <a:spAutoFit/>
          </a:bodyPr>
          <a:lstStyle/>
          <a:p>
            <a:pPr algn="ctr"/>
            <a:r>
              <a:rPr lang="en-GB" dirty="0" smtClean="0">
                <a:solidFill>
                  <a:srgbClr val="002060"/>
                </a:solidFill>
              </a:rPr>
              <a:t>Children will follow the one way system to collect their lunch and ensure social distancing when lining up. </a:t>
            </a:r>
            <a:endParaRPr lang="en-GB" dirty="0">
              <a:solidFill>
                <a:srgbClr val="002060"/>
              </a:solidFill>
            </a:endParaRPr>
          </a:p>
        </p:txBody>
      </p:sp>
      <p:pic>
        <p:nvPicPr>
          <p:cNvPr id="6" name="Picture 5"/>
          <p:cNvPicPr>
            <a:picLocks noChangeAspect="1"/>
          </p:cNvPicPr>
          <p:nvPr/>
        </p:nvPicPr>
        <p:blipFill>
          <a:blip r:embed="rId3"/>
          <a:stretch>
            <a:fillRect/>
          </a:stretch>
        </p:blipFill>
        <p:spPr>
          <a:xfrm>
            <a:off x="5726566" y="4760421"/>
            <a:ext cx="2479675" cy="1470994"/>
          </a:xfrm>
          <a:prstGeom prst="rect">
            <a:avLst/>
          </a:prstGeom>
        </p:spPr>
      </p:pic>
      <p:sp>
        <p:nvSpPr>
          <p:cNvPr id="7" name="TextBox 6"/>
          <p:cNvSpPr txBox="1"/>
          <p:nvPr/>
        </p:nvSpPr>
        <p:spPr>
          <a:xfrm>
            <a:off x="8729133" y="4895753"/>
            <a:ext cx="2827866" cy="1200329"/>
          </a:xfrm>
          <a:prstGeom prst="rect">
            <a:avLst/>
          </a:prstGeom>
          <a:noFill/>
        </p:spPr>
        <p:txBody>
          <a:bodyPr wrap="square" rtlCol="0">
            <a:spAutoFit/>
          </a:bodyPr>
          <a:lstStyle/>
          <a:p>
            <a:pPr algn="ctr"/>
            <a:r>
              <a:rPr lang="en-GB" dirty="0" smtClean="0">
                <a:solidFill>
                  <a:srgbClr val="002060"/>
                </a:solidFill>
              </a:rPr>
              <a:t>Any children having packed lunches will need to have it in a plastic container as it is easier to wash.</a:t>
            </a:r>
            <a:endParaRPr lang="en-GB" dirty="0">
              <a:solidFill>
                <a:srgbClr val="002060"/>
              </a:solidFill>
            </a:endParaRPr>
          </a:p>
        </p:txBody>
      </p:sp>
    </p:spTree>
    <p:extLst>
      <p:ext uri="{BB962C8B-B14F-4D97-AF65-F5344CB8AC3E}">
        <p14:creationId xmlns:p14="http://schemas.microsoft.com/office/powerpoint/2010/main" val="23429509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2822</TotalTime>
  <Words>2172</Words>
  <Application>Microsoft Office PowerPoint</Application>
  <PresentationFormat>Widescreen</PresentationFormat>
  <Paragraphs>140</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Warrington Borough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Narraway, Jayne</dc:creator>
  <cp:lastModifiedBy>Narraway, Jayne</cp:lastModifiedBy>
  <cp:revision>188</cp:revision>
  <dcterms:created xsi:type="dcterms:W3CDTF">2020-05-20T06:44:58Z</dcterms:created>
  <dcterms:modified xsi:type="dcterms:W3CDTF">2021-03-02T09:02:40Z</dcterms:modified>
</cp:coreProperties>
</file>